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296" r:id="rId59"/>
    <p:sldId id="297" r:id="rId60"/>
    <p:sldId id="298" r:id="rId61"/>
    <p:sldId id="299" r:id="rId62"/>
    <p:sldId id="300" r:id="rId63"/>
    <p:sldId id="301" r:id="rId6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rchivo Black" charset="1" panose="020B0A03020202020B04"/>
      <p:regular r:id="rId10"/>
    </p:embeddedFont>
    <p:embeddedFont>
      <p:font typeface="Open Sans Light" charset="1" panose="020B0306030504020204"/>
      <p:regular r:id="rId11"/>
    </p:embeddedFont>
    <p:embeddedFont>
      <p:font typeface="Open Sans Light Bold" charset="1" panose="020B0806030504020204"/>
      <p:regular r:id="rId12"/>
    </p:embeddedFont>
    <p:embeddedFont>
      <p:font typeface="Open Sans Light Italics" charset="1" panose="020B0306030504020204"/>
      <p:regular r:id="rId13"/>
    </p:embeddedFont>
    <p:embeddedFont>
      <p:font typeface="Open Sans Light Bold Italics" charset="1" panose="020B0806030504020204"/>
      <p:regular r:id="rId14"/>
    </p:embeddedFont>
    <p:embeddedFont>
      <p:font typeface="Poppins" charset="1" panose="00000500000000000000"/>
      <p:regular r:id="rId15"/>
    </p:embeddedFont>
    <p:embeddedFont>
      <p:font typeface="Poppins Bold" charset="1" panose="00000800000000000000"/>
      <p:regular r:id="rId16"/>
    </p:embeddedFont>
    <p:embeddedFont>
      <p:font typeface="Poppins Italics" charset="1" panose="00000500000000000000"/>
      <p:regular r:id="rId17"/>
    </p:embeddedFont>
    <p:embeddedFont>
      <p:font typeface="Poppins Bold Italics" charset="1" panose="000008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slides/slide1.xml" Type="http://schemas.openxmlformats.org/officeDocument/2006/relationships/slide"/><Relationship Id="rId2" Target="presProps.xml" Type="http://schemas.openxmlformats.org/officeDocument/2006/relationships/presProps"/><Relationship Id="rId20" Target="slides/slide2.xml" Type="http://schemas.openxmlformats.org/officeDocument/2006/relationships/slide"/><Relationship Id="rId21" Target="slides/slide3.xml" Type="http://schemas.openxmlformats.org/officeDocument/2006/relationships/slide"/><Relationship Id="rId22" Target="slides/slide4.xml" Type="http://schemas.openxmlformats.org/officeDocument/2006/relationships/slide"/><Relationship Id="rId23" Target="slides/slide5.xml" Type="http://schemas.openxmlformats.org/officeDocument/2006/relationships/slide"/><Relationship Id="rId24" Target="slides/slide6.xml" Type="http://schemas.openxmlformats.org/officeDocument/2006/relationships/slide"/><Relationship Id="rId25" Target="slides/slide7.xml" Type="http://schemas.openxmlformats.org/officeDocument/2006/relationships/slide"/><Relationship Id="rId26" Target="slides/slide8.xml" Type="http://schemas.openxmlformats.org/officeDocument/2006/relationships/slide"/><Relationship Id="rId27" Target="slides/slide9.xml" Type="http://schemas.openxmlformats.org/officeDocument/2006/relationships/slide"/><Relationship Id="rId28" Target="slides/slide10.xml" Type="http://schemas.openxmlformats.org/officeDocument/2006/relationships/slide"/><Relationship Id="rId29" Target="slides/slide11.xml" Type="http://schemas.openxmlformats.org/officeDocument/2006/relationships/slide"/><Relationship Id="rId3" Target="viewProps.xml" Type="http://schemas.openxmlformats.org/officeDocument/2006/relationships/viewProps"/><Relationship Id="rId30" Target="slides/slide12.xml" Type="http://schemas.openxmlformats.org/officeDocument/2006/relationships/slide"/><Relationship Id="rId31" Target="slides/slide13.xml" Type="http://schemas.openxmlformats.org/officeDocument/2006/relationships/slide"/><Relationship Id="rId32" Target="slides/slide14.xml" Type="http://schemas.openxmlformats.org/officeDocument/2006/relationships/slide"/><Relationship Id="rId33" Target="slides/slide15.xml" Type="http://schemas.openxmlformats.org/officeDocument/2006/relationships/slide"/><Relationship Id="rId34" Target="slides/slide16.xml" Type="http://schemas.openxmlformats.org/officeDocument/2006/relationships/slide"/><Relationship Id="rId35" Target="slides/slide17.xml" Type="http://schemas.openxmlformats.org/officeDocument/2006/relationships/slide"/><Relationship Id="rId36" Target="slides/slide18.xml" Type="http://schemas.openxmlformats.org/officeDocument/2006/relationships/slide"/><Relationship Id="rId37" Target="slides/slide19.xml" Type="http://schemas.openxmlformats.org/officeDocument/2006/relationships/slide"/><Relationship Id="rId38" Target="slides/slide20.xml" Type="http://schemas.openxmlformats.org/officeDocument/2006/relationships/slide"/><Relationship Id="rId39" Target="slides/slide21.xml" Type="http://schemas.openxmlformats.org/officeDocument/2006/relationships/slide"/><Relationship Id="rId4" Target="theme/theme1.xml" Type="http://schemas.openxmlformats.org/officeDocument/2006/relationships/theme"/><Relationship Id="rId40" Target="slides/slide22.xml" Type="http://schemas.openxmlformats.org/officeDocument/2006/relationships/slide"/><Relationship Id="rId41" Target="slides/slide23.xml" Type="http://schemas.openxmlformats.org/officeDocument/2006/relationships/slide"/><Relationship Id="rId42" Target="slides/slide24.xml" Type="http://schemas.openxmlformats.org/officeDocument/2006/relationships/slide"/><Relationship Id="rId43" Target="slides/slide25.xml" Type="http://schemas.openxmlformats.org/officeDocument/2006/relationships/slide"/><Relationship Id="rId44" Target="slides/slide26.xml" Type="http://schemas.openxmlformats.org/officeDocument/2006/relationships/slide"/><Relationship Id="rId45" Target="slides/slide27.xml" Type="http://schemas.openxmlformats.org/officeDocument/2006/relationships/slide"/><Relationship Id="rId46" Target="slides/slide28.xml" Type="http://schemas.openxmlformats.org/officeDocument/2006/relationships/slide"/><Relationship Id="rId47" Target="slides/slide29.xml" Type="http://schemas.openxmlformats.org/officeDocument/2006/relationships/slide"/><Relationship Id="rId48" Target="slides/slide30.xml" Type="http://schemas.openxmlformats.org/officeDocument/2006/relationships/slide"/><Relationship Id="rId49" Target="slides/slide31.xml" Type="http://schemas.openxmlformats.org/officeDocument/2006/relationships/slide"/><Relationship Id="rId5" Target="tableStyles.xml" Type="http://schemas.openxmlformats.org/officeDocument/2006/relationships/tableStyles"/><Relationship Id="rId50" Target="slides/slide32.xml" Type="http://schemas.openxmlformats.org/officeDocument/2006/relationships/slide"/><Relationship Id="rId51" Target="slides/slide33.xml" Type="http://schemas.openxmlformats.org/officeDocument/2006/relationships/slide"/><Relationship Id="rId52" Target="slides/slide34.xml" Type="http://schemas.openxmlformats.org/officeDocument/2006/relationships/slide"/><Relationship Id="rId53" Target="slides/slide35.xml" Type="http://schemas.openxmlformats.org/officeDocument/2006/relationships/slide"/><Relationship Id="rId54" Target="slides/slide36.xml" Type="http://schemas.openxmlformats.org/officeDocument/2006/relationships/slide"/><Relationship Id="rId55" Target="slides/slide37.xml" Type="http://schemas.openxmlformats.org/officeDocument/2006/relationships/slide"/><Relationship Id="rId56" Target="slides/slide38.xml" Type="http://schemas.openxmlformats.org/officeDocument/2006/relationships/slide"/><Relationship Id="rId57" Target="slides/slide39.xml" Type="http://schemas.openxmlformats.org/officeDocument/2006/relationships/slide"/><Relationship Id="rId58" Target="slides/slide40.xml" Type="http://schemas.openxmlformats.org/officeDocument/2006/relationships/slide"/><Relationship Id="rId59" Target="slides/slide41.xml" Type="http://schemas.openxmlformats.org/officeDocument/2006/relationships/slide"/><Relationship Id="rId6" Target="fonts/font6.fntdata" Type="http://schemas.openxmlformats.org/officeDocument/2006/relationships/font"/><Relationship Id="rId60" Target="slides/slide42.xml" Type="http://schemas.openxmlformats.org/officeDocument/2006/relationships/slide"/><Relationship Id="rId61" Target="slides/slide43.xml" Type="http://schemas.openxmlformats.org/officeDocument/2006/relationships/slide"/><Relationship Id="rId62" Target="slides/slide44.xml" Type="http://schemas.openxmlformats.org/officeDocument/2006/relationships/slide"/><Relationship Id="rId63" Target="slides/slide45.xml" Type="http://schemas.openxmlformats.org/officeDocument/2006/relationships/slide"/><Relationship Id="rId64" Target="slides/slide46.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7.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8.png" Type="http://schemas.openxmlformats.org/officeDocument/2006/relationships/image"/><Relationship Id="rId7" Target="../media/image19.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jpe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28.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29.jpe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0.jpe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1.jpe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2.jpe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9.png" Type="http://schemas.openxmlformats.org/officeDocument/2006/relationships/image"/><Relationship Id="rId11" Target="../media/image40.svg" Type="http://schemas.openxmlformats.org/officeDocument/2006/relationships/image"/><Relationship Id="rId12" Target="../media/image41.png" Type="http://schemas.openxmlformats.org/officeDocument/2006/relationships/image"/><Relationship Id="rId13" Target="../media/image42.svg" Type="http://schemas.openxmlformats.org/officeDocument/2006/relationships/image"/><Relationship Id="rId14" Target="../media/image43.png" Type="http://schemas.openxmlformats.org/officeDocument/2006/relationships/image"/><Relationship Id="rId15" Target="../media/image44.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45.pn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46.jpe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47.pn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48.pn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49.jpe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4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4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4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4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50.png" Type="http://schemas.openxmlformats.org/officeDocument/2006/relationships/image"/></Relationships>
</file>

<file path=ppt/slides/_rels/slide4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51.png" Type="http://schemas.openxmlformats.org/officeDocument/2006/relationships/image"/></Relationships>
</file>

<file path=ppt/slides/_rels/slide4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52.png" Type="http://schemas.openxmlformats.org/officeDocument/2006/relationships/image"/></Relationships>
</file>

<file path=ppt/slides/_rels/slide4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8489633" y="0"/>
            <a:ext cx="9798367" cy="10287000"/>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true" rot="0">
            <a:off x="16193374" y="6542520"/>
            <a:ext cx="1311319" cy="3034876"/>
          </a:xfrm>
          <a:prstGeom prst="rect">
            <a:avLst/>
          </a:prstGeom>
        </p:spPr>
      </p:pic>
      <p:pic>
        <p:nvPicPr>
          <p:cNvPr name="Picture 4" id="4"/>
          <p:cNvPicPr>
            <a:picLocks noChangeAspect="true"/>
          </p:cNvPicPr>
          <p:nvPr/>
        </p:nvPicPr>
        <p:blipFill>
          <a:blip r:embed="rId6"/>
          <a:srcRect l="0" t="0" r="0" b="0"/>
          <a:stretch>
            <a:fillRect/>
          </a:stretch>
        </p:blipFill>
        <p:spPr>
          <a:xfrm flipH="false" flipV="false" rot="0">
            <a:off x="1028700" y="501755"/>
            <a:ext cx="5305792" cy="1053890"/>
          </a:xfrm>
          <a:prstGeom prst="rect">
            <a:avLst/>
          </a:prstGeom>
        </p:spPr>
      </p:pic>
      <p:sp>
        <p:nvSpPr>
          <p:cNvPr name="TextBox 5" id="5"/>
          <p:cNvSpPr txBox="true"/>
          <p:nvPr/>
        </p:nvSpPr>
        <p:spPr>
          <a:xfrm rot="0">
            <a:off x="1028700" y="4602110"/>
            <a:ext cx="10063865" cy="2428875"/>
          </a:xfrm>
          <a:prstGeom prst="rect">
            <a:avLst/>
          </a:prstGeom>
        </p:spPr>
        <p:txBody>
          <a:bodyPr anchor="t" rtlCol="false" tIns="0" lIns="0" bIns="0" rIns="0">
            <a:spAutoFit/>
          </a:bodyPr>
          <a:lstStyle/>
          <a:p>
            <a:pPr>
              <a:lnSpc>
                <a:spcPts val="12304"/>
              </a:lnSpc>
            </a:pPr>
            <a:r>
              <a:rPr lang="en-US" sz="10254">
                <a:solidFill>
                  <a:srgbClr val="000000"/>
                </a:solidFill>
                <a:latin typeface="Poppins Bold"/>
              </a:rPr>
              <a:t>E-COMMERCE </a:t>
            </a:r>
          </a:p>
          <a:p>
            <a:pPr>
              <a:lnSpc>
                <a:spcPts val="6065"/>
              </a:lnSpc>
            </a:pPr>
            <a:r>
              <a:rPr lang="en-US" sz="5054">
                <a:solidFill>
                  <a:srgbClr val="FF6705"/>
                </a:solidFill>
                <a:latin typeface="Poppins Bold"/>
              </a:rPr>
              <a:t>CONCEPTS AND PLATFORMS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25" r="0" b="7825"/>
          <a:stretch>
            <a:fillRect/>
          </a:stretch>
        </p:blipFill>
        <p:spPr>
          <a:xfrm flipH="true" flipV="false">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0" y="0"/>
            <a:ext cx="9798367" cy="10287000"/>
          </a:xfrm>
          <a:prstGeom prst="rect">
            <a:avLst/>
          </a:prstGeom>
        </p:spPr>
      </p:pic>
      <p:pic>
        <p:nvPicPr>
          <p:cNvPr name="Picture 4" id="4"/>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true" rot="0">
            <a:off x="1028700" y="6223424"/>
            <a:ext cx="1311319" cy="3034876"/>
          </a:xfrm>
          <a:prstGeom prst="rect">
            <a:avLst/>
          </a:prstGeom>
        </p:spPr>
      </p:pic>
      <p:sp>
        <p:nvSpPr>
          <p:cNvPr name="TextBox 5" id="5"/>
          <p:cNvSpPr txBox="true"/>
          <p:nvPr/>
        </p:nvSpPr>
        <p:spPr>
          <a:xfrm rot="0">
            <a:off x="9369263" y="3699299"/>
            <a:ext cx="7890037" cy="2524125"/>
          </a:xfrm>
          <a:prstGeom prst="rect">
            <a:avLst/>
          </a:prstGeom>
        </p:spPr>
        <p:txBody>
          <a:bodyPr anchor="t" rtlCol="false" tIns="0" lIns="0" bIns="0" rIns="0">
            <a:spAutoFit/>
          </a:bodyPr>
          <a:lstStyle/>
          <a:p>
            <a:pPr algn="r">
              <a:lnSpc>
                <a:spcPts val="9600"/>
              </a:lnSpc>
            </a:pPr>
            <a:r>
              <a:rPr lang="en-US" sz="8000">
                <a:solidFill>
                  <a:srgbClr val="FFFFFF"/>
                </a:solidFill>
                <a:latin typeface="Poppins Bold"/>
              </a:rPr>
              <a:t>OVERVIEW OF E-COMMERCE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sp>
        <p:nvSpPr>
          <p:cNvPr name="TextBox 3" id="3"/>
          <p:cNvSpPr txBox="true"/>
          <p:nvPr/>
        </p:nvSpPr>
        <p:spPr>
          <a:xfrm rot="0">
            <a:off x="5822476" y="598903"/>
            <a:ext cx="9196205" cy="1095375"/>
          </a:xfrm>
          <a:prstGeom prst="rect">
            <a:avLst/>
          </a:prstGeom>
        </p:spPr>
        <p:txBody>
          <a:bodyPr anchor="t" rtlCol="false" tIns="0" lIns="0" bIns="0" rIns="0">
            <a:spAutoFit/>
          </a:bodyPr>
          <a:lstStyle/>
          <a:p>
            <a:pPr>
              <a:lnSpc>
                <a:spcPts val="8400"/>
              </a:lnSpc>
            </a:pPr>
            <a:r>
              <a:rPr lang="en-US" sz="6000">
                <a:solidFill>
                  <a:srgbClr val="FF6705"/>
                </a:solidFill>
                <a:latin typeface="Poppins Bold"/>
              </a:rPr>
              <a:t>What is e-Commerce?</a:t>
            </a:r>
          </a:p>
        </p:txBody>
      </p:sp>
      <p:sp>
        <p:nvSpPr>
          <p:cNvPr name="TextBox 4" id="4"/>
          <p:cNvSpPr txBox="true"/>
          <p:nvPr/>
        </p:nvSpPr>
        <p:spPr>
          <a:xfrm rot="0">
            <a:off x="5944592" y="1551403"/>
            <a:ext cx="11314708" cy="542925"/>
          </a:xfrm>
          <a:prstGeom prst="rect">
            <a:avLst/>
          </a:prstGeom>
        </p:spPr>
        <p:txBody>
          <a:bodyPr anchor="t" rtlCol="false" tIns="0" lIns="0" bIns="0" rIns="0">
            <a:spAutoFit/>
          </a:bodyPr>
          <a:lstStyle/>
          <a:p>
            <a:pPr>
              <a:lnSpc>
                <a:spcPts val="4200"/>
              </a:lnSpc>
            </a:pPr>
            <a:r>
              <a:rPr lang="en-US" sz="3000">
                <a:solidFill>
                  <a:srgbClr val="2D2150"/>
                </a:solidFill>
                <a:latin typeface="Poppins"/>
              </a:rPr>
              <a:t>Please choose one of these following answer</a:t>
            </a:r>
          </a:p>
        </p:txBody>
      </p:sp>
      <p:sp>
        <p:nvSpPr>
          <p:cNvPr name="TextBox 5" id="5"/>
          <p:cNvSpPr txBox="true"/>
          <p:nvPr/>
        </p:nvSpPr>
        <p:spPr>
          <a:xfrm rot="0">
            <a:off x="5014074" y="6315838"/>
            <a:ext cx="12245226" cy="1076325"/>
          </a:xfrm>
          <a:prstGeom prst="rect">
            <a:avLst/>
          </a:prstGeom>
        </p:spPr>
        <p:txBody>
          <a:bodyPr anchor="t" rtlCol="false" tIns="0" lIns="0" bIns="0" rIns="0">
            <a:spAutoFit/>
          </a:bodyPr>
          <a:lstStyle/>
          <a:p>
            <a:pPr algn="just">
              <a:lnSpc>
                <a:spcPts val="4200"/>
              </a:lnSpc>
            </a:pPr>
            <a:r>
              <a:rPr lang="en-US" sz="3000">
                <a:solidFill>
                  <a:srgbClr val="393730"/>
                </a:solidFill>
                <a:latin typeface="Poppins Bold"/>
              </a:rPr>
              <a:t>3. e-Commerce involves online transactions and commercial activities conducted between businesses or individuals.</a:t>
            </a:r>
          </a:p>
        </p:txBody>
      </p:sp>
      <p:sp>
        <p:nvSpPr>
          <p:cNvPr name="TextBox 6" id="6"/>
          <p:cNvSpPr txBox="true"/>
          <p:nvPr/>
        </p:nvSpPr>
        <p:spPr>
          <a:xfrm rot="0">
            <a:off x="6205704" y="7725538"/>
            <a:ext cx="11053596" cy="1076325"/>
          </a:xfrm>
          <a:prstGeom prst="rect">
            <a:avLst/>
          </a:prstGeom>
        </p:spPr>
        <p:txBody>
          <a:bodyPr anchor="t" rtlCol="false" tIns="0" lIns="0" bIns="0" rIns="0">
            <a:spAutoFit/>
          </a:bodyPr>
          <a:lstStyle/>
          <a:p>
            <a:pPr algn="just">
              <a:lnSpc>
                <a:spcPts val="4200"/>
              </a:lnSpc>
            </a:pPr>
            <a:r>
              <a:rPr lang="en-US" sz="3000">
                <a:solidFill>
                  <a:srgbClr val="393730"/>
                </a:solidFill>
                <a:latin typeface="Poppins Bold"/>
              </a:rPr>
              <a:t>4. e-Commerce is the electronic exchange of products or services conducted through online platforms.</a:t>
            </a:r>
          </a:p>
        </p:txBody>
      </p:sp>
      <p:sp>
        <p:nvSpPr>
          <p:cNvPr name="TextBox 7" id="7"/>
          <p:cNvSpPr txBox="true"/>
          <p:nvPr/>
        </p:nvSpPr>
        <p:spPr>
          <a:xfrm rot="0">
            <a:off x="2773456" y="2429638"/>
            <a:ext cx="14485844" cy="1609725"/>
          </a:xfrm>
          <a:prstGeom prst="rect">
            <a:avLst/>
          </a:prstGeom>
        </p:spPr>
        <p:txBody>
          <a:bodyPr anchor="t" rtlCol="false" tIns="0" lIns="0" bIns="0" rIns="0">
            <a:spAutoFit/>
          </a:bodyPr>
          <a:lstStyle/>
          <a:p>
            <a:pPr algn="just">
              <a:lnSpc>
                <a:spcPts val="4200"/>
              </a:lnSpc>
            </a:pPr>
            <a:r>
              <a:rPr lang="en-US" sz="3000">
                <a:solidFill>
                  <a:srgbClr val="393730"/>
                </a:solidFill>
                <a:latin typeface="Poppins Bold"/>
              </a:rPr>
              <a:t>1. e-Commerce is the sale or purchase of goods or services, conducted over computer networks by methods specifically designed for the purpose of receiving or placing orders.</a:t>
            </a:r>
          </a:p>
        </p:txBody>
      </p:sp>
      <p:sp>
        <p:nvSpPr>
          <p:cNvPr name="TextBox 8" id="8"/>
          <p:cNvSpPr txBox="true"/>
          <p:nvPr/>
        </p:nvSpPr>
        <p:spPr>
          <a:xfrm rot="0">
            <a:off x="3851170" y="4372738"/>
            <a:ext cx="13408130" cy="1609725"/>
          </a:xfrm>
          <a:prstGeom prst="rect">
            <a:avLst/>
          </a:prstGeom>
        </p:spPr>
        <p:txBody>
          <a:bodyPr anchor="t" rtlCol="false" tIns="0" lIns="0" bIns="0" rIns="0">
            <a:spAutoFit/>
          </a:bodyPr>
          <a:lstStyle/>
          <a:p>
            <a:pPr algn="just">
              <a:lnSpc>
                <a:spcPts val="4200"/>
              </a:lnSpc>
            </a:pPr>
            <a:r>
              <a:rPr lang="en-US" sz="3000">
                <a:solidFill>
                  <a:srgbClr val="393730"/>
                </a:solidFill>
                <a:latin typeface="Poppins Bold"/>
              </a:rPr>
              <a:t>2. e-Commerce encompasses the digital processes of marketing, selling, and distributing products or services through electronic channels.</a:t>
            </a:r>
          </a:p>
        </p:txBody>
      </p:sp>
      <p:pic>
        <p:nvPicPr>
          <p:cNvPr name="Picture 9" id="9"/>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2661" y="-276802"/>
            <a:ext cx="6883784" cy="10840604"/>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85310" y="1354132"/>
            <a:ext cx="8202690" cy="10607605"/>
            <a:chOff x="0" y="0"/>
            <a:chExt cx="10936920" cy="14143473"/>
          </a:xfrm>
        </p:grpSpPr>
        <p:pic>
          <p:nvPicPr>
            <p:cNvPr name="Picture 3" id="3"/>
            <p:cNvPicPr>
              <a:picLocks noChangeAspect="true"/>
            </p:cNvPicPr>
            <p:nvPr/>
          </p:nvPicPr>
          <p:blipFill>
            <a:blip r:embed="rId2"/>
            <a:srcRect l="27221" t="6801" r="19846" b="213"/>
            <a:stretch>
              <a:fillRect/>
            </a:stretch>
          </p:blipFill>
          <p:spPr>
            <a:xfrm flipH="false" flipV="false">
              <a:off x="0" y="0"/>
              <a:ext cx="10936920" cy="14143473"/>
            </a:xfrm>
            <a:prstGeom prst="rect">
              <a:avLst/>
            </a:prstGeom>
          </p:spPr>
        </p:pic>
      </p:grpSp>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true" rot="0">
            <a:off x="22661" y="7590851"/>
            <a:ext cx="4991413" cy="2682885"/>
          </a:xfrm>
          <a:prstGeom prst="rect">
            <a:avLst/>
          </a:prstGeom>
        </p:spPr>
      </p:pic>
      <p:pic>
        <p:nvPicPr>
          <p:cNvPr name="Picture 5" id="5"/>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grpSp>
        <p:nvGrpSpPr>
          <p:cNvPr name="Group 6" id="6"/>
          <p:cNvGrpSpPr/>
          <p:nvPr/>
        </p:nvGrpSpPr>
        <p:grpSpPr>
          <a:xfrm rot="0">
            <a:off x="1028700" y="3100388"/>
            <a:ext cx="10465245" cy="7173348"/>
            <a:chOff x="0" y="0"/>
            <a:chExt cx="2756278" cy="1889277"/>
          </a:xfrm>
        </p:grpSpPr>
        <p:sp>
          <p:nvSpPr>
            <p:cNvPr name="Freeform 7" id="7"/>
            <p:cNvSpPr/>
            <p:nvPr/>
          </p:nvSpPr>
          <p:spPr>
            <a:xfrm flipH="false" flipV="false">
              <a:off x="0" y="0"/>
              <a:ext cx="2756278" cy="1889277"/>
            </a:xfrm>
            <a:custGeom>
              <a:avLst/>
              <a:gdLst/>
              <a:ahLst/>
              <a:cxnLst/>
              <a:rect r="r" b="b" t="t" l="l"/>
              <a:pathLst>
                <a:path h="1889277" w="2756278">
                  <a:moveTo>
                    <a:pt x="0" y="0"/>
                  </a:moveTo>
                  <a:lnTo>
                    <a:pt x="2756278" y="0"/>
                  </a:lnTo>
                  <a:lnTo>
                    <a:pt x="2756278" y="1889277"/>
                  </a:lnTo>
                  <a:lnTo>
                    <a:pt x="0" y="1889277"/>
                  </a:lnTo>
                  <a:close/>
                </a:path>
              </a:pathLst>
            </a:custGeom>
            <a:solidFill>
              <a:srgbClr val="0E838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9" id="9"/>
          <p:cNvSpPr txBox="true"/>
          <p:nvPr/>
        </p:nvSpPr>
        <p:spPr>
          <a:xfrm rot="0">
            <a:off x="1447384" y="3400425"/>
            <a:ext cx="9627876" cy="6286500"/>
          </a:xfrm>
          <a:prstGeom prst="rect">
            <a:avLst/>
          </a:prstGeom>
        </p:spPr>
        <p:txBody>
          <a:bodyPr anchor="t" rtlCol="false" tIns="0" lIns="0" bIns="0" rIns="0">
            <a:spAutoFit/>
          </a:bodyPr>
          <a:lstStyle/>
          <a:p>
            <a:pPr algn="just">
              <a:lnSpc>
                <a:spcPts val="4199"/>
              </a:lnSpc>
            </a:pPr>
            <a:r>
              <a:rPr lang="en-US" sz="2999">
                <a:solidFill>
                  <a:srgbClr val="FFFFFF"/>
                </a:solidFill>
                <a:latin typeface="Poppins"/>
              </a:rPr>
              <a:t>An e-Commerce transaction is the sale or purchase of goods or services, conducted over computer networks by methods specifically designed for the purpose of receiving or placing orders. The goods or services are ordered by those methods, but the payment and the ultimate delivery of the goods or services do not have to be conducted online. An e-Commerce transaction can be between enterprises, households, individuals, governments, and other public or private organizations. </a:t>
            </a:r>
          </a:p>
          <a:p>
            <a:pPr algn="just">
              <a:lnSpc>
                <a:spcPts val="4199"/>
              </a:lnSpc>
            </a:pPr>
            <a:r>
              <a:rPr lang="en-US" sz="2999">
                <a:solidFill>
                  <a:srgbClr val="FFFFFF"/>
                </a:solidFill>
                <a:latin typeface="Poppins Bold Italics"/>
              </a:rPr>
              <a:t>OECD, 2011</a:t>
            </a:r>
          </a:p>
        </p:txBody>
      </p:sp>
      <p:sp>
        <p:nvSpPr>
          <p:cNvPr name="TextBox 10" id="10"/>
          <p:cNvSpPr txBox="true"/>
          <p:nvPr/>
        </p:nvSpPr>
        <p:spPr>
          <a:xfrm rot="0">
            <a:off x="4298393" y="333375"/>
            <a:ext cx="7218152" cy="2362200"/>
          </a:xfrm>
          <a:prstGeom prst="rect">
            <a:avLst/>
          </a:prstGeom>
        </p:spPr>
        <p:txBody>
          <a:bodyPr anchor="t" rtlCol="false" tIns="0" lIns="0" bIns="0" rIns="0">
            <a:spAutoFit/>
          </a:bodyPr>
          <a:lstStyle/>
          <a:p>
            <a:pPr>
              <a:lnSpc>
                <a:spcPts val="9000"/>
              </a:lnSpc>
            </a:pPr>
            <a:r>
              <a:rPr lang="en-US" sz="7500">
                <a:solidFill>
                  <a:srgbClr val="023F52"/>
                </a:solidFill>
                <a:latin typeface="Poppins Bold"/>
              </a:rPr>
              <a:t>DEFINITION OF</a:t>
            </a:r>
          </a:p>
          <a:p>
            <a:pPr>
              <a:lnSpc>
                <a:spcPts val="9000"/>
              </a:lnSpc>
            </a:pPr>
            <a:r>
              <a:rPr lang="en-US" sz="7500">
                <a:solidFill>
                  <a:srgbClr val="023F52"/>
                </a:solidFill>
                <a:latin typeface="Poppins Bold"/>
              </a:rPr>
              <a:t>E-COMMERCE </a:t>
            </a:r>
          </a:p>
        </p:txBody>
      </p:sp>
      <p:sp>
        <p:nvSpPr>
          <p:cNvPr name="TextBox 11" id="11"/>
          <p:cNvSpPr txBox="true"/>
          <p:nvPr/>
        </p:nvSpPr>
        <p:spPr>
          <a:xfrm rot="0">
            <a:off x="16075288" y="9826432"/>
            <a:ext cx="2067755" cy="295275"/>
          </a:xfrm>
          <a:prstGeom prst="rect">
            <a:avLst/>
          </a:prstGeom>
        </p:spPr>
        <p:txBody>
          <a:bodyPr anchor="t" rtlCol="false" tIns="0" lIns="0" bIns="0" rIns="0">
            <a:spAutoFit/>
          </a:bodyPr>
          <a:lstStyle/>
          <a:p>
            <a:pPr>
              <a:lnSpc>
                <a:spcPts val="2201"/>
              </a:lnSpc>
              <a:spcBef>
                <a:spcPct val="0"/>
              </a:spcBef>
            </a:pPr>
            <a:r>
              <a:rPr lang="en-US" sz="1834">
                <a:solidFill>
                  <a:srgbClr val="0B1320"/>
                </a:solidFill>
                <a:latin typeface="Poppins"/>
              </a:rPr>
              <a:t>DREAMTIMES.COM</a:t>
            </a:r>
          </a:p>
        </p:txBody>
      </p:sp>
      <p:pic>
        <p:nvPicPr>
          <p:cNvPr name="Picture 12" id="12"/>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true" rot="-10800000">
            <a:off x="13296587" y="12690"/>
            <a:ext cx="4991413" cy="2682885"/>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14793077" y="7157698"/>
            <a:ext cx="3494923" cy="3267753"/>
          </a:xfrm>
          <a:prstGeom prst="rect">
            <a:avLst/>
          </a:prstGeom>
        </p:spPr>
      </p:pic>
      <p:pic>
        <p:nvPicPr>
          <p:cNvPr name="Picture 5" id="5"/>
          <p:cNvPicPr>
            <a:picLocks noChangeAspect="true"/>
          </p:cNvPicPr>
          <p:nvPr/>
        </p:nvPicPr>
        <p:blipFill>
          <a:blip r:embed="rId6"/>
          <a:srcRect l="0" t="0" r="0" b="0"/>
          <a:stretch>
            <a:fillRect/>
          </a:stretch>
        </p:blipFill>
        <p:spPr>
          <a:xfrm flipH="false" flipV="false" rot="0">
            <a:off x="7590995" y="3911705"/>
            <a:ext cx="5167075" cy="2906479"/>
          </a:xfrm>
          <a:prstGeom prst="rect">
            <a:avLst/>
          </a:prstGeom>
        </p:spPr>
      </p:pic>
      <p:sp>
        <p:nvSpPr>
          <p:cNvPr name="TextBox 6" id="6"/>
          <p:cNvSpPr txBox="true"/>
          <p:nvPr/>
        </p:nvSpPr>
        <p:spPr>
          <a:xfrm rot="0">
            <a:off x="2115652" y="952500"/>
            <a:ext cx="14056696"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SUCCESSFUL CASE STUDY</a:t>
            </a:r>
          </a:p>
        </p:txBody>
      </p:sp>
      <p:sp>
        <p:nvSpPr>
          <p:cNvPr name="TextBox 7" id="7"/>
          <p:cNvSpPr txBox="true"/>
          <p:nvPr/>
        </p:nvSpPr>
        <p:spPr>
          <a:xfrm rot="-5400000">
            <a:off x="3777148" y="3104350"/>
            <a:ext cx="6398969" cy="1028700"/>
          </a:xfrm>
          <a:prstGeom prst="rect">
            <a:avLst/>
          </a:prstGeom>
        </p:spPr>
        <p:txBody>
          <a:bodyPr anchor="t" rtlCol="false" tIns="0" lIns="0" bIns="0" rIns="0">
            <a:spAutoFit/>
          </a:bodyPr>
          <a:lstStyle/>
          <a:p>
            <a:pPr>
              <a:lnSpc>
                <a:spcPts val="7679"/>
              </a:lnSpc>
            </a:pPr>
            <a:r>
              <a:rPr lang="en-US" sz="6399">
                <a:solidFill>
                  <a:srgbClr val="023F52"/>
                </a:solidFill>
                <a:latin typeface="Poppins Bold"/>
              </a:rPr>
              <a:t>BOOKS</a:t>
            </a:r>
          </a:p>
        </p:txBody>
      </p:sp>
      <p:sp>
        <p:nvSpPr>
          <p:cNvPr name="TextBox 8" id="8"/>
          <p:cNvSpPr txBox="true"/>
          <p:nvPr/>
        </p:nvSpPr>
        <p:spPr>
          <a:xfrm rot="0">
            <a:off x="736815" y="7776025"/>
            <a:ext cx="4457827" cy="2133600"/>
          </a:xfrm>
          <a:prstGeom prst="rect">
            <a:avLst/>
          </a:prstGeom>
        </p:spPr>
        <p:txBody>
          <a:bodyPr anchor="t" rtlCol="false" tIns="0" lIns="0" bIns="0" rIns="0">
            <a:spAutoFit/>
          </a:bodyPr>
          <a:lstStyle/>
          <a:p>
            <a:pPr>
              <a:lnSpc>
                <a:spcPts val="15867"/>
              </a:lnSpc>
            </a:pPr>
            <a:r>
              <a:rPr lang="en-US" sz="13222">
                <a:solidFill>
                  <a:srgbClr val="FF6705"/>
                </a:solidFill>
                <a:latin typeface="Poppins Bold"/>
              </a:rPr>
              <a:t>1994</a:t>
            </a:r>
          </a:p>
        </p:txBody>
      </p:sp>
      <p:sp>
        <p:nvSpPr>
          <p:cNvPr name="TextBox 9" id="9"/>
          <p:cNvSpPr txBox="true"/>
          <p:nvPr/>
        </p:nvSpPr>
        <p:spPr>
          <a:xfrm rot="0">
            <a:off x="435564" y="3749780"/>
            <a:ext cx="6031481" cy="1228725"/>
          </a:xfrm>
          <a:prstGeom prst="rect">
            <a:avLst/>
          </a:prstGeom>
        </p:spPr>
        <p:txBody>
          <a:bodyPr anchor="t" rtlCol="false" tIns="0" lIns="0" bIns="0" rIns="0">
            <a:spAutoFit/>
          </a:bodyPr>
          <a:lstStyle/>
          <a:p>
            <a:pPr algn="r">
              <a:lnSpc>
                <a:spcPts val="9119"/>
              </a:lnSpc>
            </a:pPr>
            <a:r>
              <a:rPr lang="en-US" sz="7599">
                <a:solidFill>
                  <a:srgbClr val="0B6064"/>
                </a:solidFill>
                <a:latin typeface="Poppins Bold"/>
              </a:rPr>
              <a:t>LOW PRICES</a:t>
            </a:r>
          </a:p>
        </p:txBody>
      </p:sp>
      <p:sp>
        <p:nvSpPr>
          <p:cNvPr name="TextBox 10" id="10"/>
          <p:cNvSpPr txBox="true"/>
          <p:nvPr/>
        </p:nvSpPr>
        <p:spPr>
          <a:xfrm rot="0">
            <a:off x="13081919" y="3718269"/>
            <a:ext cx="4727846" cy="1704975"/>
          </a:xfrm>
          <a:prstGeom prst="rect">
            <a:avLst/>
          </a:prstGeom>
        </p:spPr>
        <p:txBody>
          <a:bodyPr anchor="t" rtlCol="false" tIns="0" lIns="0" bIns="0" rIns="0">
            <a:spAutoFit/>
          </a:bodyPr>
          <a:lstStyle/>
          <a:p>
            <a:pPr>
              <a:lnSpc>
                <a:spcPts val="6599"/>
              </a:lnSpc>
            </a:pPr>
            <a:r>
              <a:rPr lang="en-US" sz="5499">
                <a:solidFill>
                  <a:srgbClr val="0E8388"/>
                </a:solidFill>
                <a:latin typeface="Poppins Bold"/>
              </a:rPr>
              <a:t>FAST DELIVERY</a:t>
            </a:r>
          </a:p>
        </p:txBody>
      </p:sp>
      <p:sp>
        <p:nvSpPr>
          <p:cNvPr name="TextBox 11" id="11"/>
          <p:cNvSpPr txBox="true"/>
          <p:nvPr/>
        </p:nvSpPr>
        <p:spPr>
          <a:xfrm rot="0">
            <a:off x="77601" y="5127969"/>
            <a:ext cx="6398969" cy="1847850"/>
          </a:xfrm>
          <a:prstGeom prst="rect">
            <a:avLst/>
          </a:prstGeom>
        </p:spPr>
        <p:txBody>
          <a:bodyPr anchor="t" rtlCol="false" tIns="0" lIns="0" bIns="0" rIns="0">
            <a:spAutoFit/>
          </a:bodyPr>
          <a:lstStyle/>
          <a:p>
            <a:pPr algn="r">
              <a:lnSpc>
                <a:spcPts val="7079"/>
              </a:lnSpc>
            </a:pPr>
            <a:r>
              <a:rPr lang="en-US" sz="5899">
                <a:solidFill>
                  <a:srgbClr val="039B9E"/>
                </a:solidFill>
                <a:latin typeface="Poppins Bold"/>
              </a:rPr>
              <a:t>VAST PRODUCT SELECTION</a:t>
            </a:r>
          </a:p>
        </p:txBody>
      </p:sp>
      <p:sp>
        <p:nvSpPr>
          <p:cNvPr name="TextBox 12" id="12"/>
          <p:cNvSpPr txBox="true"/>
          <p:nvPr/>
        </p:nvSpPr>
        <p:spPr>
          <a:xfrm rot="0">
            <a:off x="736815" y="2384769"/>
            <a:ext cx="15803723" cy="1381125"/>
          </a:xfrm>
          <a:prstGeom prst="rect">
            <a:avLst/>
          </a:prstGeom>
        </p:spPr>
        <p:txBody>
          <a:bodyPr anchor="t" rtlCol="false" tIns="0" lIns="0" bIns="0" rIns="0">
            <a:spAutoFit/>
          </a:bodyPr>
          <a:lstStyle/>
          <a:p>
            <a:pPr>
              <a:lnSpc>
                <a:spcPts val="10319"/>
              </a:lnSpc>
            </a:pPr>
            <a:r>
              <a:rPr lang="en-US" sz="8599">
                <a:solidFill>
                  <a:srgbClr val="FF6705"/>
                </a:solidFill>
                <a:latin typeface="Poppins Bold"/>
              </a:rPr>
              <a:t>FREE SHIPPING AND RETURNS</a:t>
            </a:r>
          </a:p>
        </p:txBody>
      </p:sp>
      <p:sp>
        <p:nvSpPr>
          <p:cNvPr name="TextBox 13" id="13"/>
          <p:cNvSpPr txBox="true"/>
          <p:nvPr/>
        </p:nvSpPr>
        <p:spPr>
          <a:xfrm rot="0">
            <a:off x="5472611" y="8143875"/>
            <a:ext cx="6332132" cy="609600"/>
          </a:xfrm>
          <a:prstGeom prst="rect">
            <a:avLst/>
          </a:prstGeom>
        </p:spPr>
        <p:txBody>
          <a:bodyPr anchor="t" rtlCol="false" tIns="0" lIns="0" bIns="0" rIns="0">
            <a:spAutoFit/>
          </a:bodyPr>
          <a:lstStyle/>
          <a:p>
            <a:pPr>
              <a:lnSpc>
                <a:spcPts val="4440"/>
              </a:lnSpc>
            </a:pPr>
            <a:r>
              <a:rPr lang="en-US" sz="3700">
                <a:solidFill>
                  <a:srgbClr val="0E8388"/>
                </a:solidFill>
                <a:latin typeface="Poppins Bold"/>
              </a:rPr>
              <a:t>OVERNIGHT DELIVERY</a:t>
            </a:r>
          </a:p>
        </p:txBody>
      </p:sp>
      <p:sp>
        <p:nvSpPr>
          <p:cNvPr name="TextBox 14" id="14"/>
          <p:cNvSpPr txBox="true"/>
          <p:nvPr/>
        </p:nvSpPr>
        <p:spPr>
          <a:xfrm rot="0">
            <a:off x="5427070" y="8696325"/>
            <a:ext cx="10745278" cy="1000125"/>
          </a:xfrm>
          <a:prstGeom prst="rect">
            <a:avLst/>
          </a:prstGeom>
        </p:spPr>
        <p:txBody>
          <a:bodyPr anchor="t" rtlCol="false" tIns="0" lIns="0" bIns="0" rIns="0">
            <a:spAutoFit/>
          </a:bodyPr>
          <a:lstStyle/>
          <a:p>
            <a:pPr algn="just">
              <a:lnSpc>
                <a:spcPts val="7439"/>
              </a:lnSpc>
            </a:pPr>
            <a:r>
              <a:rPr lang="en-US" sz="6199">
                <a:solidFill>
                  <a:srgbClr val="0B6064"/>
                </a:solidFill>
                <a:latin typeface="Poppins Bold"/>
              </a:rPr>
              <a:t>COMPETENT MANAGEMENT</a:t>
            </a:r>
          </a:p>
        </p:txBody>
      </p:sp>
      <p:sp>
        <p:nvSpPr>
          <p:cNvPr name="TextBox 15" id="15"/>
          <p:cNvSpPr txBox="true"/>
          <p:nvPr/>
        </p:nvSpPr>
        <p:spPr>
          <a:xfrm rot="0">
            <a:off x="736815" y="7137744"/>
            <a:ext cx="15803723" cy="952500"/>
          </a:xfrm>
          <a:prstGeom prst="rect">
            <a:avLst/>
          </a:prstGeom>
        </p:spPr>
        <p:txBody>
          <a:bodyPr anchor="t" rtlCol="false" tIns="0" lIns="0" bIns="0" rIns="0">
            <a:spAutoFit/>
          </a:bodyPr>
          <a:lstStyle/>
          <a:p>
            <a:pPr>
              <a:lnSpc>
                <a:spcPts val="7080"/>
              </a:lnSpc>
            </a:pPr>
            <a:r>
              <a:rPr lang="en-US" sz="5900">
                <a:solidFill>
                  <a:srgbClr val="023F52"/>
                </a:solidFill>
                <a:latin typeface="Poppins Bold"/>
              </a:rPr>
              <a:t>EXEPTIONAL CUSTOMER SERVICE</a:t>
            </a:r>
          </a:p>
        </p:txBody>
      </p:sp>
      <p:sp>
        <p:nvSpPr>
          <p:cNvPr name="TextBox 16" id="16"/>
          <p:cNvSpPr txBox="true"/>
          <p:nvPr/>
        </p:nvSpPr>
        <p:spPr>
          <a:xfrm rot="0">
            <a:off x="13081919" y="5537544"/>
            <a:ext cx="4446408" cy="3248025"/>
          </a:xfrm>
          <a:prstGeom prst="rect">
            <a:avLst/>
          </a:prstGeom>
        </p:spPr>
        <p:txBody>
          <a:bodyPr anchor="t" rtlCol="false" tIns="0" lIns="0" bIns="0" rIns="0">
            <a:spAutoFit/>
          </a:bodyPr>
          <a:lstStyle/>
          <a:p>
            <a:pPr>
              <a:lnSpc>
                <a:spcPts val="10708"/>
              </a:lnSpc>
            </a:pPr>
            <a:r>
              <a:rPr lang="en-US" sz="8923">
                <a:solidFill>
                  <a:srgbClr val="FF6705"/>
                </a:solidFill>
                <a:latin typeface="Poppins Bold"/>
              </a:rPr>
              <a:t>$54M</a:t>
            </a:r>
          </a:p>
          <a:p>
            <a:pPr>
              <a:lnSpc>
                <a:spcPts val="14307"/>
              </a:lnSpc>
            </a:pPr>
            <a:r>
              <a:rPr lang="en-US" sz="11922">
                <a:solidFill>
                  <a:srgbClr val="FF6705"/>
                </a:solidFill>
                <a:latin typeface="Poppins Bold"/>
              </a:rPr>
              <a:t>1997</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8809241" y="0"/>
            <a:ext cx="15331240" cy="10217799"/>
          </a:xfrm>
          <a:prstGeom prst="rect">
            <a:avLst/>
          </a:prstGeom>
        </p:spPr>
      </p:pic>
      <p:sp>
        <p:nvSpPr>
          <p:cNvPr name="TextBox 4" id="4"/>
          <p:cNvSpPr txBox="true"/>
          <p:nvPr/>
        </p:nvSpPr>
        <p:spPr>
          <a:xfrm rot="0">
            <a:off x="8809331" y="952500"/>
            <a:ext cx="7257289" cy="1219200"/>
          </a:xfrm>
          <a:prstGeom prst="rect">
            <a:avLst/>
          </a:prstGeom>
        </p:spPr>
        <p:txBody>
          <a:bodyPr anchor="t" rtlCol="false" tIns="0" lIns="0" bIns="0" rIns="0">
            <a:spAutoFit/>
          </a:bodyPr>
          <a:lstStyle/>
          <a:p>
            <a:pPr>
              <a:lnSpc>
                <a:spcPts val="9000"/>
              </a:lnSpc>
            </a:pPr>
            <a:r>
              <a:rPr lang="en-US" sz="7500">
                <a:solidFill>
                  <a:srgbClr val="023F52"/>
                </a:solidFill>
                <a:latin typeface="Poppins Bold"/>
              </a:rPr>
              <a:t>DIGITAL TRADE</a:t>
            </a:r>
          </a:p>
        </p:txBody>
      </p:sp>
      <p:sp>
        <p:nvSpPr>
          <p:cNvPr name="TextBox 5" id="5"/>
          <p:cNvSpPr txBox="true"/>
          <p:nvPr/>
        </p:nvSpPr>
        <p:spPr>
          <a:xfrm rot="0">
            <a:off x="7362454" y="2349406"/>
            <a:ext cx="10151042" cy="7477125"/>
          </a:xfrm>
          <a:prstGeom prst="rect">
            <a:avLst/>
          </a:prstGeom>
        </p:spPr>
        <p:txBody>
          <a:bodyPr anchor="t" rtlCol="false" tIns="0" lIns="0" bIns="0" rIns="0">
            <a:spAutoFit/>
          </a:bodyPr>
          <a:lstStyle/>
          <a:p>
            <a:pPr algn="just">
              <a:lnSpc>
                <a:spcPts val="4200"/>
              </a:lnSpc>
            </a:pPr>
            <a:r>
              <a:rPr lang="en-US" sz="3000">
                <a:solidFill>
                  <a:srgbClr val="023F52"/>
                </a:solidFill>
                <a:latin typeface="Poppins Bold"/>
              </a:rPr>
              <a:t>While there is no single recognized and accepted definition of digital trade, there is a growing consensus that it encompasses digitally enabled transactions of trade in goods and services that can either be digitally or physically delivered, and that involve consumers, firms, and governments. That is, while all forms of digital trade are enabled by digital technologies, not all digital trade is digitally delivered. For instance, digital trade also involves digitally enabled but physically delivered trade in goods and services such as the purchase of a book through an on-line marketplace or booking a stay in an apartment through a matching application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65644" y="7019247"/>
            <a:ext cx="3494923" cy="3267753"/>
          </a:xfrm>
          <a:prstGeom prst="rect">
            <a:avLst/>
          </a:prstGeom>
        </p:spPr>
      </p:pic>
      <p:sp>
        <p:nvSpPr>
          <p:cNvPr name="TextBox 5" id="5"/>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023F52"/>
                </a:solidFill>
                <a:latin typeface="Poppins Bold"/>
              </a:rPr>
              <a:t>ELECTRONIC DATA EXCHANGE</a:t>
            </a:r>
          </a:p>
        </p:txBody>
      </p:sp>
      <p:sp>
        <p:nvSpPr>
          <p:cNvPr name="TextBox 6" id="6"/>
          <p:cNvSpPr txBox="true"/>
          <p:nvPr/>
        </p:nvSpPr>
        <p:spPr>
          <a:xfrm rot="0">
            <a:off x="1616313" y="2494775"/>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DEFINITION</a:t>
            </a:r>
          </a:p>
        </p:txBody>
      </p:sp>
      <p:sp>
        <p:nvSpPr>
          <p:cNvPr name="TextBox 7" id="7"/>
          <p:cNvSpPr txBox="true"/>
          <p:nvPr/>
        </p:nvSpPr>
        <p:spPr>
          <a:xfrm rot="0">
            <a:off x="1616313" y="3223967"/>
            <a:ext cx="13874347" cy="16097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Electronic exchange of data usually in forms that are compatible so that software or a combination of individuals and software can put it in a compatible form at the receiving end if necessary.</a:t>
            </a:r>
          </a:p>
        </p:txBody>
      </p:sp>
      <p:sp>
        <p:nvSpPr>
          <p:cNvPr name="TextBox 8" id="8"/>
          <p:cNvSpPr txBox="true"/>
          <p:nvPr/>
        </p:nvSpPr>
        <p:spPr>
          <a:xfrm rot="0">
            <a:off x="1423143" y="5727059"/>
            <a:ext cx="7245178" cy="32099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a:rPr>
              <a:t>The paper usage reduced.</a:t>
            </a:r>
          </a:p>
          <a:p>
            <a:pPr algn="just" marL="647700" indent="-323850" lvl="1">
              <a:lnSpc>
                <a:spcPts val="4200"/>
              </a:lnSpc>
              <a:buFont typeface="Arial"/>
              <a:buChar char="•"/>
            </a:pPr>
            <a:r>
              <a:rPr lang="en-US" sz="3000">
                <a:solidFill>
                  <a:srgbClr val="000000"/>
                </a:solidFill>
                <a:latin typeface="Poppins"/>
              </a:rPr>
              <a:t>Improved quality of data.</a:t>
            </a:r>
          </a:p>
          <a:p>
            <a:pPr algn="just" marL="647700" indent="-323850" lvl="1">
              <a:lnSpc>
                <a:spcPts val="4200"/>
              </a:lnSpc>
              <a:buFont typeface="Arial"/>
              <a:buChar char="•"/>
            </a:pPr>
            <a:r>
              <a:rPr lang="en-US" sz="3000">
                <a:solidFill>
                  <a:srgbClr val="000000"/>
                </a:solidFill>
                <a:latin typeface="Poppins"/>
              </a:rPr>
              <a:t>Speed Increases.</a:t>
            </a:r>
          </a:p>
          <a:p>
            <a:pPr algn="just" marL="647700" indent="-323850" lvl="1">
              <a:lnSpc>
                <a:spcPts val="4200"/>
              </a:lnSpc>
              <a:buFont typeface="Arial"/>
              <a:buChar char="•"/>
            </a:pPr>
            <a:r>
              <a:rPr lang="en-US" sz="3000">
                <a:solidFill>
                  <a:srgbClr val="000000"/>
                </a:solidFill>
                <a:latin typeface="Poppins"/>
              </a:rPr>
              <a:t>Security.</a:t>
            </a:r>
          </a:p>
          <a:p>
            <a:pPr algn="just" marL="647700" indent="-323850" lvl="1">
              <a:lnSpc>
                <a:spcPts val="4200"/>
              </a:lnSpc>
              <a:buFont typeface="Arial"/>
              <a:buChar char="•"/>
            </a:pPr>
            <a:r>
              <a:rPr lang="en-US" sz="3000">
                <a:solidFill>
                  <a:srgbClr val="000000"/>
                </a:solidFill>
                <a:latin typeface="Poppins"/>
              </a:rPr>
              <a:t>Information accuracy.</a:t>
            </a:r>
          </a:p>
          <a:p>
            <a:pPr algn="just" marL="647700" indent="-323850" lvl="1">
              <a:lnSpc>
                <a:spcPts val="4200"/>
              </a:lnSpc>
              <a:buFont typeface="Arial"/>
              <a:buChar char="•"/>
            </a:pPr>
            <a:r>
              <a:rPr lang="en-US" sz="3000">
                <a:solidFill>
                  <a:srgbClr val="000000"/>
                </a:solidFill>
                <a:latin typeface="Poppins"/>
              </a:rPr>
              <a:t>Less Cost</a:t>
            </a:r>
          </a:p>
        </p:txBody>
      </p:sp>
      <p:sp>
        <p:nvSpPr>
          <p:cNvPr name="TextBox 9" id="9"/>
          <p:cNvSpPr txBox="true"/>
          <p:nvPr/>
        </p:nvSpPr>
        <p:spPr>
          <a:xfrm rot="0">
            <a:off x="1616313" y="4995617"/>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ADVANTAGES</a:t>
            </a:r>
          </a:p>
        </p:txBody>
      </p:sp>
      <p:grpSp>
        <p:nvGrpSpPr>
          <p:cNvPr name="Group 10" id="10"/>
          <p:cNvGrpSpPr/>
          <p:nvPr/>
        </p:nvGrpSpPr>
        <p:grpSpPr>
          <a:xfrm rot="0">
            <a:off x="8668321" y="5088616"/>
            <a:ext cx="9641516" cy="5198384"/>
            <a:chOff x="0" y="0"/>
            <a:chExt cx="12855355" cy="6931179"/>
          </a:xfrm>
        </p:grpSpPr>
        <p:pic>
          <p:nvPicPr>
            <p:cNvPr name="Picture 11" id="11"/>
            <p:cNvPicPr>
              <a:picLocks noChangeAspect="true"/>
            </p:cNvPicPr>
            <p:nvPr/>
          </p:nvPicPr>
          <p:blipFill>
            <a:blip r:embed="rId6"/>
            <a:srcRect l="0" t="0" r="0" b="0"/>
            <a:stretch>
              <a:fillRect/>
            </a:stretch>
          </p:blipFill>
          <p:spPr>
            <a:xfrm flipH="false" flipV="false" rot="0">
              <a:off x="0" y="0"/>
              <a:ext cx="12855355" cy="6931179"/>
            </a:xfrm>
            <a:prstGeom prst="rect">
              <a:avLst/>
            </a:prstGeom>
          </p:spPr>
        </p:pic>
        <p:grpSp>
          <p:nvGrpSpPr>
            <p:cNvPr name="Group 12" id="12"/>
            <p:cNvGrpSpPr/>
            <p:nvPr/>
          </p:nvGrpSpPr>
          <p:grpSpPr>
            <a:xfrm rot="0">
              <a:off x="5141323" y="4273224"/>
              <a:ext cx="2340107" cy="2340107"/>
              <a:chOff x="0" y="0"/>
              <a:chExt cx="812800" cy="812800"/>
            </a:xfrm>
          </p:grpSpPr>
          <p:sp>
            <p:nvSpPr>
              <p:cNvPr name="Freeform 13" id="13"/>
              <p:cNvSpPr/>
              <p:nvPr/>
            </p:nvSpPr>
            <p:spPr>
              <a:xfrm flipH="false" flipV="false">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name="TextBox 14" id="1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sp>
        <p:nvSpPr>
          <p:cNvPr name="TextBox 15" id="15"/>
          <p:cNvSpPr txBox="true"/>
          <p:nvPr/>
        </p:nvSpPr>
        <p:spPr>
          <a:xfrm rot="0">
            <a:off x="14670739" y="4538417"/>
            <a:ext cx="3358698" cy="295275"/>
          </a:xfrm>
          <a:prstGeom prst="rect">
            <a:avLst/>
          </a:prstGeom>
        </p:spPr>
        <p:txBody>
          <a:bodyPr anchor="t" rtlCol="false" tIns="0" lIns="0" bIns="0" rIns="0">
            <a:spAutoFit/>
          </a:bodyPr>
          <a:lstStyle/>
          <a:p>
            <a:pPr>
              <a:lnSpc>
                <a:spcPts val="2201"/>
              </a:lnSpc>
              <a:spcBef>
                <a:spcPct val="0"/>
              </a:spcBef>
            </a:pPr>
            <a:r>
              <a:rPr lang="en-US" sz="1834">
                <a:solidFill>
                  <a:srgbClr val="0B1320"/>
                </a:solidFill>
                <a:latin typeface="Poppins"/>
              </a:rPr>
              <a:t>PACIFICCOMMERCE.COM.AU</a:t>
            </a:r>
          </a:p>
        </p:txBody>
      </p:sp>
      <p:grpSp>
        <p:nvGrpSpPr>
          <p:cNvPr name="Group 16" id="16"/>
          <p:cNvGrpSpPr>
            <a:grpSpLocks noChangeAspect="true"/>
          </p:cNvGrpSpPr>
          <p:nvPr/>
        </p:nvGrpSpPr>
        <p:grpSpPr>
          <a:xfrm rot="0">
            <a:off x="12910869" y="8500723"/>
            <a:ext cx="1118319" cy="1118315"/>
            <a:chOff x="0" y="0"/>
            <a:chExt cx="6350000" cy="6349975"/>
          </a:xfrm>
        </p:grpSpPr>
        <p:sp>
          <p:nvSpPr>
            <p:cNvPr name="Freeform 17" id="17"/>
            <p:cNvSpPr/>
            <p:nvPr/>
          </p:nvSpPr>
          <p:spPr>
            <a:xfrm flipH="false" flipV="false">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0" r="0" t="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023F52"/>
                </a:solidFill>
                <a:latin typeface="Poppins Bold"/>
              </a:rPr>
              <a:t>INTERNATIONAL ACCESS</a:t>
            </a:r>
          </a:p>
        </p:txBody>
      </p:sp>
      <p:sp>
        <p:nvSpPr>
          <p:cNvPr name="TextBox 5" id="5"/>
          <p:cNvSpPr txBox="true"/>
          <p:nvPr/>
        </p:nvSpPr>
        <p:spPr>
          <a:xfrm rot="0">
            <a:off x="1616313" y="2494775"/>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DEFINITION</a:t>
            </a:r>
          </a:p>
        </p:txBody>
      </p:sp>
      <p:sp>
        <p:nvSpPr>
          <p:cNvPr name="TextBox 6" id="6"/>
          <p:cNvSpPr txBox="true"/>
          <p:nvPr/>
        </p:nvSpPr>
        <p:spPr>
          <a:xfrm rot="0">
            <a:off x="1616313" y="3223967"/>
            <a:ext cx="13874347" cy="10763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Digital infrastructure is global and therefore trade has the potential to be conducted internationally thereby passing physical limitations</a:t>
            </a:r>
          </a:p>
        </p:txBody>
      </p:sp>
      <p:sp>
        <p:nvSpPr>
          <p:cNvPr name="TextBox 7" id="7"/>
          <p:cNvSpPr txBox="true"/>
          <p:nvPr/>
        </p:nvSpPr>
        <p:spPr>
          <a:xfrm rot="0">
            <a:off x="1423143" y="5193659"/>
            <a:ext cx="7245178" cy="26765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a:rPr>
              <a:t>Increased Revenues</a:t>
            </a:r>
          </a:p>
          <a:p>
            <a:pPr algn="just" marL="647700" indent="-323850" lvl="1">
              <a:lnSpc>
                <a:spcPts val="4200"/>
              </a:lnSpc>
              <a:buFont typeface="Arial"/>
              <a:buChar char="•"/>
            </a:pPr>
            <a:r>
              <a:rPr lang="en-US" sz="3000">
                <a:solidFill>
                  <a:srgbClr val="000000"/>
                </a:solidFill>
                <a:latin typeface="Poppins"/>
              </a:rPr>
              <a:t>Decreased Competition</a:t>
            </a:r>
          </a:p>
          <a:p>
            <a:pPr algn="just" marL="647700" indent="-323850" lvl="1">
              <a:lnSpc>
                <a:spcPts val="4200"/>
              </a:lnSpc>
              <a:buFont typeface="Arial"/>
              <a:buChar char="•"/>
            </a:pPr>
            <a:r>
              <a:rPr lang="en-US" sz="3000">
                <a:solidFill>
                  <a:srgbClr val="000000"/>
                </a:solidFill>
                <a:latin typeface="Poppins"/>
              </a:rPr>
              <a:t>Longer Product Lifespan</a:t>
            </a:r>
          </a:p>
          <a:p>
            <a:pPr algn="just" marL="647700" indent="-323850" lvl="1">
              <a:lnSpc>
                <a:spcPts val="4200"/>
              </a:lnSpc>
              <a:buFont typeface="Arial"/>
              <a:buChar char="•"/>
            </a:pPr>
            <a:r>
              <a:rPr lang="en-US" sz="3000">
                <a:solidFill>
                  <a:srgbClr val="000000"/>
                </a:solidFill>
                <a:latin typeface="Poppins"/>
              </a:rPr>
              <a:t>Easier Cash-Flow Management</a:t>
            </a:r>
          </a:p>
          <a:p>
            <a:pPr algn="just" marL="647700" indent="-323850" lvl="1">
              <a:lnSpc>
                <a:spcPts val="4200"/>
              </a:lnSpc>
              <a:buFont typeface="Arial"/>
              <a:buChar char="•"/>
            </a:pPr>
            <a:r>
              <a:rPr lang="en-US" sz="3000">
                <a:solidFill>
                  <a:srgbClr val="000000"/>
                </a:solidFill>
                <a:latin typeface="Poppins"/>
              </a:rPr>
              <a:t>Better Risk Management</a:t>
            </a:r>
          </a:p>
        </p:txBody>
      </p:sp>
      <p:sp>
        <p:nvSpPr>
          <p:cNvPr name="TextBox 8" id="8"/>
          <p:cNvSpPr txBox="true"/>
          <p:nvPr/>
        </p:nvSpPr>
        <p:spPr>
          <a:xfrm rot="0">
            <a:off x="1616313" y="4462217"/>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ADVANTAGES</a:t>
            </a:r>
          </a:p>
        </p:txBody>
      </p:sp>
      <p:sp>
        <p:nvSpPr>
          <p:cNvPr name="TextBox 9" id="9"/>
          <p:cNvSpPr txBox="true"/>
          <p:nvPr/>
        </p:nvSpPr>
        <p:spPr>
          <a:xfrm rot="0">
            <a:off x="9527794" y="5193659"/>
            <a:ext cx="8115300" cy="26765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a:rPr>
              <a:t>Benefiting from Currency Exchange</a:t>
            </a:r>
          </a:p>
          <a:p>
            <a:pPr algn="just" marL="647700" indent="-323850" lvl="1">
              <a:lnSpc>
                <a:spcPts val="4200"/>
              </a:lnSpc>
              <a:buFont typeface="Arial"/>
              <a:buChar char="•"/>
            </a:pPr>
            <a:r>
              <a:rPr lang="en-US" sz="3000">
                <a:solidFill>
                  <a:srgbClr val="000000"/>
                </a:solidFill>
                <a:latin typeface="Poppins"/>
              </a:rPr>
              <a:t>Access to Export Financing</a:t>
            </a:r>
          </a:p>
          <a:p>
            <a:pPr algn="just" marL="647700" indent="-323850" lvl="1">
              <a:lnSpc>
                <a:spcPts val="4200"/>
              </a:lnSpc>
              <a:buFont typeface="Arial"/>
              <a:buChar char="•"/>
            </a:pPr>
            <a:r>
              <a:rPr lang="en-US" sz="3000">
                <a:solidFill>
                  <a:srgbClr val="000000"/>
                </a:solidFill>
                <a:latin typeface="Poppins"/>
              </a:rPr>
              <a:t>Disposal of Surplus Goods</a:t>
            </a:r>
          </a:p>
          <a:p>
            <a:pPr algn="just" marL="647700" indent="-323850" lvl="1">
              <a:lnSpc>
                <a:spcPts val="4200"/>
              </a:lnSpc>
              <a:buFont typeface="Arial"/>
              <a:buChar char="•"/>
            </a:pPr>
            <a:r>
              <a:rPr lang="en-US" sz="3000">
                <a:solidFill>
                  <a:srgbClr val="000000"/>
                </a:solidFill>
                <a:latin typeface="Poppins"/>
              </a:rPr>
              <a:t>Enhanced Reputation</a:t>
            </a:r>
          </a:p>
          <a:p>
            <a:pPr algn="just" marL="647700" indent="-323850" lvl="1">
              <a:lnSpc>
                <a:spcPts val="4200"/>
              </a:lnSpc>
              <a:buFont typeface="Arial"/>
              <a:buChar char="•"/>
            </a:pPr>
            <a:r>
              <a:rPr lang="en-US" sz="3000">
                <a:solidFill>
                  <a:srgbClr val="000000"/>
                </a:solidFill>
                <a:latin typeface="Poppins"/>
              </a:rPr>
              <a:t>Opportunity to Specialize </a:t>
            </a:r>
          </a:p>
        </p:txBody>
      </p:sp>
      <p:pic>
        <p:nvPicPr>
          <p:cNvPr name="Picture 10" id="10"/>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14958721" y="7019247"/>
            <a:ext cx="3494923" cy="3267753"/>
          </a:xfrm>
          <a:prstGeom prst="rect">
            <a:avLst/>
          </a:prstGeom>
        </p:spPr>
      </p:pic>
      <p:pic>
        <p:nvPicPr>
          <p:cNvPr name="Picture 11" id="11"/>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604115"/>
            <a:ext cx="4991413" cy="2682885"/>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2690"/>
            <a:ext cx="9144000" cy="10287000"/>
            <a:chOff x="0" y="0"/>
            <a:chExt cx="2408296" cy="2709333"/>
          </a:xfrm>
        </p:grpSpPr>
        <p:sp>
          <p:nvSpPr>
            <p:cNvPr name="Freeform 3" id="3"/>
            <p:cNvSpPr/>
            <p:nvPr/>
          </p:nvSpPr>
          <p:spPr>
            <a:xfrm flipH="false" flipV="false">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CBE4DE"/>
            </a:solidFill>
          </p:spPr>
        </p:sp>
        <p:sp>
          <p:nvSpPr>
            <p:cNvPr name="TextBox 4" id="4"/>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9154918" y="0"/>
            <a:ext cx="9144000" cy="10250246"/>
            <a:chOff x="0" y="0"/>
            <a:chExt cx="2408296" cy="2699653"/>
          </a:xfrm>
        </p:grpSpPr>
        <p:sp>
          <p:nvSpPr>
            <p:cNvPr name="Freeform 6" id="6"/>
            <p:cNvSpPr/>
            <p:nvPr/>
          </p:nvSpPr>
          <p:spPr>
            <a:xfrm flipH="false" flipV="false">
              <a:off x="0" y="0"/>
              <a:ext cx="2408296" cy="2699653"/>
            </a:xfrm>
            <a:custGeom>
              <a:avLst/>
              <a:gdLst/>
              <a:ahLst/>
              <a:cxnLst/>
              <a:rect r="r" b="b" t="t" l="l"/>
              <a:pathLst>
                <a:path h="2699653" w="2408296">
                  <a:moveTo>
                    <a:pt x="0" y="0"/>
                  </a:moveTo>
                  <a:lnTo>
                    <a:pt x="2408296" y="0"/>
                  </a:lnTo>
                  <a:lnTo>
                    <a:pt x="2408296" y="2699653"/>
                  </a:lnTo>
                  <a:lnTo>
                    <a:pt x="0" y="2699653"/>
                  </a:lnTo>
                  <a:close/>
                </a:path>
              </a:pathLst>
            </a:custGeom>
            <a:solidFill>
              <a:srgbClr val="039B9E"/>
            </a:solidFill>
          </p:spPr>
        </p:sp>
        <p:sp>
          <p:nvSpPr>
            <p:cNvPr name="TextBox 7" id="7"/>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9" id="9"/>
          <p:cNvSpPr txBox="true"/>
          <p:nvPr/>
        </p:nvSpPr>
        <p:spPr>
          <a:xfrm rot="0">
            <a:off x="652804" y="1297428"/>
            <a:ext cx="5351869" cy="542924"/>
          </a:xfrm>
          <a:prstGeom prst="rect">
            <a:avLst/>
          </a:prstGeom>
        </p:spPr>
        <p:txBody>
          <a:bodyPr anchor="t" rtlCol="false" tIns="0" lIns="0" bIns="0" rIns="0">
            <a:spAutoFit/>
          </a:bodyPr>
          <a:lstStyle/>
          <a:p>
            <a:pPr>
              <a:lnSpc>
                <a:spcPts val="4200"/>
              </a:lnSpc>
            </a:pPr>
            <a:r>
              <a:rPr lang="en-US" sz="3000">
                <a:solidFill>
                  <a:srgbClr val="023F52"/>
                </a:solidFill>
                <a:latin typeface="Poppins Bold"/>
              </a:rPr>
              <a:t>TRADITIONAL COMMERCE</a:t>
            </a:r>
          </a:p>
        </p:txBody>
      </p:sp>
      <p:pic>
        <p:nvPicPr>
          <p:cNvPr name="Picture 10" id="10"/>
          <p:cNvPicPr>
            <a:picLocks noChangeAspect="true"/>
          </p:cNvPicPr>
          <p:nvPr/>
        </p:nvPicPr>
        <p:blipFill>
          <a:blip r:embed="rId4">
            <a:alphaModFix amt="3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0" y="12690"/>
            <a:ext cx="4991413" cy="2682885"/>
          </a:xfrm>
          <a:prstGeom prst="rect">
            <a:avLst/>
          </a:prstGeom>
        </p:spPr>
      </p:pic>
      <p:grpSp>
        <p:nvGrpSpPr>
          <p:cNvPr name="Group 11" id="11"/>
          <p:cNvGrpSpPr/>
          <p:nvPr/>
        </p:nvGrpSpPr>
        <p:grpSpPr>
          <a:xfrm rot="0">
            <a:off x="6889284" y="1957318"/>
            <a:ext cx="4531270" cy="771348"/>
            <a:chOff x="0" y="0"/>
            <a:chExt cx="1193421" cy="203153"/>
          </a:xfrm>
        </p:grpSpPr>
        <p:sp>
          <p:nvSpPr>
            <p:cNvPr name="Freeform 12" id="12"/>
            <p:cNvSpPr/>
            <p:nvPr/>
          </p:nvSpPr>
          <p:spPr>
            <a:xfrm flipH="false" flipV="false">
              <a:off x="0" y="0"/>
              <a:ext cx="1193421" cy="203153"/>
            </a:xfrm>
            <a:custGeom>
              <a:avLst/>
              <a:gdLst/>
              <a:ahLst/>
              <a:cxnLst/>
              <a:rect r="r" b="b" t="t" l="l"/>
              <a:pathLst>
                <a:path h="203153" w="1193421">
                  <a:moveTo>
                    <a:pt x="87136" y="0"/>
                  </a:moveTo>
                  <a:lnTo>
                    <a:pt x="1106285" y="0"/>
                  </a:lnTo>
                  <a:cubicBezTo>
                    <a:pt x="1154409" y="0"/>
                    <a:pt x="1193421" y="39012"/>
                    <a:pt x="1193421" y="87136"/>
                  </a:cubicBezTo>
                  <a:lnTo>
                    <a:pt x="1193421" y="116017"/>
                  </a:lnTo>
                  <a:cubicBezTo>
                    <a:pt x="1193421" y="164141"/>
                    <a:pt x="1154409" y="203153"/>
                    <a:pt x="1106285" y="203153"/>
                  </a:cubicBezTo>
                  <a:lnTo>
                    <a:pt x="87136" y="203153"/>
                  </a:lnTo>
                  <a:cubicBezTo>
                    <a:pt x="39012" y="203153"/>
                    <a:pt x="0" y="164141"/>
                    <a:pt x="0" y="116017"/>
                  </a:cubicBezTo>
                  <a:lnTo>
                    <a:pt x="0" y="87136"/>
                  </a:lnTo>
                  <a:cubicBezTo>
                    <a:pt x="0" y="39012"/>
                    <a:pt x="39012" y="0"/>
                    <a:pt x="87136" y="0"/>
                  </a:cubicBezTo>
                  <a:close/>
                </a:path>
              </a:pathLst>
            </a:custGeom>
            <a:solidFill>
              <a:srgbClr val="FF6705"/>
            </a:solidFill>
          </p:spPr>
        </p:sp>
        <p:sp>
          <p:nvSpPr>
            <p:cNvPr name="TextBox 13" id="13"/>
            <p:cNvSpPr txBox="true"/>
            <p:nvPr/>
          </p:nvSpPr>
          <p:spPr>
            <a:xfrm>
              <a:off x="0" y="-85725"/>
              <a:ext cx="812800" cy="898525"/>
            </a:xfrm>
            <a:prstGeom prst="rect">
              <a:avLst/>
            </a:prstGeom>
          </p:spPr>
          <p:txBody>
            <a:bodyPr anchor="ctr" rtlCol="false" tIns="50800" lIns="50800" bIns="50800" rIns="50800"/>
            <a:lstStyle/>
            <a:p>
              <a:pPr algn="ctr">
                <a:lnSpc>
                  <a:spcPts val="3920"/>
                </a:lnSpc>
              </a:pPr>
              <a:r>
                <a:rPr lang="en-US" sz="2800">
                  <a:solidFill>
                    <a:srgbClr val="FFFFFF"/>
                  </a:solidFill>
                  <a:latin typeface="Poppins Bold"/>
                </a:rPr>
                <a:t>DOMESTICS</a:t>
              </a:r>
            </a:p>
          </p:txBody>
        </p:sp>
      </p:grpSp>
      <p:sp>
        <p:nvSpPr>
          <p:cNvPr name="TextBox 14" id="14"/>
          <p:cNvSpPr txBox="true"/>
          <p:nvPr/>
        </p:nvSpPr>
        <p:spPr>
          <a:xfrm rot="0">
            <a:off x="9848124" y="1306953"/>
            <a:ext cx="8026749" cy="523875"/>
          </a:xfrm>
          <a:prstGeom prst="rect">
            <a:avLst/>
          </a:prstGeom>
        </p:spPr>
        <p:txBody>
          <a:bodyPr anchor="t" rtlCol="false" tIns="0" lIns="0" bIns="0" rIns="0">
            <a:spAutoFit/>
          </a:bodyPr>
          <a:lstStyle/>
          <a:p>
            <a:pPr algn="r">
              <a:lnSpc>
                <a:spcPts val="4199"/>
              </a:lnSpc>
            </a:pPr>
            <a:r>
              <a:rPr lang="en-US" sz="2999">
                <a:solidFill>
                  <a:srgbClr val="FFFFFF"/>
                </a:solidFill>
                <a:latin typeface="Poppins Bold"/>
              </a:rPr>
              <a:t>e-COMMERCE</a:t>
            </a:r>
          </a:p>
        </p:txBody>
      </p:sp>
      <p:sp>
        <p:nvSpPr>
          <p:cNvPr name="TextBox 15" id="15"/>
          <p:cNvSpPr txBox="true"/>
          <p:nvPr/>
        </p:nvSpPr>
        <p:spPr>
          <a:xfrm rot="0">
            <a:off x="652804" y="2766765"/>
            <a:ext cx="6127834" cy="447675"/>
          </a:xfrm>
          <a:prstGeom prst="rect">
            <a:avLst/>
          </a:prstGeom>
        </p:spPr>
        <p:txBody>
          <a:bodyPr anchor="t" rtlCol="false" tIns="0" lIns="0" bIns="0" rIns="0">
            <a:spAutoFit/>
          </a:bodyPr>
          <a:lstStyle/>
          <a:p>
            <a:pPr>
              <a:lnSpc>
                <a:spcPts val="3360"/>
              </a:lnSpc>
            </a:pPr>
            <a:r>
              <a:rPr lang="en-US" sz="2800">
                <a:solidFill>
                  <a:srgbClr val="000000"/>
                </a:solidFill>
                <a:latin typeface="Poppins Bold"/>
              </a:rPr>
              <a:t>PRODUCTS</a:t>
            </a:r>
          </a:p>
        </p:txBody>
      </p:sp>
      <p:sp>
        <p:nvSpPr>
          <p:cNvPr name="TextBox 16" id="16"/>
          <p:cNvSpPr txBox="true"/>
          <p:nvPr/>
        </p:nvSpPr>
        <p:spPr>
          <a:xfrm rot="0">
            <a:off x="652804" y="3166815"/>
            <a:ext cx="8179730" cy="816610"/>
          </a:xfrm>
          <a:prstGeom prst="rect">
            <a:avLst/>
          </a:prstGeom>
        </p:spPr>
        <p:txBody>
          <a:bodyPr anchor="t" rtlCol="false" tIns="0" lIns="0" bIns="0" rIns="0">
            <a:spAutoFit/>
          </a:bodyPr>
          <a:lstStyle/>
          <a:p>
            <a:pPr>
              <a:lnSpc>
                <a:spcPts val="3080"/>
              </a:lnSpc>
            </a:pPr>
            <a:r>
              <a:rPr lang="en-US" sz="2800">
                <a:solidFill>
                  <a:srgbClr val="000000"/>
                </a:solidFill>
                <a:latin typeface="Poppins"/>
              </a:rPr>
              <a:t>A consumer purchases products from a physical retailer store. </a:t>
            </a:r>
          </a:p>
        </p:txBody>
      </p:sp>
      <p:sp>
        <p:nvSpPr>
          <p:cNvPr name="TextBox 17" id="17"/>
          <p:cNvSpPr txBox="true"/>
          <p:nvPr/>
        </p:nvSpPr>
        <p:spPr>
          <a:xfrm rot="0">
            <a:off x="652804" y="4095820"/>
            <a:ext cx="6127834" cy="447675"/>
          </a:xfrm>
          <a:prstGeom prst="rect">
            <a:avLst/>
          </a:prstGeom>
        </p:spPr>
        <p:txBody>
          <a:bodyPr anchor="t" rtlCol="false" tIns="0" lIns="0" bIns="0" rIns="0">
            <a:spAutoFit/>
          </a:bodyPr>
          <a:lstStyle/>
          <a:p>
            <a:pPr>
              <a:lnSpc>
                <a:spcPts val="3360"/>
              </a:lnSpc>
            </a:pPr>
            <a:r>
              <a:rPr lang="en-US" sz="2800">
                <a:solidFill>
                  <a:srgbClr val="000000"/>
                </a:solidFill>
                <a:latin typeface="Poppins Bold"/>
              </a:rPr>
              <a:t>SERVICES</a:t>
            </a:r>
          </a:p>
        </p:txBody>
      </p:sp>
      <p:sp>
        <p:nvSpPr>
          <p:cNvPr name="TextBox 18" id="18"/>
          <p:cNvSpPr txBox="true"/>
          <p:nvPr/>
        </p:nvSpPr>
        <p:spPr>
          <a:xfrm rot="0">
            <a:off x="652804" y="4543495"/>
            <a:ext cx="8179730" cy="816610"/>
          </a:xfrm>
          <a:prstGeom prst="rect">
            <a:avLst/>
          </a:prstGeom>
        </p:spPr>
        <p:txBody>
          <a:bodyPr anchor="t" rtlCol="false" tIns="0" lIns="0" bIns="0" rIns="0">
            <a:spAutoFit/>
          </a:bodyPr>
          <a:lstStyle/>
          <a:p>
            <a:pPr>
              <a:lnSpc>
                <a:spcPts val="3080"/>
              </a:lnSpc>
            </a:pPr>
            <a:r>
              <a:rPr lang="en-US" sz="2800">
                <a:solidFill>
                  <a:srgbClr val="000000"/>
                </a:solidFill>
                <a:latin typeface="Poppins"/>
              </a:rPr>
              <a:t>The services received by the consumers doesnt require them to be online.</a:t>
            </a:r>
          </a:p>
        </p:txBody>
      </p:sp>
      <p:sp>
        <p:nvSpPr>
          <p:cNvPr name="TextBox 19" id="19"/>
          <p:cNvSpPr txBox="true"/>
          <p:nvPr/>
        </p:nvSpPr>
        <p:spPr>
          <a:xfrm rot="0">
            <a:off x="9685952" y="3166815"/>
            <a:ext cx="8141749" cy="816610"/>
          </a:xfrm>
          <a:prstGeom prst="rect">
            <a:avLst/>
          </a:prstGeom>
        </p:spPr>
        <p:txBody>
          <a:bodyPr anchor="t" rtlCol="false" tIns="0" lIns="0" bIns="0" rIns="0">
            <a:spAutoFit/>
          </a:bodyPr>
          <a:lstStyle/>
          <a:p>
            <a:pPr>
              <a:lnSpc>
                <a:spcPts val="3080"/>
              </a:lnSpc>
            </a:pPr>
            <a:r>
              <a:rPr lang="en-US" sz="2800">
                <a:solidFill>
                  <a:srgbClr val="FFFFFF"/>
                </a:solidFill>
                <a:latin typeface="Poppins"/>
              </a:rPr>
              <a:t>A consumer purchases products from an online domestic store.</a:t>
            </a:r>
          </a:p>
        </p:txBody>
      </p:sp>
      <p:sp>
        <p:nvSpPr>
          <p:cNvPr name="TextBox 20" id="20"/>
          <p:cNvSpPr txBox="true"/>
          <p:nvPr/>
        </p:nvSpPr>
        <p:spPr>
          <a:xfrm rot="0">
            <a:off x="9743453" y="2766765"/>
            <a:ext cx="6398969" cy="447675"/>
          </a:xfrm>
          <a:prstGeom prst="rect">
            <a:avLst/>
          </a:prstGeom>
        </p:spPr>
        <p:txBody>
          <a:bodyPr anchor="t" rtlCol="false" tIns="0" lIns="0" bIns="0" rIns="0">
            <a:spAutoFit/>
          </a:bodyPr>
          <a:lstStyle/>
          <a:p>
            <a:pPr>
              <a:lnSpc>
                <a:spcPts val="3360"/>
              </a:lnSpc>
            </a:pPr>
            <a:r>
              <a:rPr lang="en-US" sz="2800">
                <a:solidFill>
                  <a:srgbClr val="FFFFFF"/>
                </a:solidFill>
                <a:latin typeface="Poppins Bold"/>
              </a:rPr>
              <a:t>PRODUCTS</a:t>
            </a:r>
          </a:p>
        </p:txBody>
      </p:sp>
      <p:sp>
        <p:nvSpPr>
          <p:cNvPr name="TextBox 21" id="21"/>
          <p:cNvSpPr txBox="true"/>
          <p:nvPr/>
        </p:nvSpPr>
        <p:spPr>
          <a:xfrm rot="0">
            <a:off x="9685952" y="4095820"/>
            <a:ext cx="6127834" cy="447675"/>
          </a:xfrm>
          <a:prstGeom prst="rect">
            <a:avLst/>
          </a:prstGeom>
        </p:spPr>
        <p:txBody>
          <a:bodyPr anchor="t" rtlCol="false" tIns="0" lIns="0" bIns="0" rIns="0">
            <a:spAutoFit/>
          </a:bodyPr>
          <a:lstStyle/>
          <a:p>
            <a:pPr>
              <a:lnSpc>
                <a:spcPts val="3360"/>
              </a:lnSpc>
            </a:pPr>
            <a:r>
              <a:rPr lang="en-US" sz="2800">
                <a:solidFill>
                  <a:srgbClr val="FFFFFF"/>
                </a:solidFill>
                <a:latin typeface="Poppins Bold"/>
              </a:rPr>
              <a:t>SERVICES</a:t>
            </a:r>
          </a:p>
        </p:txBody>
      </p:sp>
      <p:sp>
        <p:nvSpPr>
          <p:cNvPr name="TextBox 22" id="22"/>
          <p:cNvSpPr txBox="true"/>
          <p:nvPr/>
        </p:nvSpPr>
        <p:spPr>
          <a:xfrm rot="0">
            <a:off x="9647972" y="4543495"/>
            <a:ext cx="8179730" cy="816610"/>
          </a:xfrm>
          <a:prstGeom prst="rect">
            <a:avLst/>
          </a:prstGeom>
        </p:spPr>
        <p:txBody>
          <a:bodyPr anchor="t" rtlCol="false" tIns="0" lIns="0" bIns="0" rIns="0">
            <a:spAutoFit/>
          </a:bodyPr>
          <a:lstStyle/>
          <a:p>
            <a:pPr>
              <a:lnSpc>
                <a:spcPts val="3080"/>
              </a:lnSpc>
            </a:pPr>
            <a:r>
              <a:rPr lang="en-US" sz="2800">
                <a:solidFill>
                  <a:srgbClr val="FFFFFF"/>
                </a:solidFill>
                <a:latin typeface="Poppins"/>
              </a:rPr>
              <a:t>The services received by the consumers doesnt require them to be online.</a:t>
            </a:r>
          </a:p>
        </p:txBody>
      </p:sp>
      <p:sp>
        <p:nvSpPr>
          <p:cNvPr name="TextBox 23" id="23"/>
          <p:cNvSpPr txBox="true"/>
          <p:nvPr/>
        </p:nvSpPr>
        <p:spPr>
          <a:xfrm rot="0">
            <a:off x="652804" y="6424314"/>
            <a:ext cx="6127834" cy="447675"/>
          </a:xfrm>
          <a:prstGeom prst="rect">
            <a:avLst/>
          </a:prstGeom>
        </p:spPr>
        <p:txBody>
          <a:bodyPr anchor="t" rtlCol="false" tIns="0" lIns="0" bIns="0" rIns="0">
            <a:spAutoFit/>
          </a:bodyPr>
          <a:lstStyle/>
          <a:p>
            <a:pPr>
              <a:lnSpc>
                <a:spcPts val="3360"/>
              </a:lnSpc>
            </a:pPr>
            <a:r>
              <a:rPr lang="en-US" sz="2800">
                <a:solidFill>
                  <a:srgbClr val="000000"/>
                </a:solidFill>
                <a:latin typeface="Poppins Bold"/>
              </a:rPr>
              <a:t>PRODUCTS</a:t>
            </a:r>
          </a:p>
        </p:txBody>
      </p:sp>
      <p:sp>
        <p:nvSpPr>
          <p:cNvPr name="TextBox 24" id="24"/>
          <p:cNvSpPr txBox="true"/>
          <p:nvPr/>
        </p:nvSpPr>
        <p:spPr>
          <a:xfrm rot="0">
            <a:off x="652804" y="6871989"/>
            <a:ext cx="8179730" cy="1207135"/>
          </a:xfrm>
          <a:prstGeom prst="rect">
            <a:avLst/>
          </a:prstGeom>
        </p:spPr>
        <p:txBody>
          <a:bodyPr anchor="t" rtlCol="false" tIns="0" lIns="0" bIns="0" rIns="0">
            <a:spAutoFit/>
          </a:bodyPr>
          <a:lstStyle/>
          <a:p>
            <a:pPr>
              <a:lnSpc>
                <a:spcPts val="3080"/>
              </a:lnSpc>
            </a:pPr>
            <a:r>
              <a:rPr lang="en-US" sz="2800">
                <a:solidFill>
                  <a:srgbClr val="000000"/>
                </a:solidFill>
                <a:latin typeface="Poppins"/>
              </a:rPr>
              <a:t>Companies have complete control over the export and import products across geographical boundaries. </a:t>
            </a:r>
          </a:p>
        </p:txBody>
      </p:sp>
      <p:sp>
        <p:nvSpPr>
          <p:cNvPr name="TextBox 25" id="25"/>
          <p:cNvSpPr txBox="true"/>
          <p:nvPr/>
        </p:nvSpPr>
        <p:spPr>
          <a:xfrm rot="0">
            <a:off x="652804" y="8210109"/>
            <a:ext cx="6127834" cy="447675"/>
          </a:xfrm>
          <a:prstGeom prst="rect">
            <a:avLst/>
          </a:prstGeom>
        </p:spPr>
        <p:txBody>
          <a:bodyPr anchor="t" rtlCol="false" tIns="0" lIns="0" bIns="0" rIns="0">
            <a:spAutoFit/>
          </a:bodyPr>
          <a:lstStyle/>
          <a:p>
            <a:pPr>
              <a:lnSpc>
                <a:spcPts val="3360"/>
              </a:lnSpc>
            </a:pPr>
            <a:r>
              <a:rPr lang="en-US" sz="2800">
                <a:solidFill>
                  <a:srgbClr val="000000"/>
                </a:solidFill>
                <a:latin typeface="Poppins Bold"/>
              </a:rPr>
              <a:t>SERVICES</a:t>
            </a:r>
          </a:p>
        </p:txBody>
      </p:sp>
      <p:sp>
        <p:nvSpPr>
          <p:cNvPr name="TextBox 26" id="26"/>
          <p:cNvSpPr txBox="true"/>
          <p:nvPr/>
        </p:nvSpPr>
        <p:spPr>
          <a:xfrm rot="0">
            <a:off x="652804" y="8657784"/>
            <a:ext cx="8179730" cy="816610"/>
          </a:xfrm>
          <a:prstGeom prst="rect">
            <a:avLst/>
          </a:prstGeom>
        </p:spPr>
        <p:txBody>
          <a:bodyPr anchor="t" rtlCol="false" tIns="0" lIns="0" bIns="0" rIns="0">
            <a:spAutoFit/>
          </a:bodyPr>
          <a:lstStyle/>
          <a:p>
            <a:pPr>
              <a:lnSpc>
                <a:spcPts val="3080"/>
              </a:lnSpc>
            </a:pPr>
            <a:r>
              <a:rPr lang="en-US" sz="2800">
                <a:solidFill>
                  <a:srgbClr val="000000"/>
                </a:solidFill>
                <a:latin typeface="Poppins"/>
              </a:rPr>
              <a:t>Provisions of services that dont rely on digital infrastructure.</a:t>
            </a:r>
          </a:p>
        </p:txBody>
      </p:sp>
      <p:sp>
        <p:nvSpPr>
          <p:cNvPr name="TextBox 27" id="27"/>
          <p:cNvSpPr txBox="true"/>
          <p:nvPr/>
        </p:nvSpPr>
        <p:spPr>
          <a:xfrm rot="0">
            <a:off x="9685952" y="6862464"/>
            <a:ext cx="8351092" cy="1207135"/>
          </a:xfrm>
          <a:prstGeom prst="rect">
            <a:avLst/>
          </a:prstGeom>
        </p:spPr>
        <p:txBody>
          <a:bodyPr anchor="t" rtlCol="false" tIns="0" lIns="0" bIns="0" rIns="0">
            <a:spAutoFit/>
          </a:bodyPr>
          <a:lstStyle/>
          <a:p>
            <a:pPr>
              <a:lnSpc>
                <a:spcPts val="3079"/>
              </a:lnSpc>
            </a:pPr>
            <a:r>
              <a:rPr lang="en-US" sz="2799">
                <a:solidFill>
                  <a:srgbClr val="FFFFFF"/>
                </a:solidFill>
                <a:latin typeface="Poppins"/>
              </a:rPr>
              <a:t>A consumer places an order from an online e-commerce store and the products are shipped to the consumer from another country.</a:t>
            </a:r>
          </a:p>
        </p:txBody>
      </p:sp>
      <p:sp>
        <p:nvSpPr>
          <p:cNvPr name="TextBox 28" id="28"/>
          <p:cNvSpPr txBox="true"/>
          <p:nvPr/>
        </p:nvSpPr>
        <p:spPr>
          <a:xfrm rot="0">
            <a:off x="9743453" y="6424314"/>
            <a:ext cx="6398969" cy="447675"/>
          </a:xfrm>
          <a:prstGeom prst="rect">
            <a:avLst/>
          </a:prstGeom>
        </p:spPr>
        <p:txBody>
          <a:bodyPr anchor="t" rtlCol="false" tIns="0" lIns="0" bIns="0" rIns="0">
            <a:spAutoFit/>
          </a:bodyPr>
          <a:lstStyle/>
          <a:p>
            <a:pPr>
              <a:lnSpc>
                <a:spcPts val="3359"/>
              </a:lnSpc>
            </a:pPr>
            <a:r>
              <a:rPr lang="en-US" sz="2799">
                <a:solidFill>
                  <a:srgbClr val="FFFFFF"/>
                </a:solidFill>
                <a:latin typeface="Poppins Bold"/>
              </a:rPr>
              <a:t>PRODUCTS</a:t>
            </a:r>
          </a:p>
        </p:txBody>
      </p:sp>
      <p:sp>
        <p:nvSpPr>
          <p:cNvPr name="TextBox 29" id="29"/>
          <p:cNvSpPr txBox="true"/>
          <p:nvPr/>
        </p:nvSpPr>
        <p:spPr>
          <a:xfrm rot="0">
            <a:off x="9685952" y="8210109"/>
            <a:ext cx="6127834" cy="447675"/>
          </a:xfrm>
          <a:prstGeom prst="rect">
            <a:avLst/>
          </a:prstGeom>
        </p:spPr>
        <p:txBody>
          <a:bodyPr anchor="t" rtlCol="false" tIns="0" lIns="0" bIns="0" rIns="0">
            <a:spAutoFit/>
          </a:bodyPr>
          <a:lstStyle/>
          <a:p>
            <a:pPr>
              <a:lnSpc>
                <a:spcPts val="3359"/>
              </a:lnSpc>
            </a:pPr>
            <a:r>
              <a:rPr lang="en-US" sz="2799">
                <a:solidFill>
                  <a:srgbClr val="FFFFFF"/>
                </a:solidFill>
                <a:latin typeface="Poppins Bold"/>
              </a:rPr>
              <a:t>SERVICES</a:t>
            </a:r>
          </a:p>
        </p:txBody>
      </p:sp>
      <p:sp>
        <p:nvSpPr>
          <p:cNvPr name="TextBox 30" id="30"/>
          <p:cNvSpPr txBox="true"/>
          <p:nvPr/>
        </p:nvSpPr>
        <p:spPr>
          <a:xfrm rot="0">
            <a:off x="9647972" y="8657784"/>
            <a:ext cx="8179730" cy="1207135"/>
          </a:xfrm>
          <a:prstGeom prst="rect">
            <a:avLst/>
          </a:prstGeom>
        </p:spPr>
        <p:txBody>
          <a:bodyPr anchor="t" rtlCol="false" tIns="0" lIns="0" bIns="0" rIns="0">
            <a:spAutoFit/>
          </a:bodyPr>
          <a:lstStyle/>
          <a:p>
            <a:pPr>
              <a:lnSpc>
                <a:spcPts val="3079"/>
              </a:lnSpc>
            </a:pPr>
            <a:r>
              <a:rPr lang="en-US" sz="2799">
                <a:solidFill>
                  <a:srgbClr val="FFFFFF"/>
                </a:solidFill>
                <a:latin typeface="Poppins"/>
              </a:rPr>
              <a:t>Services are provided cross-border and provision of services which transcend terrestial boundaries. </a:t>
            </a:r>
          </a:p>
        </p:txBody>
      </p:sp>
      <p:grpSp>
        <p:nvGrpSpPr>
          <p:cNvPr name="Group 31" id="31"/>
          <p:cNvGrpSpPr/>
          <p:nvPr/>
        </p:nvGrpSpPr>
        <p:grpSpPr>
          <a:xfrm rot="0">
            <a:off x="6878365" y="5512505"/>
            <a:ext cx="4531270" cy="902284"/>
            <a:chOff x="0" y="0"/>
            <a:chExt cx="1193421" cy="237638"/>
          </a:xfrm>
        </p:grpSpPr>
        <p:sp>
          <p:nvSpPr>
            <p:cNvPr name="Freeform 32" id="32"/>
            <p:cNvSpPr/>
            <p:nvPr/>
          </p:nvSpPr>
          <p:spPr>
            <a:xfrm flipH="false" flipV="false">
              <a:off x="0" y="0"/>
              <a:ext cx="1193421" cy="237638"/>
            </a:xfrm>
            <a:custGeom>
              <a:avLst/>
              <a:gdLst/>
              <a:ahLst/>
              <a:cxnLst/>
              <a:rect r="r" b="b" t="t" l="l"/>
              <a:pathLst>
                <a:path h="237638" w="1193421">
                  <a:moveTo>
                    <a:pt x="87136" y="0"/>
                  </a:moveTo>
                  <a:lnTo>
                    <a:pt x="1106285" y="0"/>
                  </a:lnTo>
                  <a:cubicBezTo>
                    <a:pt x="1154409" y="0"/>
                    <a:pt x="1193421" y="39012"/>
                    <a:pt x="1193421" y="87136"/>
                  </a:cubicBezTo>
                  <a:lnTo>
                    <a:pt x="1193421" y="150502"/>
                  </a:lnTo>
                  <a:cubicBezTo>
                    <a:pt x="1193421" y="198626"/>
                    <a:pt x="1154409" y="237638"/>
                    <a:pt x="1106285" y="237638"/>
                  </a:cubicBezTo>
                  <a:lnTo>
                    <a:pt x="87136" y="237638"/>
                  </a:lnTo>
                  <a:cubicBezTo>
                    <a:pt x="39012" y="237638"/>
                    <a:pt x="0" y="198626"/>
                    <a:pt x="0" y="150502"/>
                  </a:cubicBezTo>
                  <a:lnTo>
                    <a:pt x="0" y="87136"/>
                  </a:lnTo>
                  <a:cubicBezTo>
                    <a:pt x="0" y="39012"/>
                    <a:pt x="39012" y="0"/>
                    <a:pt x="87136" y="0"/>
                  </a:cubicBezTo>
                  <a:close/>
                </a:path>
              </a:pathLst>
            </a:custGeom>
            <a:solidFill>
              <a:srgbClr val="FF6705"/>
            </a:solidFill>
          </p:spPr>
        </p:sp>
        <p:sp>
          <p:nvSpPr>
            <p:cNvPr name="TextBox 33" id="33"/>
            <p:cNvSpPr txBox="true"/>
            <p:nvPr/>
          </p:nvSpPr>
          <p:spPr>
            <a:xfrm>
              <a:off x="0" y="-85725"/>
              <a:ext cx="812800" cy="898525"/>
            </a:xfrm>
            <a:prstGeom prst="rect">
              <a:avLst/>
            </a:prstGeom>
          </p:spPr>
          <p:txBody>
            <a:bodyPr anchor="ctr" rtlCol="false" tIns="50800" lIns="50800" bIns="50800" rIns="50800"/>
            <a:lstStyle/>
            <a:p>
              <a:pPr algn="ctr">
                <a:lnSpc>
                  <a:spcPts val="3920"/>
                </a:lnSpc>
              </a:pPr>
              <a:r>
                <a:rPr lang="en-US" sz="2800">
                  <a:solidFill>
                    <a:srgbClr val="FFFFFF"/>
                  </a:solidFill>
                  <a:latin typeface="Poppins Bold"/>
                </a:rPr>
                <a:t>INTERNATIONAL</a:t>
              </a:r>
            </a:p>
          </p:txBody>
        </p:sp>
      </p:grpSp>
      <p:sp>
        <p:nvSpPr>
          <p:cNvPr name="TextBox 34" id="34"/>
          <p:cNvSpPr txBox="true"/>
          <p:nvPr/>
        </p:nvSpPr>
        <p:spPr>
          <a:xfrm rot="0">
            <a:off x="5325801" y="152842"/>
            <a:ext cx="7658234" cy="1454149"/>
          </a:xfrm>
          <a:prstGeom prst="rect">
            <a:avLst/>
          </a:prstGeom>
        </p:spPr>
        <p:txBody>
          <a:bodyPr anchor="t" rtlCol="false" tIns="0" lIns="0" bIns="0" rIns="0">
            <a:spAutoFit/>
          </a:bodyPr>
          <a:lstStyle/>
          <a:p>
            <a:pPr algn="ctr">
              <a:lnSpc>
                <a:spcPts val="11200"/>
              </a:lnSpc>
            </a:pPr>
            <a:r>
              <a:rPr lang="en-US" sz="8000">
                <a:solidFill>
                  <a:srgbClr val="023F52"/>
                </a:solidFill>
                <a:latin typeface="Poppins Bold"/>
              </a:rPr>
              <a:t>DEFINITIONS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2690"/>
            <a:ext cx="9144000" cy="10287000"/>
            <a:chOff x="0" y="0"/>
            <a:chExt cx="2408296" cy="2709333"/>
          </a:xfrm>
        </p:grpSpPr>
        <p:sp>
          <p:nvSpPr>
            <p:cNvPr name="Freeform 3" id="3"/>
            <p:cNvSpPr/>
            <p:nvPr/>
          </p:nvSpPr>
          <p:spPr>
            <a:xfrm flipH="false" flipV="false">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CBE4DE"/>
            </a:solidFill>
          </p:spPr>
        </p:sp>
        <p:sp>
          <p:nvSpPr>
            <p:cNvPr name="TextBox 4" id="4"/>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9154918" y="0"/>
            <a:ext cx="9144000" cy="10250246"/>
            <a:chOff x="0" y="0"/>
            <a:chExt cx="2408296" cy="2699653"/>
          </a:xfrm>
        </p:grpSpPr>
        <p:sp>
          <p:nvSpPr>
            <p:cNvPr name="Freeform 6" id="6"/>
            <p:cNvSpPr/>
            <p:nvPr/>
          </p:nvSpPr>
          <p:spPr>
            <a:xfrm flipH="false" flipV="false">
              <a:off x="0" y="0"/>
              <a:ext cx="2408296" cy="2699653"/>
            </a:xfrm>
            <a:custGeom>
              <a:avLst/>
              <a:gdLst/>
              <a:ahLst/>
              <a:cxnLst/>
              <a:rect r="r" b="b" t="t" l="l"/>
              <a:pathLst>
                <a:path h="2699653" w="2408296">
                  <a:moveTo>
                    <a:pt x="0" y="0"/>
                  </a:moveTo>
                  <a:lnTo>
                    <a:pt x="2408296" y="0"/>
                  </a:lnTo>
                  <a:lnTo>
                    <a:pt x="2408296" y="2699653"/>
                  </a:lnTo>
                  <a:lnTo>
                    <a:pt x="0" y="2699653"/>
                  </a:lnTo>
                  <a:close/>
                </a:path>
              </a:pathLst>
            </a:custGeom>
            <a:solidFill>
              <a:srgbClr val="039B9E"/>
            </a:solidFill>
          </p:spPr>
        </p:sp>
        <p:sp>
          <p:nvSpPr>
            <p:cNvPr name="TextBox 7" id="7"/>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pic>
        <p:nvPicPr>
          <p:cNvPr name="Picture 9" id="9"/>
          <p:cNvPicPr>
            <a:picLocks noChangeAspect="true"/>
          </p:cNvPicPr>
          <p:nvPr/>
        </p:nvPicPr>
        <p:blipFill>
          <a:blip r:embed="rId4">
            <a:alphaModFix amt="3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0" y="12690"/>
            <a:ext cx="4991413" cy="2682885"/>
          </a:xfrm>
          <a:prstGeom prst="rect">
            <a:avLst/>
          </a:prstGeom>
        </p:spPr>
      </p:pic>
      <p:sp>
        <p:nvSpPr>
          <p:cNvPr name="TextBox 10" id="10"/>
          <p:cNvSpPr txBox="true"/>
          <p:nvPr/>
        </p:nvSpPr>
        <p:spPr>
          <a:xfrm rot="0">
            <a:off x="482135" y="3485803"/>
            <a:ext cx="8179730" cy="37433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000000"/>
                </a:solidFill>
                <a:latin typeface="Poppins Bold"/>
              </a:rPr>
              <a:t> Suitable for perishables and “touch and feel” items. </a:t>
            </a:r>
          </a:p>
          <a:p>
            <a:pPr marL="647700" indent="-323850" lvl="1">
              <a:lnSpc>
                <a:spcPts val="4200"/>
              </a:lnSpc>
              <a:buFont typeface="Arial"/>
              <a:buChar char="•"/>
            </a:pPr>
            <a:r>
              <a:rPr lang="en-US" sz="3000">
                <a:solidFill>
                  <a:srgbClr val="000000"/>
                </a:solidFill>
                <a:latin typeface="Poppins Bold"/>
              </a:rPr>
              <a:t> </a:t>
            </a:r>
            <a:r>
              <a:rPr lang="en-US" sz="3000">
                <a:solidFill>
                  <a:srgbClr val="000000"/>
                </a:solidFill>
                <a:latin typeface="Poppins Bold"/>
              </a:rPr>
              <a:t>Easy access to human resources and skills development.</a:t>
            </a:r>
          </a:p>
          <a:p>
            <a:pPr marL="647700" indent="-323850" lvl="1">
              <a:lnSpc>
                <a:spcPts val="4200"/>
              </a:lnSpc>
              <a:buFont typeface="Arial"/>
              <a:buChar char="•"/>
            </a:pPr>
            <a:r>
              <a:rPr lang="en-US" sz="3000">
                <a:solidFill>
                  <a:srgbClr val="000000"/>
                </a:solidFill>
                <a:latin typeface="Poppins Bold"/>
              </a:rPr>
              <a:t> </a:t>
            </a:r>
            <a:r>
              <a:rPr lang="en-US" sz="3000">
                <a:solidFill>
                  <a:srgbClr val="000000"/>
                </a:solidFill>
                <a:latin typeface="Poppins Bold"/>
              </a:rPr>
              <a:t>Face-to-face interaction.</a:t>
            </a:r>
          </a:p>
          <a:p>
            <a:pPr marL="647700" indent="-323850" lvl="1">
              <a:lnSpc>
                <a:spcPts val="4200"/>
              </a:lnSpc>
              <a:buFont typeface="Arial"/>
              <a:buChar char="•"/>
            </a:pPr>
            <a:r>
              <a:rPr lang="en-US" sz="3000">
                <a:solidFill>
                  <a:srgbClr val="000000"/>
                </a:solidFill>
                <a:latin typeface="Poppins Bold"/>
              </a:rPr>
              <a:t> </a:t>
            </a:r>
            <a:r>
              <a:rPr lang="en-US" sz="3000">
                <a:solidFill>
                  <a:srgbClr val="000000"/>
                </a:solidFill>
                <a:latin typeface="Poppins Bold"/>
              </a:rPr>
              <a:t>Limited exposure to cyber security threats.</a:t>
            </a:r>
          </a:p>
        </p:txBody>
      </p:sp>
      <p:sp>
        <p:nvSpPr>
          <p:cNvPr name="TextBox 11" id="11"/>
          <p:cNvSpPr txBox="true"/>
          <p:nvPr/>
        </p:nvSpPr>
        <p:spPr>
          <a:xfrm rot="0">
            <a:off x="9656044" y="3485803"/>
            <a:ext cx="8141749" cy="48101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FFFFFF"/>
                </a:solidFill>
                <a:latin typeface="Poppins Bold"/>
              </a:rPr>
              <a:t>Cost effective.</a:t>
            </a:r>
          </a:p>
          <a:p>
            <a:pPr marL="647700" indent="-323850" lvl="1">
              <a:lnSpc>
                <a:spcPts val="4200"/>
              </a:lnSpc>
              <a:buFont typeface="Arial"/>
              <a:buChar char="•"/>
            </a:pPr>
            <a:r>
              <a:rPr lang="en-US" sz="3000">
                <a:solidFill>
                  <a:srgbClr val="FFFFFF"/>
                </a:solidFill>
                <a:latin typeface="Poppins Bold"/>
              </a:rPr>
              <a:t>Faster transaction and better connectivity.</a:t>
            </a:r>
          </a:p>
          <a:p>
            <a:pPr marL="647700" indent="-323850" lvl="1">
              <a:lnSpc>
                <a:spcPts val="4200"/>
              </a:lnSpc>
              <a:buFont typeface="Arial"/>
              <a:buChar char="•"/>
            </a:pPr>
            <a:r>
              <a:rPr lang="en-US" sz="3000">
                <a:solidFill>
                  <a:srgbClr val="FFFFFF"/>
                </a:solidFill>
                <a:latin typeface="Poppins Bold"/>
              </a:rPr>
              <a:t>Access to international value chains.</a:t>
            </a:r>
          </a:p>
          <a:p>
            <a:pPr marL="647700" indent="-323850" lvl="1">
              <a:lnSpc>
                <a:spcPts val="4200"/>
              </a:lnSpc>
              <a:buFont typeface="Arial"/>
              <a:buChar char="•"/>
            </a:pPr>
            <a:r>
              <a:rPr lang="en-US" sz="3000">
                <a:solidFill>
                  <a:srgbClr val="FFFFFF"/>
                </a:solidFill>
                <a:latin typeface="Poppins Bold"/>
              </a:rPr>
              <a:t>Potential to tap into larger consumer base.</a:t>
            </a:r>
          </a:p>
          <a:p>
            <a:pPr marL="647700" indent="-323850" lvl="1">
              <a:lnSpc>
                <a:spcPts val="4200"/>
              </a:lnSpc>
              <a:buFont typeface="Arial"/>
              <a:buChar char="•"/>
            </a:pPr>
            <a:r>
              <a:rPr lang="en-US" sz="3000">
                <a:solidFill>
                  <a:srgbClr val="FFFFFF"/>
                </a:solidFill>
                <a:latin typeface="Poppins Bold"/>
              </a:rPr>
              <a:t>Instantaneous/ very quick product feedback.</a:t>
            </a:r>
          </a:p>
          <a:p>
            <a:pPr marL="647700" indent="-323850" lvl="1">
              <a:lnSpc>
                <a:spcPts val="4200"/>
              </a:lnSpc>
              <a:buFont typeface="Arial"/>
              <a:buChar char="•"/>
            </a:pPr>
            <a:r>
              <a:rPr lang="en-US" sz="3000">
                <a:solidFill>
                  <a:srgbClr val="FFFFFF"/>
                </a:solidFill>
                <a:latin typeface="Poppins Bold"/>
              </a:rPr>
              <a:t>Available 24x7</a:t>
            </a:r>
          </a:p>
        </p:txBody>
      </p:sp>
      <p:sp>
        <p:nvSpPr>
          <p:cNvPr name="TextBox 12" id="12"/>
          <p:cNvSpPr txBox="true"/>
          <p:nvPr/>
        </p:nvSpPr>
        <p:spPr>
          <a:xfrm rot="0">
            <a:off x="5325801" y="152842"/>
            <a:ext cx="7658234" cy="1454149"/>
          </a:xfrm>
          <a:prstGeom prst="rect">
            <a:avLst/>
          </a:prstGeom>
        </p:spPr>
        <p:txBody>
          <a:bodyPr anchor="t" rtlCol="false" tIns="0" lIns="0" bIns="0" rIns="0">
            <a:spAutoFit/>
          </a:bodyPr>
          <a:lstStyle/>
          <a:p>
            <a:pPr algn="ctr">
              <a:lnSpc>
                <a:spcPts val="11200"/>
              </a:lnSpc>
            </a:pPr>
            <a:r>
              <a:rPr lang="en-US" sz="8000">
                <a:solidFill>
                  <a:srgbClr val="023F52"/>
                </a:solidFill>
                <a:latin typeface="Poppins Bold"/>
              </a:rPr>
              <a:t>ADVANTAGES</a:t>
            </a:r>
          </a:p>
        </p:txBody>
      </p:sp>
      <p:grpSp>
        <p:nvGrpSpPr>
          <p:cNvPr name="Group 13" id="13"/>
          <p:cNvGrpSpPr/>
          <p:nvPr/>
        </p:nvGrpSpPr>
        <p:grpSpPr>
          <a:xfrm rot="0">
            <a:off x="-262243" y="2373956"/>
            <a:ext cx="7566731" cy="823722"/>
            <a:chOff x="0" y="0"/>
            <a:chExt cx="1992884" cy="216947"/>
          </a:xfrm>
        </p:grpSpPr>
        <p:sp>
          <p:nvSpPr>
            <p:cNvPr name="Freeform 14" id="14"/>
            <p:cNvSpPr/>
            <p:nvPr/>
          </p:nvSpPr>
          <p:spPr>
            <a:xfrm flipH="false" flipV="false">
              <a:off x="0" y="0"/>
              <a:ext cx="1992884" cy="216947"/>
            </a:xfrm>
            <a:custGeom>
              <a:avLst/>
              <a:gdLst/>
              <a:ahLst/>
              <a:cxnLst/>
              <a:rect r="r" b="b" t="t" l="l"/>
              <a:pathLst>
                <a:path h="216947" w="1992884">
                  <a:moveTo>
                    <a:pt x="52181" y="0"/>
                  </a:moveTo>
                  <a:lnTo>
                    <a:pt x="1940703" y="0"/>
                  </a:lnTo>
                  <a:cubicBezTo>
                    <a:pt x="1969522" y="0"/>
                    <a:pt x="1992884" y="23362"/>
                    <a:pt x="1992884" y="52181"/>
                  </a:cubicBezTo>
                  <a:lnTo>
                    <a:pt x="1992884" y="164767"/>
                  </a:lnTo>
                  <a:cubicBezTo>
                    <a:pt x="1992884" y="193585"/>
                    <a:pt x="1969522" y="216947"/>
                    <a:pt x="1940703" y="216947"/>
                  </a:cubicBezTo>
                  <a:lnTo>
                    <a:pt x="52181" y="216947"/>
                  </a:lnTo>
                  <a:cubicBezTo>
                    <a:pt x="23362" y="216947"/>
                    <a:pt x="0" y="193585"/>
                    <a:pt x="0" y="164767"/>
                  </a:cubicBezTo>
                  <a:lnTo>
                    <a:pt x="0" y="52181"/>
                  </a:lnTo>
                  <a:cubicBezTo>
                    <a:pt x="0" y="23362"/>
                    <a:pt x="23362" y="0"/>
                    <a:pt x="52181" y="0"/>
                  </a:cubicBezTo>
                  <a:close/>
                </a:path>
              </a:pathLst>
            </a:custGeom>
            <a:solidFill>
              <a:srgbClr val="FF6705"/>
            </a:solidFill>
          </p:spPr>
        </p:sp>
        <p:sp>
          <p:nvSpPr>
            <p:cNvPr name="TextBox 15" id="15"/>
            <p:cNvSpPr txBox="true"/>
            <p:nvPr/>
          </p:nvSpPr>
          <p:spPr>
            <a:xfrm>
              <a:off x="0" y="-85725"/>
              <a:ext cx="812800" cy="898525"/>
            </a:xfrm>
            <a:prstGeom prst="rect">
              <a:avLst/>
            </a:prstGeom>
          </p:spPr>
          <p:txBody>
            <a:bodyPr anchor="ctr" rtlCol="false" tIns="50800" lIns="50800" bIns="50800" rIns="50800"/>
            <a:lstStyle/>
            <a:p>
              <a:pPr algn="ctr">
                <a:lnSpc>
                  <a:spcPts val="4200"/>
                </a:lnSpc>
              </a:pPr>
              <a:r>
                <a:rPr lang="en-US" sz="3000">
                  <a:solidFill>
                    <a:srgbClr val="FFFFFF"/>
                  </a:solidFill>
                  <a:latin typeface="Poppins Bold"/>
                </a:rPr>
                <a:t>TRADITIONAL COMMERCE</a:t>
              </a:r>
            </a:p>
          </p:txBody>
        </p:sp>
      </p:grpSp>
      <p:grpSp>
        <p:nvGrpSpPr>
          <p:cNvPr name="Group 16" id="16"/>
          <p:cNvGrpSpPr/>
          <p:nvPr/>
        </p:nvGrpSpPr>
        <p:grpSpPr>
          <a:xfrm rot="0">
            <a:off x="11089962" y="2373956"/>
            <a:ext cx="7566731" cy="823722"/>
            <a:chOff x="0" y="0"/>
            <a:chExt cx="1992884" cy="216947"/>
          </a:xfrm>
        </p:grpSpPr>
        <p:sp>
          <p:nvSpPr>
            <p:cNvPr name="Freeform 17" id="17"/>
            <p:cNvSpPr/>
            <p:nvPr/>
          </p:nvSpPr>
          <p:spPr>
            <a:xfrm flipH="false" flipV="false">
              <a:off x="0" y="0"/>
              <a:ext cx="1992884" cy="216947"/>
            </a:xfrm>
            <a:custGeom>
              <a:avLst/>
              <a:gdLst/>
              <a:ahLst/>
              <a:cxnLst/>
              <a:rect r="r" b="b" t="t" l="l"/>
              <a:pathLst>
                <a:path h="216947" w="1992884">
                  <a:moveTo>
                    <a:pt x="52181" y="0"/>
                  </a:moveTo>
                  <a:lnTo>
                    <a:pt x="1940703" y="0"/>
                  </a:lnTo>
                  <a:cubicBezTo>
                    <a:pt x="1969522" y="0"/>
                    <a:pt x="1992884" y="23362"/>
                    <a:pt x="1992884" y="52181"/>
                  </a:cubicBezTo>
                  <a:lnTo>
                    <a:pt x="1992884" y="164767"/>
                  </a:lnTo>
                  <a:cubicBezTo>
                    <a:pt x="1992884" y="193585"/>
                    <a:pt x="1969522" y="216947"/>
                    <a:pt x="1940703" y="216947"/>
                  </a:cubicBezTo>
                  <a:lnTo>
                    <a:pt x="52181" y="216947"/>
                  </a:lnTo>
                  <a:cubicBezTo>
                    <a:pt x="23362" y="216947"/>
                    <a:pt x="0" y="193585"/>
                    <a:pt x="0" y="164767"/>
                  </a:cubicBezTo>
                  <a:lnTo>
                    <a:pt x="0" y="52181"/>
                  </a:lnTo>
                  <a:cubicBezTo>
                    <a:pt x="0" y="23362"/>
                    <a:pt x="23362" y="0"/>
                    <a:pt x="52181" y="0"/>
                  </a:cubicBezTo>
                  <a:close/>
                </a:path>
              </a:pathLst>
            </a:custGeom>
            <a:solidFill>
              <a:srgbClr val="FF6705"/>
            </a:solidFill>
          </p:spPr>
        </p:sp>
        <p:sp>
          <p:nvSpPr>
            <p:cNvPr name="TextBox 18" id="18"/>
            <p:cNvSpPr txBox="true"/>
            <p:nvPr/>
          </p:nvSpPr>
          <p:spPr>
            <a:xfrm>
              <a:off x="0" y="-85725"/>
              <a:ext cx="812800" cy="898525"/>
            </a:xfrm>
            <a:prstGeom prst="rect">
              <a:avLst/>
            </a:prstGeom>
          </p:spPr>
          <p:txBody>
            <a:bodyPr anchor="ctr" rtlCol="false" tIns="50800" lIns="50800" bIns="50800" rIns="50800"/>
            <a:lstStyle/>
            <a:p>
              <a:pPr algn="ctr">
                <a:lnSpc>
                  <a:spcPts val="4200"/>
                </a:lnSpc>
              </a:pPr>
              <a:r>
                <a:rPr lang="en-US" sz="3000">
                  <a:solidFill>
                    <a:srgbClr val="FFFFFF"/>
                  </a:solidFill>
                  <a:latin typeface="Poppins Bold"/>
                </a:rPr>
                <a:t>E-COMMERCE</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CBE4D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023F52"/>
                </a:solidFill>
                <a:latin typeface="Poppins Bold"/>
              </a:rPr>
              <a:t>E-COMMERCE STAKEHOLDERS</a:t>
            </a:r>
          </a:p>
        </p:txBody>
      </p:sp>
      <p:sp>
        <p:nvSpPr>
          <p:cNvPr name="TextBox 5" id="5"/>
          <p:cNvSpPr txBox="true"/>
          <p:nvPr/>
        </p:nvSpPr>
        <p:spPr>
          <a:xfrm rot="0">
            <a:off x="1616313" y="2494775"/>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DEFINITION</a:t>
            </a:r>
          </a:p>
        </p:txBody>
      </p:sp>
      <p:sp>
        <p:nvSpPr>
          <p:cNvPr name="TextBox 6" id="6"/>
          <p:cNvSpPr txBox="true"/>
          <p:nvPr/>
        </p:nvSpPr>
        <p:spPr>
          <a:xfrm rot="0">
            <a:off x="1616313" y="3223967"/>
            <a:ext cx="15248545" cy="16097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A stakeholder can be defined as a person, group or institution that has a vested interest or concern in particular organizations. Stakeholders can affect or be affected by the organization's actions, objectives and policies.</a:t>
            </a:r>
          </a:p>
        </p:txBody>
      </p:sp>
      <p:sp>
        <p:nvSpPr>
          <p:cNvPr name="TextBox 7" id="7"/>
          <p:cNvSpPr txBox="true"/>
          <p:nvPr/>
        </p:nvSpPr>
        <p:spPr>
          <a:xfrm rot="0">
            <a:off x="1423143" y="5768931"/>
            <a:ext cx="7245178" cy="37433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a:rPr>
              <a:t>E-Commerce Platforms/Marketplaces.</a:t>
            </a:r>
          </a:p>
          <a:p>
            <a:pPr algn="just" marL="647700" indent="-323850" lvl="1">
              <a:lnSpc>
                <a:spcPts val="4200"/>
              </a:lnSpc>
              <a:buFont typeface="Arial"/>
              <a:buChar char="•"/>
            </a:pPr>
            <a:r>
              <a:rPr lang="en-US" sz="3000">
                <a:solidFill>
                  <a:srgbClr val="000000"/>
                </a:solidFill>
                <a:latin typeface="Poppins"/>
              </a:rPr>
              <a:t>Vendors.</a:t>
            </a:r>
          </a:p>
          <a:p>
            <a:pPr algn="just" marL="647700" indent="-323850" lvl="1">
              <a:lnSpc>
                <a:spcPts val="4200"/>
              </a:lnSpc>
              <a:buFont typeface="Arial"/>
              <a:buChar char="•"/>
            </a:pPr>
            <a:r>
              <a:rPr lang="en-US" sz="3000">
                <a:solidFill>
                  <a:srgbClr val="000000"/>
                </a:solidFill>
                <a:latin typeface="Poppins"/>
              </a:rPr>
              <a:t>Consumers/Buyers.</a:t>
            </a:r>
          </a:p>
          <a:p>
            <a:pPr algn="just" marL="647700" indent="-323850" lvl="1">
              <a:lnSpc>
                <a:spcPts val="4200"/>
              </a:lnSpc>
              <a:buFont typeface="Arial"/>
              <a:buChar char="•"/>
            </a:pPr>
            <a:r>
              <a:rPr lang="en-US" sz="3000">
                <a:solidFill>
                  <a:srgbClr val="000000"/>
                </a:solidFill>
                <a:latin typeface="Poppins"/>
              </a:rPr>
              <a:t>Financial Intermediaries and e-Payment Service Providers. </a:t>
            </a:r>
          </a:p>
          <a:p>
            <a:pPr algn="just">
              <a:lnSpc>
                <a:spcPts val="4200"/>
              </a:lnSpc>
            </a:pPr>
          </a:p>
        </p:txBody>
      </p:sp>
      <p:sp>
        <p:nvSpPr>
          <p:cNvPr name="TextBox 8" id="8"/>
          <p:cNvSpPr txBox="true"/>
          <p:nvPr/>
        </p:nvSpPr>
        <p:spPr>
          <a:xfrm rot="0">
            <a:off x="1616313" y="5081342"/>
            <a:ext cx="5162531"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TYPES OF STAKEHOLDERS</a:t>
            </a:r>
          </a:p>
        </p:txBody>
      </p:sp>
      <p:sp>
        <p:nvSpPr>
          <p:cNvPr name="TextBox 9" id="9"/>
          <p:cNvSpPr txBox="true"/>
          <p:nvPr/>
        </p:nvSpPr>
        <p:spPr>
          <a:xfrm rot="0">
            <a:off x="9597575" y="5768931"/>
            <a:ext cx="7661725" cy="32099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a:rPr>
              <a:t>Freight Forwarders and Logistics Service Providers.</a:t>
            </a:r>
          </a:p>
          <a:p>
            <a:pPr algn="just" marL="647700" indent="-323850" lvl="1">
              <a:lnSpc>
                <a:spcPts val="4200"/>
              </a:lnSpc>
              <a:buFont typeface="Arial"/>
              <a:buChar char="•"/>
            </a:pPr>
            <a:r>
              <a:rPr lang="en-US" sz="3000">
                <a:solidFill>
                  <a:srgbClr val="000000"/>
                </a:solidFill>
                <a:latin typeface="Poppins"/>
              </a:rPr>
              <a:t>Customs Brokers.</a:t>
            </a:r>
          </a:p>
          <a:p>
            <a:pPr algn="just" marL="647700" indent="-323850" lvl="1">
              <a:lnSpc>
                <a:spcPts val="4200"/>
              </a:lnSpc>
              <a:buFont typeface="Arial"/>
              <a:buChar char="•"/>
            </a:pPr>
            <a:r>
              <a:rPr lang="en-US" sz="3000">
                <a:solidFill>
                  <a:srgbClr val="000000"/>
                </a:solidFill>
                <a:latin typeface="Poppins"/>
              </a:rPr>
              <a:t>Express Carriers.</a:t>
            </a:r>
          </a:p>
          <a:p>
            <a:pPr algn="just" marL="647700" indent="-323850" lvl="1">
              <a:lnSpc>
                <a:spcPts val="4200"/>
              </a:lnSpc>
              <a:buFont typeface="Arial"/>
              <a:buChar char="•"/>
            </a:pPr>
            <a:r>
              <a:rPr lang="en-US" sz="3000">
                <a:solidFill>
                  <a:srgbClr val="000000"/>
                </a:solidFill>
                <a:latin typeface="Poppins"/>
              </a:rPr>
              <a:t>Fulfilment houses/centres.</a:t>
            </a:r>
          </a:p>
          <a:p>
            <a:pPr algn="just" marL="647700" indent="-323850" lvl="1">
              <a:lnSpc>
                <a:spcPts val="4200"/>
              </a:lnSpc>
              <a:buFont typeface="Arial"/>
              <a:buChar char="•"/>
            </a:pPr>
            <a:r>
              <a:rPr lang="en-US" sz="3000">
                <a:solidFill>
                  <a:srgbClr val="000000"/>
                </a:solidFill>
                <a:latin typeface="Poppins"/>
              </a:rPr>
              <a:t>Postal Operators.</a:t>
            </a:r>
          </a:p>
        </p:txBody>
      </p:sp>
      <p:pic>
        <p:nvPicPr>
          <p:cNvPr name="Picture 10" id="10"/>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14958721" y="7019247"/>
            <a:ext cx="3494923" cy="3267753"/>
          </a:xfrm>
          <a:prstGeom prst="rect">
            <a:avLst/>
          </a:prstGeom>
        </p:spPr>
      </p:pic>
      <p:pic>
        <p:nvPicPr>
          <p:cNvPr name="Picture 11" id="11"/>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604115"/>
            <a:ext cx="4991413" cy="2682885"/>
          </a:xfrm>
          <a:prstGeom prst="rect">
            <a:avLst/>
          </a:prstGeom>
        </p:spPr>
      </p:pic>
      <p:pic>
        <p:nvPicPr>
          <p:cNvPr name="Picture 12" id="1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65644" y="7019247"/>
            <a:ext cx="3494923" cy="3267753"/>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srcRect l="22140" t="2568" r="25963" b="0"/>
          <a:stretch>
            <a:fillRect/>
          </a:stretch>
        </p:blipFill>
        <p:spPr>
          <a:xfrm flipH="false" flipV="false" rot="0">
            <a:off x="0" y="-97115"/>
            <a:ext cx="7374085" cy="10383324"/>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5910" r="11919" b="9966"/>
          <a:stretch>
            <a:fillRect/>
          </a:stretch>
        </p:blipFill>
        <p:spPr>
          <a:xfrm flipH="true" flipV="true" rot="0">
            <a:off x="3889709" y="-97115"/>
            <a:ext cx="6968752" cy="10481231"/>
          </a:xfrm>
          <a:prstGeom prst="rect">
            <a:avLst/>
          </a:prstGeom>
        </p:spPr>
      </p:pic>
      <p:sp>
        <p:nvSpPr>
          <p:cNvPr name="TextBox 5" id="5"/>
          <p:cNvSpPr txBox="true"/>
          <p:nvPr/>
        </p:nvSpPr>
        <p:spPr>
          <a:xfrm rot="0">
            <a:off x="403371" y="8785041"/>
            <a:ext cx="9401409" cy="1219200"/>
          </a:xfrm>
          <a:prstGeom prst="rect">
            <a:avLst/>
          </a:prstGeom>
        </p:spPr>
        <p:txBody>
          <a:bodyPr anchor="t" rtlCol="false" tIns="0" lIns="0" bIns="0" rIns="0">
            <a:spAutoFit/>
          </a:bodyPr>
          <a:lstStyle/>
          <a:p>
            <a:pPr>
              <a:lnSpc>
                <a:spcPts val="9000"/>
              </a:lnSpc>
            </a:pPr>
            <a:r>
              <a:rPr lang="en-US" sz="7500">
                <a:solidFill>
                  <a:srgbClr val="FFFFFF"/>
                </a:solidFill>
                <a:latin typeface="Poppins Bold"/>
              </a:rPr>
              <a:t>MORE COMPETITIVE</a:t>
            </a:r>
          </a:p>
        </p:txBody>
      </p:sp>
      <p:sp>
        <p:nvSpPr>
          <p:cNvPr name="TextBox 6" id="6"/>
          <p:cNvSpPr txBox="true"/>
          <p:nvPr/>
        </p:nvSpPr>
        <p:spPr>
          <a:xfrm rot="0">
            <a:off x="10642148" y="1422216"/>
            <a:ext cx="7094968" cy="8010525"/>
          </a:xfrm>
          <a:prstGeom prst="rect">
            <a:avLst/>
          </a:prstGeom>
        </p:spPr>
        <p:txBody>
          <a:bodyPr anchor="t" rtlCol="false" tIns="0" lIns="0" bIns="0" rIns="0">
            <a:spAutoFit/>
          </a:bodyPr>
          <a:lstStyle/>
          <a:p>
            <a:pPr algn="just">
              <a:lnSpc>
                <a:spcPts val="4200"/>
              </a:lnSpc>
            </a:pPr>
            <a:r>
              <a:rPr lang="en-US" sz="3000">
                <a:solidFill>
                  <a:srgbClr val="FFFFFF"/>
                </a:solidFill>
                <a:latin typeface="Poppins"/>
              </a:rPr>
              <a:t>The e-Commerce space is becoming more crowded. </a:t>
            </a:r>
            <a:r>
              <a:rPr lang="en-US" sz="3000">
                <a:solidFill>
                  <a:srgbClr val="FFFFFF"/>
                </a:solidFill>
                <a:latin typeface="Poppins"/>
              </a:rPr>
              <a:t>e-Commerce incumbents and new entrants are racing to gain consumers' attention. The result is increased costs of advertising and reduced return on ad spend (ROAS).</a:t>
            </a:r>
          </a:p>
          <a:p>
            <a:pPr algn="just">
              <a:lnSpc>
                <a:spcPts val="4200"/>
              </a:lnSpc>
            </a:pPr>
          </a:p>
          <a:p>
            <a:pPr algn="just">
              <a:lnSpc>
                <a:spcPts val="4200"/>
              </a:lnSpc>
            </a:pPr>
            <a:r>
              <a:rPr lang="en-US" sz="3000">
                <a:solidFill>
                  <a:srgbClr val="FFFFFF"/>
                </a:solidFill>
                <a:latin typeface="Poppins"/>
              </a:rPr>
              <a:t>In 2021, retail e-commerce sales amounted to approximately 5.2 trillion U.S. dollars worldwide. This figure is forecast to grow by 56 percent over the next years, reaching about 8.1 trillion dollars by 2026.</a:t>
            </a:r>
          </a:p>
          <a:p>
            <a:pPr algn="just">
              <a:lnSpc>
                <a:spcPts val="420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sp>
        <p:nvSpPr>
          <p:cNvPr name="TextBox 3" id="3"/>
          <p:cNvSpPr txBox="true"/>
          <p:nvPr/>
        </p:nvSpPr>
        <p:spPr>
          <a:xfrm rot="0">
            <a:off x="1028700" y="952500"/>
            <a:ext cx="7001655" cy="1219200"/>
          </a:xfrm>
          <a:prstGeom prst="rect">
            <a:avLst/>
          </a:prstGeom>
        </p:spPr>
        <p:txBody>
          <a:bodyPr anchor="t" rtlCol="false" tIns="0" lIns="0" bIns="0" rIns="0">
            <a:spAutoFit/>
          </a:bodyPr>
          <a:lstStyle/>
          <a:p>
            <a:pPr>
              <a:lnSpc>
                <a:spcPts val="9000"/>
              </a:lnSpc>
            </a:pPr>
            <a:r>
              <a:rPr lang="en-US" sz="7500">
                <a:solidFill>
                  <a:srgbClr val="FFFFFF"/>
                </a:solidFill>
                <a:latin typeface="Poppins Bold"/>
              </a:rPr>
              <a:t>GO GLOBAL</a:t>
            </a:r>
          </a:p>
        </p:txBody>
      </p:sp>
      <p:sp>
        <p:nvSpPr>
          <p:cNvPr name="TextBox 4" id="4"/>
          <p:cNvSpPr txBox="true"/>
          <p:nvPr/>
        </p:nvSpPr>
        <p:spPr>
          <a:xfrm rot="0">
            <a:off x="800100" y="2847975"/>
            <a:ext cx="8343900" cy="6410325"/>
          </a:xfrm>
          <a:prstGeom prst="rect">
            <a:avLst/>
          </a:prstGeom>
        </p:spPr>
        <p:txBody>
          <a:bodyPr anchor="t" rtlCol="false" tIns="0" lIns="0" bIns="0" rIns="0">
            <a:spAutoFit/>
          </a:bodyPr>
          <a:lstStyle/>
          <a:p>
            <a:pPr algn="just">
              <a:lnSpc>
                <a:spcPts val="4200"/>
              </a:lnSpc>
            </a:pPr>
            <a:r>
              <a:rPr lang="en-US" sz="3000">
                <a:solidFill>
                  <a:srgbClr val="F3F6FA"/>
                </a:solidFill>
                <a:latin typeface="Poppins"/>
              </a:rPr>
              <a:t>Total addressable market (TAM) is a common limiting factor of growth. As businesses reach their growth limits in the domestic environment, the world will see more e-Commerce brands expand into the global stage. </a:t>
            </a:r>
          </a:p>
          <a:p>
            <a:pPr algn="just">
              <a:lnSpc>
                <a:spcPts val="4200"/>
              </a:lnSpc>
            </a:pPr>
          </a:p>
          <a:p>
            <a:pPr algn="just">
              <a:lnSpc>
                <a:spcPts val="4200"/>
              </a:lnSpc>
            </a:pPr>
            <a:r>
              <a:rPr lang="en-US" sz="3000">
                <a:solidFill>
                  <a:srgbClr val="F3F6FA"/>
                </a:solidFill>
                <a:latin typeface="Poppins"/>
              </a:rPr>
              <a:t>The go-global movement is echoed by consumers. In fact, a recent survey revealed that 76% of online shoppers have made purchases on a site outside their own countries.</a:t>
            </a:r>
          </a:p>
        </p:txBody>
      </p:sp>
      <p:sp>
        <p:nvSpPr>
          <p:cNvPr name="TextBox 5" id="5"/>
          <p:cNvSpPr txBox="true"/>
          <p:nvPr/>
        </p:nvSpPr>
        <p:spPr>
          <a:xfrm rot="0">
            <a:off x="15935726" y="9686871"/>
            <a:ext cx="2067755" cy="295275"/>
          </a:xfrm>
          <a:prstGeom prst="rect">
            <a:avLst/>
          </a:prstGeom>
        </p:spPr>
        <p:txBody>
          <a:bodyPr anchor="t" rtlCol="false" tIns="0" lIns="0" bIns="0" rIns="0">
            <a:spAutoFit/>
          </a:bodyPr>
          <a:lstStyle/>
          <a:p>
            <a:pPr algn="r">
              <a:lnSpc>
                <a:spcPts val="2201"/>
              </a:lnSpc>
              <a:spcBef>
                <a:spcPct val="0"/>
              </a:spcBef>
            </a:pPr>
            <a:r>
              <a:rPr lang="en-US" sz="1834">
                <a:solidFill>
                  <a:srgbClr val="FFFFFF"/>
                </a:solidFill>
                <a:latin typeface="Poppins"/>
              </a:rPr>
              <a:t>CANVA.COM</a:t>
            </a: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9999453" y="1028700"/>
            <a:ext cx="8004028" cy="8425293"/>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sp>
        <p:nvSpPr>
          <p:cNvPr name="TextBox 3" id="3"/>
          <p:cNvSpPr txBox="true"/>
          <p:nvPr/>
        </p:nvSpPr>
        <p:spPr>
          <a:xfrm rot="0">
            <a:off x="5950405" y="625233"/>
            <a:ext cx="12053076" cy="1219200"/>
          </a:xfrm>
          <a:prstGeom prst="rect">
            <a:avLst/>
          </a:prstGeom>
        </p:spPr>
        <p:txBody>
          <a:bodyPr anchor="t" rtlCol="false" tIns="0" lIns="0" bIns="0" rIns="0">
            <a:spAutoFit/>
          </a:bodyPr>
          <a:lstStyle/>
          <a:p>
            <a:pPr>
              <a:lnSpc>
                <a:spcPts val="9000"/>
              </a:lnSpc>
            </a:pPr>
            <a:r>
              <a:rPr lang="en-US" sz="7500">
                <a:solidFill>
                  <a:srgbClr val="FFFFFF"/>
                </a:solidFill>
                <a:latin typeface="Poppins Bold"/>
              </a:rPr>
              <a:t>INFLUENCER MARKETING</a:t>
            </a:r>
          </a:p>
        </p:txBody>
      </p:sp>
      <p:sp>
        <p:nvSpPr>
          <p:cNvPr name="TextBox 4" id="4"/>
          <p:cNvSpPr txBox="true"/>
          <p:nvPr/>
        </p:nvSpPr>
        <p:spPr>
          <a:xfrm rot="0">
            <a:off x="792979" y="2314575"/>
            <a:ext cx="7722995" cy="6943725"/>
          </a:xfrm>
          <a:prstGeom prst="rect">
            <a:avLst/>
          </a:prstGeom>
        </p:spPr>
        <p:txBody>
          <a:bodyPr anchor="t" rtlCol="false" tIns="0" lIns="0" bIns="0" rIns="0">
            <a:spAutoFit/>
          </a:bodyPr>
          <a:lstStyle/>
          <a:p>
            <a:pPr algn="just">
              <a:lnSpc>
                <a:spcPts val="4200"/>
              </a:lnSpc>
            </a:pPr>
            <a:r>
              <a:rPr lang="en-US" sz="3000">
                <a:solidFill>
                  <a:srgbClr val="FFFFFF"/>
                </a:solidFill>
                <a:latin typeface="Poppins"/>
              </a:rPr>
              <a:t>Influencer marketing refers to the practice whereby organizations and brands partner with selected influencers on social media to create and/or promote branded content, thus targeting both the influencers’ followers and the brands’ target audience.</a:t>
            </a:r>
          </a:p>
          <a:p>
            <a:pPr algn="just">
              <a:lnSpc>
                <a:spcPts val="4200"/>
              </a:lnSpc>
            </a:pPr>
          </a:p>
          <a:p>
            <a:pPr algn="just">
              <a:lnSpc>
                <a:spcPts val="4200"/>
              </a:lnSpc>
            </a:pPr>
            <a:r>
              <a:rPr lang="en-US" sz="3000">
                <a:solidFill>
                  <a:srgbClr val="FFFFFF"/>
                </a:solidFill>
                <a:latin typeface="Poppins"/>
              </a:rPr>
              <a:t>Influencer marketing can reportedly deliver a ten-fold higher Return on Investment (ROI) than traditional forms of digital marketing.</a:t>
            </a:r>
          </a:p>
          <a:p>
            <a:pPr algn="just">
              <a:lnSpc>
                <a:spcPts val="4200"/>
              </a:lnSpc>
            </a:pPr>
          </a:p>
        </p:txBody>
      </p:sp>
      <p:sp>
        <p:nvSpPr>
          <p:cNvPr name="TextBox 5" id="5"/>
          <p:cNvSpPr txBox="true"/>
          <p:nvPr/>
        </p:nvSpPr>
        <p:spPr>
          <a:xfrm rot="0">
            <a:off x="15935726" y="9686871"/>
            <a:ext cx="2067755" cy="295275"/>
          </a:xfrm>
          <a:prstGeom prst="rect">
            <a:avLst/>
          </a:prstGeom>
        </p:spPr>
        <p:txBody>
          <a:bodyPr anchor="t" rtlCol="false" tIns="0" lIns="0" bIns="0" rIns="0">
            <a:spAutoFit/>
          </a:bodyPr>
          <a:lstStyle/>
          <a:p>
            <a:pPr algn="r">
              <a:lnSpc>
                <a:spcPts val="2201"/>
              </a:lnSpc>
              <a:spcBef>
                <a:spcPct val="0"/>
              </a:spcBef>
            </a:pPr>
            <a:r>
              <a:rPr lang="en-US" sz="1834">
                <a:solidFill>
                  <a:srgbClr val="FFFFFF"/>
                </a:solidFill>
                <a:latin typeface="Poppins"/>
              </a:rPr>
              <a:t>DREAMTIMES.COM</a:t>
            </a: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9449502" y="3503864"/>
            <a:ext cx="9307906" cy="6783136"/>
          </a:xfrm>
          <a:prstGeom prst="rect">
            <a:avLst/>
          </a:prstGeom>
        </p:spPr>
      </p:pic>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8749557" y="2625735"/>
            <a:ext cx="8115300" cy="6953250"/>
          </a:xfrm>
          <a:prstGeom prst="rect">
            <a:avLst/>
          </a:prstGeom>
        </p:spPr>
        <p:txBody>
          <a:bodyPr anchor="t" rtlCol="false" tIns="0" lIns="0" bIns="0" rIns="0">
            <a:spAutoFit/>
          </a:bodyPr>
          <a:lstStyle/>
          <a:p>
            <a:pPr algn="just">
              <a:lnSpc>
                <a:spcPts val="3900"/>
              </a:lnSpc>
            </a:pPr>
            <a:r>
              <a:rPr lang="en-US" sz="3000">
                <a:solidFill>
                  <a:srgbClr val="000000"/>
                </a:solidFill>
                <a:latin typeface="Poppins"/>
              </a:rPr>
              <a:t>Together with China and India, i.e. through free trade and market integration, the area might be part of the global e-Commerce epicenter by 2023, accounting for more than 40% of the global e-Commerce market.</a:t>
            </a:r>
          </a:p>
          <a:p>
            <a:pPr algn="just">
              <a:lnSpc>
                <a:spcPts val="3900"/>
              </a:lnSpc>
            </a:pPr>
          </a:p>
          <a:p>
            <a:pPr algn="just">
              <a:lnSpc>
                <a:spcPts val="3900"/>
              </a:lnSpc>
            </a:pPr>
            <a:r>
              <a:rPr lang="en-US" sz="3000">
                <a:solidFill>
                  <a:srgbClr val="000000"/>
                </a:solidFill>
                <a:latin typeface="Poppins"/>
              </a:rPr>
              <a:t>It is anticipated that the average growth rate of e-Commerce in ASEAN member states will exceed 10% every year. </a:t>
            </a:r>
          </a:p>
          <a:p>
            <a:pPr algn="just">
              <a:lnSpc>
                <a:spcPts val="3900"/>
              </a:lnSpc>
            </a:pPr>
          </a:p>
          <a:p>
            <a:pPr algn="just">
              <a:lnSpc>
                <a:spcPts val="3900"/>
              </a:lnSpc>
            </a:pPr>
            <a:r>
              <a:rPr lang="en-US" sz="3000">
                <a:solidFill>
                  <a:srgbClr val="000000"/>
                </a:solidFill>
                <a:latin typeface="Poppins"/>
              </a:rPr>
              <a:t>By 2025, the e-Commerce business will be worth more than $100 billion</a:t>
            </a:r>
          </a:p>
          <a:p>
            <a:pPr algn="just">
              <a:lnSpc>
                <a:spcPts val="3900"/>
              </a:lnSpc>
            </a:pPr>
          </a:p>
        </p:txBody>
      </p:sp>
      <p:pic>
        <p:nvPicPr>
          <p:cNvPr name="Picture 5" id="5"/>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558073"/>
            <a:ext cx="4991413" cy="2682885"/>
          </a:xfrm>
          <a:prstGeom prst="rect">
            <a:avLst/>
          </a:prstGeom>
        </p:spPr>
      </p:pic>
      <p:pic>
        <p:nvPicPr>
          <p:cNvPr name="Picture 6" id="6"/>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13318423" y="7604115"/>
            <a:ext cx="4991413" cy="2682885"/>
          </a:xfrm>
          <a:prstGeom prst="rect">
            <a:avLst/>
          </a:prstGeom>
        </p:spPr>
      </p:pic>
      <p:sp>
        <p:nvSpPr>
          <p:cNvPr name="TextBox 7" id="7"/>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023F52"/>
                </a:solidFill>
                <a:latin typeface="Poppins Bold"/>
              </a:rPr>
              <a:t>LATEST TREND IN ASEAN</a:t>
            </a:r>
          </a:p>
        </p:txBody>
      </p:sp>
      <p:sp>
        <p:nvSpPr>
          <p:cNvPr name="TextBox 8" id="8"/>
          <p:cNvSpPr txBox="true"/>
          <p:nvPr/>
        </p:nvSpPr>
        <p:spPr>
          <a:xfrm rot="0">
            <a:off x="1123405" y="5114925"/>
            <a:ext cx="6885191" cy="1609725"/>
          </a:xfrm>
          <a:prstGeom prst="rect">
            <a:avLst/>
          </a:prstGeom>
        </p:spPr>
        <p:txBody>
          <a:bodyPr anchor="t" rtlCol="false" tIns="0" lIns="0" bIns="0" rIns="0">
            <a:spAutoFit/>
          </a:bodyPr>
          <a:lstStyle/>
          <a:p>
            <a:pPr algn="ctr">
              <a:lnSpc>
                <a:spcPts val="4200"/>
              </a:lnSpc>
              <a:spcBef>
                <a:spcPct val="0"/>
              </a:spcBef>
            </a:pPr>
            <a:r>
              <a:rPr lang="en-US" sz="3000">
                <a:solidFill>
                  <a:srgbClr val="000000"/>
                </a:solidFill>
                <a:latin typeface="Poppins Bold"/>
              </a:rPr>
              <a:t>FROM 2018 TO 2023, </a:t>
            </a:r>
            <a:r>
              <a:rPr lang="en-US" sz="3000">
                <a:solidFill>
                  <a:srgbClr val="000000"/>
                </a:solidFill>
                <a:latin typeface="Poppins Bold"/>
              </a:rPr>
              <a:t>ASEAN'S TOTAL E-COMMERCE INCOME WILL CLIMB BY ABOUT </a:t>
            </a:r>
            <a:r>
              <a:rPr lang="en-US" sz="3000">
                <a:solidFill>
                  <a:srgbClr val="FF6705"/>
                </a:solidFill>
                <a:latin typeface="Poppins Bold"/>
              </a:rPr>
              <a:t>200%</a:t>
            </a:r>
            <a:r>
              <a:rPr lang="en-US" sz="3000">
                <a:solidFill>
                  <a:srgbClr val="000000"/>
                </a:solidFill>
                <a:latin typeface="Poppins Bold"/>
              </a:rPr>
              <a:t>. </a:t>
            </a:r>
          </a:p>
        </p:txBody>
      </p:sp>
      <p:sp>
        <p:nvSpPr>
          <p:cNvPr name="TextBox 9" id="9"/>
          <p:cNvSpPr txBox="true"/>
          <p:nvPr/>
        </p:nvSpPr>
        <p:spPr>
          <a:xfrm rot="0">
            <a:off x="1028700" y="2609850"/>
            <a:ext cx="6885191" cy="2143125"/>
          </a:xfrm>
          <a:prstGeom prst="rect">
            <a:avLst/>
          </a:prstGeom>
        </p:spPr>
        <p:txBody>
          <a:bodyPr anchor="t" rtlCol="false" tIns="0" lIns="0" bIns="0" rIns="0">
            <a:spAutoFit/>
          </a:bodyPr>
          <a:lstStyle/>
          <a:p>
            <a:pPr algn="ctr">
              <a:lnSpc>
                <a:spcPts val="4200"/>
              </a:lnSpc>
              <a:spcBef>
                <a:spcPct val="0"/>
              </a:spcBef>
            </a:pPr>
            <a:r>
              <a:rPr lang="en-US" sz="3000">
                <a:solidFill>
                  <a:srgbClr val="000000"/>
                </a:solidFill>
                <a:latin typeface="Poppins Bold"/>
              </a:rPr>
              <a:t>GLOBAL E-COMMERCE SALES SURPASSED $1.6 TRILLION IN 2018 AND ARE ANTICIPATED TO REACH </a:t>
            </a:r>
            <a:r>
              <a:rPr lang="en-US" sz="3000">
                <a:solidFill>
                  <a:srgbClr val="FF6705"/>
                </a:solidFill>
                <a:latin typeface="Poppins Bold"/>
              </a:rPr>
              <a:t>$2.7 TRILLION</a:t>
            </a:r>
            <a:r>
              <a:rPr lang="en-US" sz="3000">
                <a:solidFill>
                  <a:srgbClr val="000000"/>
                </a:solidFill>
                <a:latin typeface="Poppins Bold"/>
              </a:rPr>
              <a:t> BY 2023. </a:t>
            </a:r>
          </a:p>
        </p:txBody>
      </p:sp>
      <p:sp>
        <p:nvSpPr>
          <p:cNvPr name="TextBox 10" id="10"/>
          <p:cNvSpPr txBox="true"/>
          <p:nvPr/>
        </p:nvSpPr>
        <p:spPr>
          <a:xfrm rot="0">
            <a:off x="1028700" y="7086600"/>
            <a:ext cx="6979896" cy="2143125"/>
          </a:xfrm>
          <a:prstGeom prst="rect">
            <a:avLst/>
          </a:prstGeom>
        </p:spPr>
        <p:txBody>
          <a:bodyPr anchor="t" rtlCol="false" tIns="0" lIns="0" bIns="0" rIns="0">
            <a:spAutoFit/>
          </a:bodyPr>
          <a:lstStyle/>
          <a:p>
            <a:pPr algn="ctr">
              <a:lnSpc>
                <a:spcPts val="4200"/>
              </a:lnSpc>
              <a:spcBef>
                <a:spcPct val="0"/>
              </a:spcBef>
            </a:pPr>
            <a:r>
              <a:rPr lang="en-US" sz="3000">
                <a:solidFill>
                  <a:srgbClr val="000000"/>
                </a:solidFill>
                <a:latin typeface="Poppins Bold"/>
              </a:rPr>
              <a:t>THE REGIONAL E-COMMERCE MARKET IS ANTICIPATED TO INCREASE AT A RATE OF </a:t>
            </a:r>
            <a:r>
              <a:rPr lang="en-US" sz="3000">
                <a:solidFill>
                  <a:srgbClr val="FF6705"/>
                </a:solidFill>
                <a:latin typeface="Poppins Bold"/>
              </a:rPr>
              <a:t>25–35% PER YEAR OVER THE NEXT 5–10 YEARS</a:t>
            </a:r>
            <a:r>
              <a:rPr lang="en-US" sz="3000">
                <a:solidFill>
                  <a:srgbClr val="000000"/>
                </a:solidFill>
                <a:latin typeface="Poppins Bold"/>
              </a:rPr>
              <a:t>.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10800000">
            <a:off x="11404216" y="-553604"/>
            <a:ext cx="6883784" cy="10840604"/>
          </a:xfrm>
          <a:prstGeom prst="rect">
            <a:avLst/>
          </a:prstGeom>
        </p:spPr>
      </p:pic>
      <p:pic>
        <p:nvPicPr>
          <p:cNvPr name="Picture 4" id="4"/>
          <p:cNvPicPr>
            <a:picLocks noChangeAspect="true"/>
          </p:cNvPicPr>
          <p:nvPr/>
        </p:nvPicPr>
        <p:blipFill>
          <a:blip r:embed="rId6"/>
          <a:srcRect l="9256" t="0" r="9717" b="3718"/>
          <a:stretch>
            <a:fillRect/>
          </a:stretch>
        </p:blipFill>
        <p:spPr>
          <a:xfrm flipH="false" flipV="false" rot="0">
            <a:off x="3130378" y="2247900"/>
            <a:ext cx="12027244" cy="8039100"/>
          </a:xfrm>
          <a:prstGeom prst="rect">
            <a:avLst/>
          </a:prstGeom>
        </p:spPr>
      </p:pic>
      <p:sp>
        <p:nvSpPr>
          <p:cNvPr name="TextBox 5" id="5"/>
          <p:cNvSpPr txBox="true"/>
          <p:nvPr/>
        </p:nvSpPr>
        <p:spPr>
          <a:xfrm rot="0">
            <a:off x="1028700" y="942975"/>
            <a:ext cx="15143242" cy="1304925"/>
          </a:xfrm>
          <a:prstGeom prst="rect">
            <a:avLst/>
          </a:prstGeom>
        </p:spPr>
        <p:txBody>
          <a:bodyPr anchor="t" rtlCol="false" tIns="0" lIns="0" bIns="0" rIns="0">
            <a:spAutoFit/>
          </a:bodyPr>
          <a:lstStyle/>
          <a:p>
            <a:pPr>
              <a:lnSpc>
                <a:spcPts val="9600"/>
              </a:lnSpc>
            </a:pPr>
            <a:r>
              <a:rPr lang="en-US" sz="8000">
                <a:solidFill>
                  <a:srgbClr val="023F52"/>
                </a:solidFill>
                <a:latin typeface="Poppins Bold"/>
              </a:rPr>
              <a:t>LATEST TREND IN [COUNTRY]</a:t>
            </a:r>
          </a:p>
        </p:txBody>
      </p:sp>
      <p:sp>
        <p:nvSpPr>
          <p:cNvPr name="TextBox 6" id="6"/>
          <p:cNvSpPr txBox="true"/>
          <p:nvPr/>
        </p:nvSpPr>
        <p:spPr>
          <a:xfrm rot="0">
            <a:off x="12481580" y="9617090"/>
            <a:ext cx="2067755" cy="295275"/>
          </a:xfrm>
          <a:prstGeom prst="rect">
            <a:avLst/>
          </a:prstGeom>
        </p:spPr>
        <p:txBody>
          <a:bodyPr anchor="t" rtlCol="false" tIns="0" lIns="0" bIns="0" rIns="0">
            <a:spAutoFit/>
          </a:bodyPr>
          <a:lstStyle/>
          <a:p>
            <a:pPr algn="r">
              <a:lnSpc>
                <a:spcPts val="2201"/>
              </a:lnSpc>
              <a:spcBef>
                <a:spcPct val="0"/>
              </a:spcBef>
            </a:pPr>
            <a:r>
              <a:rPr lang="en-US" sz="1834">
                <a:solidFill>
                  <a:srgbClr val="FFFFFF"/>
                </a:solidFill>
                <a:latin typeface="Poppins"/>
              </a:rPr>
              <a:t>METRIC.VN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25" r="0" b="7825"/>
          <a:stretch>
            <a:fillRect/>
          </a:stretch>
        </p:blipFill>
        <p:spPr>
          <a:xfrm flipH="true" flipV="false">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0" y="0"/>
            <a:ext cx="9798367" cy="10287000"/>
          </a:xfrm>
          <a:prstGeom prst="rect">
            <a:avLst/>
          </a:prstGeom>
        </p:spPr>
      </p:pic>
      <p:pic>
        <p:nvPicPr>
          <p:cNvPr name="Picture 4" id="4"/>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true" rot="0">
            <a:off x="1028700" y="6223424"/>
            <a:ext cx="1311319" cy="3034876"/>
          </a:xfrm>
          <a:prstGeom prst="rect">
            <a:avLst/>
          </a:prstGeom>
        </p:spPr>
      </p:pic>
      <p:sp>
        <p:nvSpPr>
          <p:cNvPr name="TextBox 5" id="5"/>
          <p:cNvSpPr txBox="true"/>
          <p:nvPr/>
        </p:nvSpPr>
        <p:spPr>
          <a:xfrm rot="0">
            <a:off x="9369263" y="2619375"/>
            <a:ext cx="7890037" cy="4962525"/>
          </a:xfrm>
          <a:prstGeom prst="rect">
            <a:avLst/>
          </a:prstGeom>
        </p:spPr>
        <p:txBody>
          <a:bodyPr anchor="t" rtlCol="false" tIns="0" lIns="0" bIns="0" rIns="0">
            <a:spAutoFit/>
          </a:bodyPr>
          <a:lstStyle/>
          <a:p>
            <a:pPr algn="r">
              <a:lnSpc>
                <a:spcPts val="9600"/>
              </a:lnSpc>
            </a:pPr>
            <a:r>
              <a:rPr lang="en-US" sz="8000">
                <a:solidFill>
                  <a:srgbClr val="FFFFFF"/>
                </a:solidFill>
                <a:latin typeface="Poppins Bold"/>
              </a:rPr>
              <a:t> E-COMMERCE BUSINESS MODELS AND STRATEGIES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sp>
        <p:nvSpPr>
          <p:cNvPr name="TextBox 3" id="3"/>
          <p:cNvSpPr txBox="true"/>
          <p:nvPr/>
        </p:nvSpPr>
        <p:spPr>
          <a:xfrm rot="0">
            <a:off x="3805684" y="846005"/>
            <a:ext cx="12465524" cy="1095375"/>
          </a:xfrm>
          <a:prstGeom prst="rect">
            <a:avLst/>
          </a:prstGeom>
        </p:spPr>
        <p:txBody>
          <a:bodyPr anchor="t" rtlCol="false" tIns="0" lIns="0" bIns="0" rIns="0">
            <a:spAutoFit/>
          </a:bodyPr>
          <a:lstStyle/>
          <a:p>
            <a:pPr>
              <a:lnSpc>
                <a:spcPts val="8400"/>
              </a:lnSpc>
            </a:pPr>
            <a:r>
              <a:rPr lang="en-US" sz="6000">
                <a:solidFill>
                  <a:srgbClr val="FF6705"/>
                </a:solidFill>
                <a:latin typeface="Poppins Bold"/>
              </a:rPr>
              <a:t>e-Commerce Business Models</a:t>
            </a:r>
          </a:p>
        </p:txBody>
      </p:sp>
      <p:sp>
        <p:nvSpPr>
          <p:cNvPr name="TextBox 4" id="4"/>
          <p:cNvSpPr txBox="true"/>
          <p:nvPr/>
        </p:nvSpPr>
        <p:spPr>
          <a:xfrm rot="0">
            <a:off x="2518368" y="2036630"/>
            <a:ext cx="15040156" cy="685724"/>
          </a:xfrm>
          <a:prstGeom prst="rect">
            <a:avLst/>
          </a:prstGeom>
        </p:spPr>
        <p:txBody>
          <a:bodyPr anchor="t" rtlCol="false" tIns="0" lIns="0" bIns="0" rIns="0">
            <a:spAutoFit/>
          </a:bodyPr>
          <a:lstStyle/>
          <a:p>
            <a:pPr>
              <a:lnSpc>
                <a:spcPts val="5336"/>
              </a:lnSpc>
            </a:pPr>
            <a:r>
              <a:rPr lang="en-US" sz="3812">
                <a:solidFill>
                  <a:srgbClr val="2D2150"/>
                </a:solidFill>
                <a:latin typeface="Poppins"/>
              </a:rPr>
              <a:t>What is the type of partner you would like to do business with?</a:t>
            </a:r>
          </a:p>
        </p:txBody>
      </p:sp>
      <p:sp>
        <p:nvSpPr>
          <p:cNvPr name="TextBox 5" id="5"/>
          <p:cNvSpPr txBox="true"/>
          <p:nvPr/>
        </p:nvSpPr>
        <p:spPr>
          <a:xfrm rot="0">
            <a:off x="3805684" y="4437867"/>
            <a:ext cx="14093971" cy="1095375"/>
          </a:xfrm>
          <a:prstGeom prst="rect">
            <a:avLst/>
          </a:prstGeom>
        </p:spPr>
        <p:txBody>
          <a:bodyPr anchor="t" rtlCol="false" tIns="0" lIns="0" bIns="0" rIns="0">
            <a:spAutoFit/>
          </a:bodyPr>
          <a:lstStyle/>
          <a:p>
            <a:pPr algn="just">
              <a:lnSpc>
                <a:spcPts val="8400"/>
              </a:lnSpc>
            </a:pPr>
            <a:r>
              <a:rPr lang="en-US" sz="6000">
                <a:solidFill>
                  <a:srgbClr val="393730"/>
                </a:solidFill>
                <a:latin typeface="Poppins Bold"/>
              </a:rPr>
              <a:t>1.  Consumers</a:t>
            </a:r>
          </a:p>
        </p:txBody>
      </p:sp>
      <p:pic>
        <p:nvPicPr>
          <p:cNvPr name="Picture 6" id="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2661" y="-276802"/>
            <a:ext cx="6883784" cy="10840604"/>
          </a:xfrm>
          <a:prstGeom prst="rect">
            <a:avLst/>
          </a:prstGeom>
        </p:spPr>
      </p:pic>
      <p:sp>
        <p:nvSpPr>
          <p:cNvPr name="TextBox 7" id="7"/>
          <p:cNvSpPr txBox="true"/>
          <p:nvPr/>
        </p:nvSpPr>
        <p:spPr>
          <a:xfrm rot="0">
            <a:off x="6130566" y="5695167"/>
            <a:ext cx="14093971" cy="1095375"/>
          </a:xfrm>
          <a:prstGeom prst="rect">
            <a:avLst/>
          </a:prstGeom>
        </p:spPr>
        <p:txBody>
          <a:bodyPr anchor="t" rtlCol="false" tIns="0" lIns="0" bIns="0" rIns="0">
            <a:spAutoFit/>
          </a:bodyPr>
          <a:lstStyle/>
          <a:p>
            <a:pPr algn="just">
              <a:lnSpc>
                <a:spcPts val="8400"/>
              </a:lnSpc>
            </a:pPr>
            <a:r>
              <a:rPr lang="en-US" sz="6000">
                <a:solidFill>
                  <a:srgbClr val="393730"/>
                </a:solidFill>
                <a:latin typeface="Poppins Bold"/>
              </a:rPr>
              <a:t>2. Companies</a:t>
            </a:r>
          </a:p>
        </p:txBody>
      </p:sp>
      <p:sp>
        <p:nvSpPr>
          <p:cNvPr name="TextBox 8" id="8"/>
          <p:cNvSpPr txBox="true"/>
          <p:nvPr/>
        </p:nvSpPr>
        <p:spPr>
          <a:xfrm rot="0">
            <a:off x="8376387" y="6952676"/>
            <a:ext cx="14093971" cy="1095375"/>
          </a:xfrm>
          <a:prstGeom prst="rect">
            <a:avLst/>
          </a:prstGeom>
        </p:spPr>
        <p:txBody>
          <a:bodyPr anchor="t" rtlCol="false" tIns="0" lIns="0" bIns="0" rIns="0">
            <a:spAutoFit/>
          </a:bodyPr>
          <a:lstStyle/>
          <a:p>
            <a:pPr algn="just">
              <a:lnSpc>
                <a:spcPts val="8400"/>
              </a:lnSpc>
            </a:pPr>
            <a:r>
              <a:rPr lang="en-US" sz="6000">
                <a:solidFill>
                  <a:srgbClr val="393730"/>
                </a:solidFill>
                <a:latin typeface="Poppins Bold"/>
              </a:rPr>
              <a:t>3. Government agencies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4" id="4"/>
          <p:cNvGrpSpPr/>
          <p:nvPr/>
        </p:nvGrpSpPr>
        <p:grpSpPr>
          <a:xfrm rot="0">
            <a:off x="1028700" y="3100388"/>
            <a:ext cx="9418534" cy="7173348"/>
            <a:chOff x="0" y="0"/>
            <a:chExt cx="2480601" cy="1889277"/>
          </a:xfrm>
        </p:grpSpPr>
        <p:sp>
          <p:nvSpPr>
            <p:cNvPr name="Freeform 5" id="5"/>
            <p:cNvSpPr/>
            <p:nvPr/>
          </p:nvSpPr>
          <p:spPr>
            <a:xfrm flipH="false" flipV="false">
              <a:off x="0" y="0"/>
              <a:ext cx="2480601" cy="1889277"/>
            </a:xfrm>
            <a:custGeom>
              <a:avLst/>
              <a:gdLst/>
              <a:ahLst/>
              <a:cxnLst/>
              <a:rect r="r" b="b" t="t" l="l"/>
              <a:pathLst>
                <a:path h="1889277" w="2480601">
                  <a:moveTo>
                    <a:pt x="0" y="0"/>
                  </a:moveTo>
                  <a:lnTo>
                    <a:pt x="2480601" y="0"/>
                  </a:lnTo>
                  <a:lnTo>
                    <a:pt x="2480601" y="1889277"/>
                  </a:lnTo>
                  <a:lnTo>
                    <a:pt x="0" y="1889277"/>
                  </a:lnTo>
                  <a:close/>
                </a:path>
              </a:pathLst>
            </a:custGeom>
            <a:solidFill>
              <a:srgbClr val="0E8388"/>
            </a:solidFill>
          </p:spPr>
        </p:sp>
        <p:sp>
          <p:nvSpPr>
            <p:cNvPr name="TextBox 6" id="6"/>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7" id="7"/>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BUSINESS TO BUSINESS (B2B)</a:t>
            </a:r>
          </a:p>
        </p:txBody>
      </p:sp>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pic>
        <p:nvPicPr>
          <p:cNvPr name="Picture 9" id="9"/>
          <p:cNvPicPr>
            <a:picLocks noChangeAspect="true"/>
          </p:cNvPicPr>
          <p:nvPr/>
        </p:nvPicPr>
        <p:blipFill>
          <a:blip r:embed="rId4"/>
          <a:srcRect l="0" t="0" r="0" b="0"/>
          <a:stretch>
            <a:fillRect/>
          </a:stretch>
        </p:blipFill>
        <p:spPr>
          <a:xfrm flipH="false" flipV="false" rot="0">
            <a:off x="10598666" y="3476625"/>
            <a:ext cx="7544377" cy="5956087"/>
          </a:xfrm>
          <a:prstGeom prst="rect">
            <a:avLst/>
          </a:prstGeom>
        </p:spPr>
      </p:pic>
      <p:grpSp>
        <p:nvGrpSpPr>
          <p:cNvPr name="Group 10" id="10"/>
          <p:cNvGrpSpPr/>
          <p:nvPr/>
        </p:nvGrpSpPr>
        <p:grpSpPr>
          <a:xfrm rot="0">
            <a:off x="10789166" y="3100388"/>
            <a:ext cx="3923620" cy="814196"/>
            <a:chOff x="0" y="0"/>
            <a:chExt cx="1033381" cy="214438"/>
          </a:xfrm>
        </p:grpSpPr>
        <p:sp>
          <p:nvSpPr>
            <p:cNvPr name="Freeform 11" id="11"/>
            <p:cNvSpPr/>
            <p:nvPr/>
          </p:nvSpPr>
          <p:spPr>
            <a:xfrm flipH="false" flipV="false">
              <a:off x="0" y="0"/>
              <a:ext cx="1033381" cy="214438"/>
            </a:xfrm>
            <a:custGeom>
              <a:avLst/>
              <a:gdLst/>
              <a:ahLst/>
              <a:cxnLst/>
              <a:rect r="r" b="b" t="t" l="l"/>
              <a:pathLst>
                <a:path h="214438" w="1033381">
                  <a:moveTo>
                    <a:pt x="100631" y="0"/>
                  </a:moveTo>
                  <a:lnTo>
                    <a:pt x="932750" y="0"/>
                  </a:lnTo>
                  <a:cubicBezTo>
                    <a:pt x="959439" y="0"/>
                    <a:pt x="985035" y="10602"/>
                    <a:pt x="1003907" y="29474"/>
                  </a:cubicBezTo>
                  <a:cubicBezTo>
                    <a:pt x="1022779" y="48346"/>
                    <a:pt x="1033381" y="73942"/>
                    <a:pt x="1033381" y="100631"/>
                  </a:cubicBezTo>
                  <a:lnTo>
                    <a:pt x="1033381" y="113807"/>
                  </a:lnTo>
                  <a:cubicBezTo>
                    <a:pt x="1033381" y="169384"/>
                    <a:pt x="988327" y="214438"/>
                    <a:pt x="932750" y="214438"/>
                  </a:cubicBezTo>
                  <a:lnTo>
                    <a:pt x="100631" y="214438"/>
                  </a:lnTo>
                  <a:cubicBezTo>
                    <a:pt x="45054" y="214438"/>
                    <a:pt x="0" y="169384"/>
                    <a:pt x="0" y="113807"/>
                  </a:cubicBezTo>
                  <a:lnTo>
                    <a:pt x="0" y="100631"/>
                  </a:lnTo>
                  <a:cubicBezTo>
                    <a:pt x="0" y="45054"/>
                    <a:pt x="45054" y="0"/>
                    <a:pt x="100631" y="0"/>
                  </a:cubicBezTo>
                  <a:close/>
                </a:path>
              </a:pathLst>
            </a:custGeom>
            <a:solidFill>
              <a:srgbClr val="FF6705"/>
            </a:solidFill>
          </p:spPr>
        </p:sp>
        <p:sp>
          <p:nvSpPr>
            <p:cNvPr name="TextBox 12" id="12"/>
            <p:cNvSpPr txBox="true"/>
            <p:nvPr/>
          </p:nvSpPr>
          <p:spPr>
            <a:xfrm>
              <a:off x="0" y="-76200"/>
              <a:ext cx="812800" cy="889000"/>
            </a:xfrm>
            <a:prstGeom prst="rect">
              <a:avLst/>
            </a:prstGeom>
          </p:spPr>
          <p:txBody>
            <a:bodyPr anchor="ctr" rtlCol="false" tIns="50800" lIns="50800" bIns="50800" rIns="50800"/>
            <a:lstStyle/>
            <a:p>
              <a:pPr algn="ctr">
                <a:lnSpc>
                  <a:spcPts val="4199"/>
                </a:lnSpc>
              </a:pPr>
              <a:r>
                <a:rPr lang="en-US" sz="2999">
                  <a:solidFill>
                    <a:srgbClr val="FFFFFF"/>
                  </a:solidFill>
                  <a:latin typeface="Poppins Bold"/>
                </a:rPr>
                <a:t>EXAMPLES?</a:t>
              </a:r>
            </a:p>
          </p:txBody>
        </p:sp>
      </p:grpSp>
      <p:sp>
        <p:nvSpPr>
          <p:cNvPr name="TextBox 13" id="13"/>
          <p:cNvSpPr txBox="true"/>
          <p:nvPr/>
        </p:nvSpPr>
        <p:spPr>
          <a:xfrm rot="0">
            <a:off x="1447384" y="3400425"/>
            <a:ext cx="8441604" cy="6286500"/>
          </a:xfrm>
          <a:prstGeom prst="rect">
            <a:avLst/>
          </a:prstGeom>
        </p:spPr>
        <p:txBody>
          <a:bodyPr anchor="t" rtlCol="false" tIns="0" lIns="0" bIns="0" rIns="0">
            <a:spAutoFit/>
          </a:bodyPr>
          <a:lstStyle/>
          <a:p>
            <a:pPr algn="just">
              <a:lnSpc>
                <a:spcPts val="4199"/>
              </a:lnSpc>
            </a:pPr>
            <a:r>
              <a:rPr lang="en-US" sz="2999">
                <a:solidFill>
                  <a:srgbClr val="FFFFFF"/>
                </a:solidFill>
                <a:latin typeface="Poppins Bold"/>
              </a:rPr>
              <a:t>B2B e-commerce</a:t>
            </a:r>
            <a:r>
              <a:rPr lang="en-US" sz="2999">
                <a:solidFill>
                  <a:srgbClr val="FFFFFF"/>
                </a:solidFill>
                <a:latin typeface="Poppins"/>
              </a:rPr>
              <a:t>: a business supplies its products to an intermediate buyer, which will proceed to sell the products to the final customer. In the illustration:</a:t>
            </a:r>
          </a:p>
          <a:p>
            <a:pPr algn="just" marL="647697" indent="-323848" lvl="1">
              <a:lnSpc>
                <a:spcPts val="4199"/>
              </a:lnSpc>
              <a:buFont typeface="Arial"/>
              <a:buChar char="•"/>
            </a:pPr>
            <a:r>
              <a:rPr lang="en-US" sz="2999">
                <a:solidFill>
                  <a:srgbClr val="FFFFFF"/>
                </a:solidFill>
                <a:latin typeface="Poppins"/>
              </a:rPr>
              <a:t>A wholesaler places an order from a company's website.</a:t>
            </a:r>
          </a:p>
          <a:p>
            <a:pPr algn="just" marL="647697" indent="-323848" lvl="1">
              <a:lnSpc>
                <a:spcPts val="4199"/>
              </a:lnSpc>
              <a:buFont typeface="Arial"/>
              <a:buChar char="•"/>
            </a:pPr>
            <a:r>
              <a:rPr lang="en-US" sz="2999">
                <a:solidFill>
                  <a:srgbClr val="FFFFFF"/>
                </a:solidFill>
                <a:latin typeface="Poppins"/>
              </a:rPr>
              <a:t>Company processes the consignment and supply the end-product(s) to wholesaler.</a:t>
            </a:r>
          </a:p>
          <a:p>
            <a:pPr algn="just" marL="647697" indent="-323848" lvl="1">
              <a:lnSpc>
                <a:spcPts val="4199"/>
              </a:lnSpc>
              <a:buFont typeface="Arial"/>
              <a:buChar char="•"/>
            </a:pPr>
            <a:r>
              <a:rPr lang="en-US" sz="2999">
                <a:solidFill>
                  <a:srgbClr val="FFFFFF"/>
                </a:solidFill>
                <a:latin typeface="Poppins"/>
              </a:rPr>
              <a:t>The wholesaler sells the product(s) to the final customer(s) through their retail outlet.</a:t>
            </a:r>
          </a:p>
        </p:txBody>
      </p:sp>
      <p:sp>
        <p:nvSpPr>
          <p:cNvPr name="TextBox 14" id="14"/>
          <p:cNvSpPr txBox="true"/>
          <p:nvPr/>
        </p:nvSpPr>
        <p:spPr>
          <a:xfrm rot="0">
            <a:off x="16075288" y="9826432"/>
            <a:ext cx="2067755" cy="295275"/>
          </a:xfrm>
          <a:prstGeom prst="rect">
            <a:avLst/>
          </a:prstGeom>
        </p:spPr>
        <p:txBody>
          <a:bodyPr anchor="t" rtlCol="false" tIns="0" lIns="0" bIns="0" rIns="0">
            <a:spAutoFit/>
          </a:bodyPr>
          <a:lstStyle/>
          <a:p>
            <a:pPr>
              <a:lnSpc>
                <a:spcPts val="2201"/>
              </a:lnSpc>
              <a:spcBef>
                <a:spcPct val="0"/>
              </a:spcBef>
            </a:pPr>
            <a:r>
              <a:rPr lang="en-US" sz="1834">
                <a:solidFill>
                  <a:srgbClr val="0B1320"/>
                </a:solidFill>
                <a:latin typeface="Poppins"/>
              </a:rPr>
              <a:t>EMERGEAPP.NET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4" id="4"/>
          <p:cNvGrpSpPr/>
          <p:nvPr/>
        </p:nvGrpSpPr>
        <p:grpSpPr>
          <a:xfrm rot="0">
            <a:off x="1028700" y="3100388"/>
            <a:ext cx="7604235" cy="7173348"/>
            <a:chOff x="0" y="0"/>
            <a:chExt cx="2002762" cy="1889277"/>
          </a:xfrm>
        </p:grpSpPr>
        <p:sp>
          <p:nvSpPr>
            <p:cNvPr name="Freeform 5" id="5"/>
            <p:cNvSpPr/>
            <p:nvPr/>
          </p:nvSpPr>
          <p:spPr>
            <a:xfrm flipH="false" flipV="false">
              <a:off x="0" y="0"/>
              <a:ext cx="2002761" cy="1889277"/>
            </a:xfrm>
            <a:custGeom>
              <a:avLst/>
              <a:gdLst/>
              <a:ahLst/>
              <a:cxnLst/>
              <a:rect r="r" b="b" t="t" l="l"/>
              <a:pathLst>
                <a:path h="1889277" w="2002761">
                  <a:moveTo>
                    <a:pt x="0" y="0"/>
                  </a:moveTo>
                  <a:lnTo>
                    <a:pt x="2002761" y="0"/>
                  </a:lnTo>
                  <a:lnTo>
                    <a:pt x="2002761" y="1889277"/>
                  </a:lnTo>
                  <a:lnTo>
                    <a:pt x="0" y="1889277"/>
                  </a:lnTo>
                  <a:close/>
                </a:path>
              </a:pathLst>
            </a:custGeom>
            <a:solidFill>
              <a:srgbClr val="0E8388"/>
            </a:solidFill>
          </p:spPr>
        </p:sp>
        <p:sp>
          <p:nvSpPr>
            <p:cNvPr name="TextBox 6" id="6"/>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7" id="7"/>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BUSINESS TO CONSUMER (B2C)</a:t>
            </a:r>
          </a:p>
        </p:txBody>
      </p:sp>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pic>
        <p:nvPicPr>
          <p:cNvPr name="Picture 9" id="9"/>
          <p:cNvPicPr>
            <a:picLocks noChangeAspect="true"/>
          </p:cNvPicPr>
          <p:nvPr/>
        </p:nvPicPr>
        <p:blipFill>
          <a:blip r:embed="rId4"/>
          <a:srcRect l="0" t="0" r="0" b="0"/>
          <a:stretch>
            <a:fillRect/>
          </a:stretch>
        </p:blipFill>
        <p:spPr>
          <a:xfrm flipH="false" flipV="false" rot="0">
            <a:off x="8886998" y="4145082"/>
            <a:ext cx="9256045" cy="5113218"/>
          </a:xfrm>
          <a:prstGeom prst="rect">
            <a:avLst/>
          </a:prstGeom>
        </p:spPr>
      </p:pic>
      <p:sp>
        <p:nvSpPr>
          <p:cNvPr name="TextBox 10" id="10"/>
          <p:cNvSpPr txBox="true"/>
          <p:nvPr/>
        </p:nvSpPr>
        <p:spPr>
          <a:xfrm rot="0">
            <a:off x="1447384" y="3400425"/>
            <a:ext cx="6487744" cy="5238750"/>
          </a:xfrm>
          <a:prstGeom prst="rect">
            <a:avLst/>
          </a:prstGeom>
        </p:spPr>
        <p:txBody>
          <a:bodyPr anchor="t" rtlCol="false" tIns="0" lIns="0" bIns="0" rIns="0">
            <a:spAutoFit/>
          </a:bodyPr>
          <a:lstStyle/>
          <a:p>
            <a:pPr algn="just">
              <a:lnSpc>
                <a:spcPts val="4199"/>
              </a:lnSpc>
            </a:pPr>
            <a:r>
              <a:rPr lang="en-US" sz="2999">
                <a:solidFill>
                  <a:srgbClr val="FFFFFF"/>
                </a:solidFill>
                <a:latin typeface="Poppins Bold"/>
              </a:rPr>
              <a:t>B2C e-commerce</a:t>
            </a:r>
            <a:r>
              <a:rPr lang="en-US" sz="2999">
                <a:solidFill>
                  <a:srgbClr val="FFFFFF"/>
                </a:solidFill>
                <a:latin typeface="Poppins"/>
              </a:rPr>
              <a:t> involves direct interaction between business and consumer through an e-commerce platform. In the B2C illustration:</a:t>
            </a:r>
          </a:p>
          <a:p>
            <a:pPr algn="just" marL="647697" indent="-323848" lvl="1">
              <a:lnSpc>
                <a:spcPts val="4199"/>
              </a:lnSpc>
              <a:buFont typeface="Arial"/>
              <a:buChar char="•"/>
            </a:pPr>
            <a:r>
              <a:rPr lang="en-US" sz="2999">
                <a:solidFill>
                  <a:srgbClr val="FFFFFF"/>
                </a:solidFill>
                <a:latin typeface="Poppins"/>
              </a:rPr>
              <a:t>Consumers visit the enterprises website and orders products.</a:t>
            </a:r>
          </a:p>
          <a:p>
            <a:pPr algn="just" marL="647697" indent="-323848" lvl="1">
              <a:lnSpc>
                <a:spcPts val="4199"/>
              </a:lnSpc>
              <a:buFont typeface="Arial"/>
              <a:buChar char="•"/>
            </a:pPr>
            <a:r>
              <a:rPr lang="en-US" sz="2999">
                <a:solidFill>
                  <a:srgbClr val="FFFFFF"/>
                </a:solidFill>
                <a:latin typeface="Poppins"/>
              </a:rPr>
              <a:t>The enterprise is notified of the order.</a:t>
            </a:r>
          </a:p>
        </p:txBody>
      </p:sp>
      <p:sp>
        <p:nvSpPr>
          <p:cNvPr name="TextBox 11" id="11"/>
          <p:cNvSpPr txBox="true"/>
          <p:nvPr/>
        </p:nvSpPr>
        <p:spPr>
          <a:xfrm rot="0">
            <a:off x="16075288" y="9826432"/>
            <a:ext cx="2067755" cy="295275"/>
          </a:xfrm>
          <a:prstGeom prst="rect">
            <a:avLst/>
          </a:prstGeom>
        </p:spPr>
        <p:txBody>
          <a:bodyPr anchor="t" rtlCol="false" tIns="0" lIns="0" bIns="0" rIns="0">
            <a:spAutoFit/>
          </a:bodyPr>
          <a:lstStyle/>
          <a:p>
            <a:pPr>
              <a:lnSpc>
                <a:spcPts val="2201"/>
              </a:lnSpc>
              <a:spcBef>
                <a:spcPct val="0"/>
              </a:spcBef>
            </a:pPr>
            <a:r>
              <a:rPr lang="en-US" sz="1834">
                <a:solidFill>
                  <a:srgbClr val="0B1320"/>
                </a:solidFill>
                <a:latin typeface="Poppins"/>
              </a:rPr>
              <a:t>EMERGEAPP.NET</a:t>
            </a:r>
          </a:p>
        </p:txBody>
      </p:sp>
      <p:grpSp>
        <p:nvGrpSpPr>
          <p:cNvPr name="Group 12" id="12"/>
          <p:cNvGrpSpPr/>
          <p:nvPr/>
        </p:nvGrpSpPr>
        <p:grpSpPr>
          <a:xfrm rot="0">
            <a:off x="8886998" y="3100388"/>
            <a:ext cx="3923620" cy="814196"/>
            <a:chOff x="0" y="0"/>
            <a:chExt cx="1033381" cy="214438"/>
          </a:xfrm>
        </p:grpSpPr>
        <p:sp>
          <p:nvSpPr>
            <p:cNvPr name="Freeform 13" id="13"/>
            <p:cNvSpPr/>
            <p:nvPr/>
          </p:nvSpPr>
          <p:spPr>
            <a:xfrm flipH="false" flipV="false">
              <a:off x="0" y="0"/>
              <a:ext cx="1033381" cy="214438"/>
            </a:xfrm>
            <a:custGeom>
              <a:avLst/>
              <a:gdLst/>
              <a:ahLst/>
              <a:cxnLst/>
              <a:rect r="r" b="b" t="t" l="l"/>
              <a:pathLst>
                <a:path h="214438" w="1033381">
                  <a:moveTo>
                    <a:pt x="100631" y="0"/>
                  </a:moveTo>
                  <a:lnTo>
                    <a:pt x="932750" y="0"/>
                  </a:lnTo>
                  <a:cubicBezTo>
                    <a:pt x="959439" y="0"/>
                    <a:pt x="985035" y="10602"/>
                    <a:pt x="1003907" y="29474"/>
                  </a:cubicBezTo>
                  <a:cubicBezTo>
                    <a:pt x="1022779" y="48346"/>
                    <a:pt x="1033381" y="73942"/>
                    <a:pt x="1033381" y="100631"/>
                  </a:cubicBezTo>
                  <a:lnTo>
                    <a:pt x="1033381" y="113807"/>
                  </a:lnTo>
                  <a:cubicBezTo>
                    <a:pt x="1033381" y="169384"/>
                    <a:pt x="988327" y="214438"/>
                    <a:pt x="932750" y="214438"/>
                  </a:cubicBezTo>
                  <a:lnTo>
                    <a:pt x="100631" y="214438"/>
                  </a:lnTo>
                  <a:cubicBezTo>
                    <a:pt x="45054" y="214438"/>
                    <a:pt x="0" y="169384"/>
                    <a:pt x="0" y="113807"/>
                  </a:cubicBezTo>
                  <a:lnTo>
                    <a:pt x="0" y="100631"/>
                  </a:lnTo>
                  <a:cubicBezTo>
                    <a:pt x="0" y="45054"/>
                    <a:pt x="45054" y="0"/>
                    <a:pt x="100631" y="0"/>
                  </a:cubicBezTo>
                  <a:close/>
                </a:path>
              </a:pathLst>
            </a:custGeom>
            <a:solidFill>
              <a:srgbClr val="FF6705"/>
            </a:solidFill>
          </p:spPr>
        </p:sp>
        <p:sp>
          <p:nvSpPr>
            <p:cNvPr name="TextBox 14" id="14"/>
            <p:cNvSpPr txBox="true"/>
            <p:nvPr/>
          </p:nvSpPr>
          <p:spPr>
            <a:xfrm>
              <a:off x="0" y="-76200"/>
              <a:ext cx="812800" cy="889000"/>
            </a:xfrm>
            <a:prstGeom prst="rect">
              <a:avLst/>
            </a:prstGeom>
          </p:spPr>
          <p:txBody>
            <a:bodyPr anchor="ctr" rtlCol="false" tIns="50800" lIns="50800" bIns="50800" rIns="50800"/>
            <a:lstStyle/>
            <a:p>
              <a:pPr algn="ctr">
                <a:lnSpc>
                  <a:spcPts val="4199"/>
                </a:lnSpc>
              </a:pPr>
              <a:r>
                <a:rPr lang="en-US" sz="2999">
                  <a:solidFill>
                    <a:srgbClr val="FFFFFF"/>
                  </a:solidFill>
                  <a:latin typeface="Poppins Bold"/>
                </a:rPr>
                <a:t>EXAMPLES?</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4" id="4"/>
          <p:cNvGrpSpPr/>
          <p:nvPr/>
        </p:nvGrpSpPr>
        <p:grpSpPr>
          <a:xfrm rot="0">
            <a:off x="1028700" y="3100388"/>
            <a:ext cx="6278401" cy="7173348"/>
            <a:chOff x="0" y="0"/>
            <a:chExt cx="1653571" cy="1889277"/>
          </a:xfrm>
        </p:grpSpPr>
        <p:sp>
          <p:nvSpPr>
            <p:cNvPr name="Freeform 5" id="5"/>
            <p:cNvSpPr/>
            <p:nvPr/>
          </p:nvSpPr>
          <p:spPr>
            <a:xfrm flipH="false" flipV="false">
              <a:off x="0" y="0"/>
              <a:ext cx="1653571" cy="1889277"/>
            </a:xfrm>
            <a:custGeom>
              <a:avLst/>
              <a:gdLst/>
              <a:ahLst/>
              <a:cxnLst/>
              <a:rect r="r" b="b" t="t" l="l"/>
              <a:pathLst>
                <a:path h="1889277" w="1653571">
                  <a:moveTo>
                    <a:pt x="0" y="0"/>
                  </a:moveTo>
                  <a:lnTo>
                    <a:pt x="1653571" y="0"/>
                  </a:lnTo>
                  <a:lnTo>
                    <a:pt x="1653571" y="1889277"/>
                  </a:lnTo>
                  <a:lnTo>
                    <a:pt x="0" y="1889277"/>
                  </a:lnTo>
                  <a:close/>
                </a:path>
              </a:pathLst>
            </a:custGeom>
            <a:solidFill>
              <a:srgbClr val="0E8388"/>
            </a:solidFill>
          </p:spPr>
        </p:sp>
        <p:sp>
          <p:nvSpPr>
            <p:cNvPr name="TextBox 6" id="6"/>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7" id="7"/>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CONSUMER TO CONSUMER (C2C)</a:t>
            </a:r>
          </a:p>
        </p:txBody>
      </p:sp>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grpSp>
        <p:nvGrpSpPr>
          <p:cNvPr name="Group 9" id="9"/>
          <p:cNvGrpSpPr/>
          <p:nvPr/>
        </p:nvGrpSpPr>
        <p:grpSpPr>
          <a:xfrm rot="0">
            <a:off x="7606824" y="3100388"/>
            <a:ext cx="3923620" cy="814196"/>
            <a:chOff x="0" y="0"/>
            <a:chExt cx="1033381" cy="214438"/>
          </a:xfrm>
        </p:grpSpPr>
        <p:sp>
          <p:nvSpPr>
            <p:cNvPr name="Freeform 10" id="10"/>
            <p:cNvSpPr/>
            <p:nvPr/>
          </p:nvSpPr>
          <p:spPr>
            <a:xfrm flipH="false" flipV="false">
              <a:off x="0" y="0"/>
              <a:ext cx="1033381" cy="214438"/>
            </a:xfrm>
            <a:custGeom>
              <a:avLst/>
              <a:gdLst/>
              <a:ahLst/>
              <a:cxnLst/>
              <a:rect r="r" b="b" t="t" l="l"/>
              <a:pathLst>
                <a:path h="214438" w="1033381">
                  <a:moveTo>
                    <a:pt x="100631" y="0"/>
                  </a:moveTo>
                  <a:lnTo>
                    <a:pt x="932750" y="0"/>
                  </a:lnTo>
                  <a:cubicBezTo>
                    <a:pt x="959439" y="0"/>
                    <a:pt x="985035" y="10602"/>
                    <a:pt x="1003907" y="29474"/>
                  </a:cubicBezTo>
                  <a:cubicBezTo>
                    <a:pt x="1022779" y="48346"/>
                    <a:pt x="1033381" y="73942"/>
                    <a:pt x="1033381" y="100631"/>
                  </a:cubicBezTo>
                  <a:lnTo>
                    <a:pt x="1033381" y="113807"/>
                  </a:lnTo>
                  <a:cubicBezTo>
                    <a:pt x="1033381" y="169384"/>
                    <a:pt x="988327" y="214438"/>
                    <a:pt x="932750" y="214438"/>
                  </a:cubicBezTo>
                  <a:lnTo>
                    <a:pt x="100631" y="214438"/>
                  </a:lnTo>
                  <a:cubicBezTo>
                    <a:pt x="45054" y="214438"/>
                    <a:pt x="0" y="169384"/>
                    <a:pt x="0" y="113807"/>
                  </a:cubicBezTo>
                  <a:lnTo>
                    <a:pt x="0" y="100631"/>
                  </a:lnTo>
                  <a:cubicBezTo>
                    <a:pt x="0" y="45054"/>
                    <a:pt x="45054" y="0"/>
                    <a:pt x="100631" y="0"/>
                  </a:cubicBezTo>
                  <a:close/>
                </a:path>
              </a:pathLst>
            </a:custGeom>
            <a:solidFill>
              <a:srgbClr val="FF6705"/>
            </a:solidFill>
          </p:spPr>
        </p:sp>
        <p:sp>
          <p:nvSpPr>
            <p:cNvPr name="TextBox 11" id="11"/>
            <p:cNvSpPr txBox="true"/>
            <p:nvPr/>
          </p:nvSpPr>
          <p:spPr>
            <a:xfrm>
              <a:off x="0" y="-76200"/>
              <a:ext cx="812800" cy="889000"/>
            </a:xfrm>
            <a:prstGeom prst="rect">
              <a:avLst/>
            </a:prstGeom>
          </p:spPr>
          <p:txBody>
            <a:bodyPr anchor="ctr" rtlCol="false" tIns="50800" lIns="50800" bIns="50800" rIns="50800"/>
            <a:lstStyle/>
            <a:p>
              <a:pPr algn="ctr">
                <a:lnSpc>
                  <a:spcPts val="4199"/>
                </a:lnSpc>
              </a:pPr>
              <a:r>
                <a:rPr lang="en-US" sz="2999">
                  <a:solidFill>
                    <a:srgbClr val="FFFFFF"/>
                  </a:solidFill>
                  <a:latin typeface="Poppins Bold"/>
                </a:rPr>
                <a:t>EXAMPLES?</a:t>
              </a:r>
            </a:p>
          </p:txBody>
        </p:sp>
      </p:grpSp>
      <p:pic>
        <p:nvPicPr>
          <p:cNvPr name="Picture 12" id="12"/>
          <p:cNvPicPr>
            <a:picLocks noChangeAspect="true"/>
          </p:cNvPicPr>
          <p:nvPr/>
        </p:nvPicPr>
        <p:blipFill>
          <a:blip r:embed="rId4"/>
          <a:srcRect l="0" t="0" r="0" b="0"/>
          <a:stretch>
            <a:fillRect/>
          </a:stretch>
        </p:blipFill>
        <p:spPr>
          <a:xfrm flipH="false" flipV="false" rot="0">
            <a:off x="7606824" y="4324159"/>
            <a:ext cx="10407587" cy="5280040"/>
          </a:xfrm>
          <a:prstGeom prst="rect">
            <a:avLst/>
          </a:prstGeom>
        </p:spPr>
      </p:pic>
      <p:sp>
        <p:nvSpPr>
          <p:cNvPr name="TextBox 13" id="13"/>
          <p:cNvSpPr txBox="true"/>
          <p:nvPr/>
        </p:nvSpPr>
        <p:spPr>
          <a:xfrm rot="0">
            <a:off x="1621836" y="3558982"/>
            <a:ext cx="5092129" cy="6286500"/>
          </a:xfrm>
          <a:prstGeom prst="rect">
            <a:avLst/>
          </a:prstGeom>
        </p:spPr>
        <p:txBody>
          <a:bodyPr anchor="t" rtlCol="false" tIns="0" lIns="0" bIns="0" rIns="0">
            <a:spAutoFit/>
          </a:bodyPr>
          <a:lstStyle/>
          <a:p>
            <a:pPr algn="just">
              <a:lnSpc>
                <a:spcPts val="4199"/>
              </a:lnSpc>
            </a:pPr>
            <a:r>
              <a:rPr lang="en-US" sz="2999">
                <a:solidFill>
                  <a:srgbClr val="FFFFFF"/>
                </a:solidFill>
                <a:latin typeface="Poppins Bold"/>
              </a:rPr>
              <a:t>C2C e-commerce</a:t>
            </a:r>
            <a:r>
              <a:rPr lang="en-US" sz="2999">
                <a:solidFill>
                  <a:srgbClr val="FFFFFF"/>
                </a:solidFill>
                <a:latin typeface="Poppins"/>
              </a:rPr>
              <a:t> is a business model that facilitates an environment, usually online, where customers can trade with each other via a third-party platform. C2C platforms make their profits from: fees charged to sellers when listing items for sale and digital payment methods. </a:t>
            </a:r>
          </a:p>
        </p:txBody>
      </p:sp>
      <p:sp>
        <p:nvSpPr>
          <p:cNvPr name="TextBox 14" id="14"/>
          <p:cNvSpPr txBox="true"/>
          <p:nvPr/>
        </p:nvSpPr>
        <p:spPr>
          <a:xfrm rot="0">
            <a:off x="16075288" y="9826432"/>
            <a:ext cx="2067755" cy="295275"/>
          </a:xfrm>
          <a:prstGeom prst="rect">
            <a:avLst/>
          </a:prstGeom>
        </p:spPr>
        <p:txBody>
          <a:bodyPr anchor="t" rtlCol="false" tIns="0" lIns="0" bIns="0" rIns="0">
            <a:spAutoFit/>
          </a:bodyPr>
          <a:lstStyle/>
          <a:p>
            <a:pPr>
              <a:lnSpc>
                <a:spcPts val="2201"/>
              </a:lnSpc>
              <a:spcBef>
                <a:spcPct val="0"/>
              </a:spcBef>
            </a:pPr>
            <a:r>
              <a:rPr lang="en-US" sz="1834">
                <a:solidFill>
                  <a:srgbClr val="0B1320"/>
                </a:solidFill>
                <a:latin typeface="Poppins"/>
              </a:rPr>
              <a:t>EMERGEAPP.NET</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4" id="4"/>
          <p:cNvGrpSpPr/>
          <p:nvPr/>
        </p:nvGrpSpPr>
        <p:grpSpPr>
          <a:xfrm rot="0">
            <a:off x="1028700" y="3100388"/>
            <a:ext cx="8009851" cy="7173348"/>
            <a:chOff x="0" y="0"/>
            <a:chExt cx="2109590" cy="1889277"/>
          </a:xfrm>
        </p:grpSpPr>
        <p:sp>
          <p:nvSpPr>
            <p:cNvPr name="Freeform 5" id="5"/>
            <p:cNvSpPr/>
            <p:nvPr/>
          </p:nvSpPr>
          <p:spPr>
            <a:xfrm flipH="false" flipV="false">
              <a:off x="0" y="0"/>
              <a:ext cx="2109590" cy="1889277"/>
            </a:xfrm>
            <a:custGeom>
              <a:avLst/>
              <a:gdLst/>
              <a:ahLst/>
              <a:cxnLst/>
              <a:rect r="r" b="b" t="t" l="l"/>
              <a:pathLst>
                <a:path h="1889277" w="2109590">
                  <a:moveTo>
                    <a:pt x="0" y="0"/>
                  </a:moveTo>
                  <a:lnTo>
                    <a:pt x="2109590" y="0"/>
                  </a:lnTo>
                  <a:lnTo>
                    <a:pt x="2109590" y="1889277"/>
                  </a:lnTo>
                  <a:lnTo>
                    <a:pt x="0" y="1889277"/>
                  </a:lnTo>
                  <a:close/>
                </a:path>
              </a:pathLst>
            </a:custGeom>
            <a:solidFill>
              <a:srgbClr val="0E8388"/>
            </a:solidFill>
          </p:spPr>
        </p:sp>
        <p:sp>
          <p:nvSpPr>
            <p:cNvPr name="TextBox 6" id="6"/>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7" id="7"/>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BUSINESS TO GOVERNMENT (B2G)</a:t>
            </a:r>
          </a:p>
        </p:txBody>
      </p:sp>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pic>
        <p:nvPicPr>
          <p:cNvPr name="Picture 9" id="9"/>
          <p:cNvPicPr>
            <a:picLocks noChangeAspect="true"/>
          </p:cNvPicPr>
          <p:nvPr/>
        </p:nvPicPr>
        <p:blipFill>
          <a:blip r:embed="rId4"/>
          <a:srcRect l="0" t="0" r="0" b="0"/>
          <a:stretch>
            <a:fillRect/>
          </a:stretch>
        </p:blipFill>
        <p:spPr>
          <a:xfrm flipH="false" flipV="false" rot="0">
            <a:off x="9183508" y="3570941"/>
            <a:ext cx="9104492" cy="5399175"/>
          </a:xfrm>
          <a:prstGeom prst="rect">
            <a:avLst/>
          </a:prstGeom>
        </p:spPr>
      </p:pic>
      <p:sp>
        <p:nvSpPr>
          <p:cNvPr name="TextBox 10" id="10"/>
          <p:cNvSpPr txBox="true"/>
          <p:nvPr/>
        </p:nvSpPr>
        <p:spPr>
          <a:xfrm rot="0">
            <a:off x="1447384" y="3400425"/>
            <a:ext cx="6871538" cy="6286500"/>
          </a:xfrm>
          <a:prstGeom prst="rect">
            <a:avLst/>
          </a:prstGeom>
        </p:spPr>
        <p:txBody>
          <a:bodyPr anchor="t" rtlCol="false" tIns="0" lIns="0" bIns="0" rIns="0">
            <a:spAutoFit/>
          </a:bodyPr>
          <a:lstStyle/>
          <a:p>
            <a:pPr algn="just">
              <a:lnSpc>
                <a:spcPts val="4199"/>
              </a:lnSpc>
            </a:pPr>
            <a:r>
              <a:rPr lang="en-US" sz="2999">
                <a:solidFill>
                  <a:srgbClr val="FFFFFF"/>
                </a:solidFill>
                <a:latin typeface="Poppins"/>
              </a:rPr>
              <a:t>Business to Government (B2G) is a business model that facilitates trade activities between enterprises and governments. </a:t>
            </a:r>
            <a:r>
              <a:rPr lang="en-US" sz="2999">
                <a:solidFill>
                  <a:srgbClr val="FFFFFF"/>
                </a:solidFill>
                <a:latin typeface="Poppins Bold"/>
              </a:rPr>
              <a:t>B2G</a:t>
            </a:r>
            <a:r>
              <a:rPr lang="en-US" sz="2999">
                <a:solidFill>
                  <a:srgbClr val="FFFFFF"/>
                </a:solidFill>
                <a:latin typeface="Poppins"/>
              </a:rPr>
              <a:t> is based around two presuppositions:</a:t>
            </a:r>
          </a:p>
          <a:p>
            <a:pPr algn="just" marL="647697" indent="-323848" lvl="1">
              <a:lnSpc>
                <a:spcPts val="4199"/>
              </a:lnSpc>
              <a:buFont typeface="Arial"/>
              <a:buChar char="•"/>
            </a:pPr>
            <a:r>
              <a:rPr lang="en-US" sz="2999">
                <a:solidFill>
                  <a:srgbClr val="FFFFFF"/>
                </a:solidFill>
                <a:latin typeface="Poppins"/>
              </a:rPr>
              <a:t>The public sector takes a leading role in establishing e-Commerce.</a:t>
            </a:r>
          </a:p>
          <a:p>
            <a:pPr algn="just" marL="647697" indent="-323848" lvl="1">
              <a:lnSpc>
                <a:spcPts val="4199"/>
              </a:lnSpc>
              <a:buFont typeface="Arial"/>
              <a:buChar char="•"/>
            </a:pPr>
            <a:r>
              <a:rPr lang="en-US" sz="2999">
                <a:solidFill>
                  <a:srgbClr val="FFFFFF"/>
                </a:solidFill>
                <a:latin typeface="Poppins"/>
              </a:rPr>
              <a:t>The public sector has the greatest need for making the procurement system more effective. </a:t>
            </a:r>
          </a:p>
        </p:txBody>
      </p:sp>
      <p:sp>
        <p:nvSpPr>
          <p:cNvPr name="TextBox 11" id="11"/>
          <p:cNvSpPr txBox="true"/>
          <p:nvPr/>
        </p:nvSpPr>
        <p:spPr>
          <a:xfrm rot="0">
            <a:off x="16075288" y="9826432"/>
            <a:ext cx="2067755" cy="295275"/>
          </a:xfrm>
          <a:prstGeom prst="rect">
            <a:avLst/>
          </a:prstGeom>
        </p:spPr>
        <p:txBody>
          <a:bodyPr anchor="t" rtlCol="false" tIns="0" lIns="0" bIns="0" rIns="0">
            <a:spAutoFit/>
          </a:bodyPr>
          <a:lstStyle/>
          <a:p>
            <a:pPr>
              <a:lnSpc>
                <a:spcPts val="2201"/>
              </a:lnSpc>
              <a:spcBef>
                <a:spcPct val="0"/>
              </a:spcBef>
            </a:pPr>
            <a:r>
              <a:rPr lang="en-US" sz="1834">
                <a:solidFill>
                  <a:srgbClr val="0B1320"/>
                </a:solidFill>
                <a:latin typeface="Poppins"/>
              </a:rPr>
              <a:t>EMERGEAPP.NET</a:t>
            </a:r>
          </a:p>
        </p:txBody>
      </p:sp>
      <p:grpSp>
        <p:nvGrpSpPr>
          <p:cNvPr name="Group 12" id="12"/>
          <p:cNvGrpSpPr/>
          <p:nvPr/>
        </p:nvGrpSpPr>
        <p:grpSpPr>
          <a:xfrm rot="0">
            <a:off x="9534891" y="8872729"/>
            <a:ext cx="3923620" cy="814196"/>
            <a:chOff x="0" y="0"/>
            <a:chExt cx="1033381" cy="214438"/>
          </a:xfrm>
        </p:grpSpPr>
        <p:sp>
          <p:nvSpPr>
            <p:cNvPr name="Freeform 13" id="13"/>
            <p:cNvSpPr/>
            <p:nvPr/>
          </p:nvSpPr>
          <p:spPr>
            <a:xfrm flipH="false" flipV="false">
              <a:off x="0" y="0"/>
              <a:ext cx="1033381" cy="214438"/>
            </a:xfrm>
            <a:custGeom>
              <a:avLst/>
              <a:gdLst/>
              <a:ahLst/>
              <a:cxnLst/>
              <a:rect r="r" b="b" t="t" l="l"/>
              <a:pathLst>
                <a:path h="214438" w="1033381">
                  <a:moveTo>
                    <a:pt x="100631" y="0"/>
                  </a:moveTo>
                  <a:lnTo>
                    <a:pt x="932750" y="0"/>
                  </a:lnTo>
                  <a:cubicBezTo>
                    <a:pt x="959439" y="0"/>
                    <a:pt x="985035" y="10602"/>
                    <a:pt x="1003907" y="29474"/>
                  </a:cubicBezTo>
                  <a:cubicBezTo>
                    <a:pt x="1022779" y="48346"/>
                    <a:pt x="1033381" y="73942"/>
                    <a:pt x="1033381" y="100631"/>
                  </a:cubicBezTo>
                  <a:lnTo>
                    <a:pt x="1033381" y="113807"/>
                  </a:lnTo>
                  <a:cubicBezTo>
                    <a:pt x="1033381" y="169384"/>
                    <a:pt x="988327" y="214438"/>
                    <a:pt x="932750" y="214438"/>
                  </a:cubicBezTo>
                  <a:lnTo>
                    <a:pt x="100631" y="214438"/>
                  </a:lnTo>
                  <a:cubicBezTo>
                    <a:pt x="45054" y="214438"/>
                    <a:pt x="0" y="169384"/>
                    <a:pt x="0" y="113807"/>
                  </a:cubicBezTo>
                  <a:lnTo>
                    <a:pt x="0" y="100631"/>
                  </a:lnTo>
                  <a:cubicBezTo>
                    <a:pt x="0" y="45054"/>
                    <a:pt x="45054" y="0"/>
                    <a:pt x="100631" y="0"/>
                  </a:cubicBezTo>
                  <a:close/>
                </a:path>
              </a:pathLst>
            </a:custGeom>
            <a:solidFill>
              <a:srgbClr val="FF6705"/>
            </a:solidFill>
          </p:spPr>
        </p:sp>
        <p:sp>
          <p:nvSpPr>
            <p:cNvPr name="TextBox 14" id="14"/>
            <p:cNvSpPr txBox="true"/>
            <p:nvPr/>
          </p:nvSpPr>
          <p:spPr>
            <a:xfrm>
              <a:off x="0" y="-76200"/>
              <a:ext cx="812800" cy="889000"/>
            </a:xfrm>
            <a:prstGeom prst="rect">
              <a:avLst/>
            </a:prstGeom>
          </p:spPr>
          <p:txBody>
            <a:bodyPr anchor="ctr" rtlCol="false" tIns="50800" lIns="50800" bIns="50800" rIns="50800"/>
            <a:lstStyle/>
            <a:p>
              <a:pPr algn="ctr">
                <a:lnSpc>
                  <a:spcPts val="4199"/>
                </a:lnSpc>
              </a:pPr>
              <a:r>
                <a:rPr lang="en-US" sz="2999">
                  <a:solidFill>
                    <a:srgbClr val="FFFFFF"/>
                  </a:solidFill>
                  <a:latin typeface="Poppins Bold"/>
                </a:rPr>
                <a:t>EXAMPLES?</a:t>
              </a: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023F52"/>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grpSp>
        <p:nvGrpSpPr>
          <p:cNvPr name="Group 4" id="4"/>
          <p:cNvGrpSpPr/>
          <p:nvPr/>
        </p:nvGrpSpPr>
        <p:grpSpPr>
          <a:xfrm rot="0">
            <a:off x="1019574" y="3530880"/>
            <a:ext cx="16239726" cy="6317449"/>
            <a:chOff x="0" y="0"/>
            <a:chExt cx="21652968" cy="8423265"/>
          </a:xfrm>
        </p:grpSpPr>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7758686" y="684398"/>
              <a:ext cx="6147764" cy="6147764"/>
            </a:xfrm>
            <a:prstGeom prst="rect">
              <a:avLst/>
            </a:prstGeom>
          </p:spPr>
        </p:pic>
        <p:pic>
          <p:nvPicPr>
            <p:cNvPr name="Picture 6" id="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5873126" y="4096906"/>
              <a:ext cx="1174686" cy="1174686"/>
            </a:xfrm>
            <a:prstGeom prst="rect">
              <a:avLst/>
            </a:prstGeom>
          </p:spPr>
        </p:pic>
        <p:sp>
          <p:nvSpPr>
            <p:cNvPr name="TextBox 7" id="7"/>
            <p:cNvSpPr txBox="true"/>
            <p:nvPr/>
          </p:nvSpPr>
          <p:spPr>
            <a:xfrm rot="0">
              <a:off x="15140592" y="5594340"/>
              <a:ext cx="6512376" cy="2828925"/>
            </a:xfrm>
            <a:prstGeom prst="rect">
              <a:avLst/>
            </a:prstGeom>
          </p:spPr>
          <p:txBody>
            <a:bodyPr anchor="t" rtlCol="false" tIns="0" lIns="0" bIns="0" rIns="0">
              <a:spAutoFit/>
            </a:bodyPr>
            <a:lstStyle/>
            <a:p>
              <a:pPr algn="just">
                <a:lnSpc>
                  <a:spcPts val="4200"/>
                </a:lnSpc>
              </a:pPr>
              <a:r>
                <a:rPr lang="en-US" sz="3000">
                  <a:solidFill>
                    <a:srgbClr val="F3F6FA"/>
                  </a:solidFill>
                  <a:latin typeface="Poppins"/>
                </a:rPr>
                <a:t>Easier to compare prices, read reviews and make purchases anywhere, anytime.</a:t>
              </a:r>
            </a:p>
          </p:txBody>
        </p:sp>
        <p:sp>
          <p:nvSpPr>
            <p:cNvPr name="TextBox 8" id="8"/>
            <p:cNvSpPr txBox="true"/>
            <p:nvPr/>
          </p:nvSpPr>
          <p:spPr>
            <a:xfrm rot="0">
              <a:off x="12168" y="5594340"/>
              <a:ext cx="6512376" cy="2117725"/>
            </a:xfrm>
            <a:prstGeom prst="rect">
              <a:avLst/>
            </a:prstGeom>
          </p:spPr>
          <p:txBody>
            <a:bodyPr anchor="t" rtlCol="false" tIns="0" lIns="0" bIns="0" rIns="0">
              <a:spAutoFit/>
            </a:bodyPr>
            <a:lstStyle/>
            <a:p>
              <a:pPr algn="just">
                <a:lnSpc>
                  <a:spcPts val="4200"/>
                </a:lnSpc>
              </a:pPr>
              <a:r>
                <a:rPr lang="en-US" sz="3000">
                  <a:solidFill>
                    <a:srgbClr val="F3F6FA"/>
                  </a:solidFill>
                  <a:latin typeface="Poppins"/>
                </a:rPr>
                <a:t>Automates with mobile contactless payment options. </a:t>
              </a:r>
            </a:p>
          </p:txBody>
        </p:sp>
        <p:pic>
          <p:nvPicPr>
            <p:cNvPr name="Picture 9" id="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12938842" y="6733453"/>
              <a:ext cx="1335261" cy="798729"/>
            </a:xfrm>
            <a:prstGeom prst="rect">
              <a:avLst/>
            </a:prstGeom>
          </p:spPr>
        </p:pic>
        <p:pic>
          <p:nvPicPr>
            <p:cNvPr name="Picture 10" id="10"/>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true" flipV="false" rot="0">
              <a:off x="7298280" y="6733453"/>
              <a:ext cx="1335261" cy="798729"/>
            </a:xfrm>
            <a:prstGeom prst="rect">
              <a:avLst/>
            </a:prstGeom>
          </p:spPr>
        </p:pic>
        <p:pic>
          <p:nvPicPr>
            <p:cNvPr name="Picture 11" id="1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true" flipV="true" rot="0">
              <a:off x="7091056" y="178893"/>
              <a:ext cx="1335261" cy="798729"/>
            </a:xfrm>
            <a:prstGeom prst="rect">
              <a:avLst/>
            </a:prstGeom>
          </p:spPr>
        </p:pic>
        <p:pic>
          <p:nvPicPr>
            <p:cNvPr name="Picture 12" id="12"/>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true" rot="0">
              <a:off x="13238820" y="178893"/>
              <a:ext cx="1335261" cy="798729"/>
            </a:xfrm>
            <a:prstGeom prst="rect">
              <a:avLst/>
            </a:prstGeom>
          </p:spPr>
        </p:pic>
        <p:pic>
          <p:nvPicPr>
            <p:cNvPr name="Picture 13" id="13"/>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0">
              <a:off x="0" y="4096906"/>
              <a:ext cx="1343080" cy="1067749"/>
            </a:xfrm>
            <a:prstGeom prst="rect">
              <a:avLst/>
            </a:prstGeom>
          </p:spPr>
        </p:pic>
        <p:sp>
          <p:nvSpPr>
            <p:cNvPr name="TextBox 14" id="14"/>
            <p:cNvSpPr txBox="true"/>
            <p:nvPr/>
          </p:nvSpPr>
          <p:spPr>
            <a:xfrm rot="0">
              <a:off x="8426317" y="2640764"/>
              <a:ext cx="4806248" cy="1901391"/>
            </a:xfrm>
            <a:prstGeom prst="rect">
              <a:avLst/>
            </a:prstGeom>
          </p:spPr>
          <p:txBody>
            <a:bodyPr anchor="t" rtlCol="false" tIns="0" lIns="0" bIns="0" rIns="0">
              <a:spAutoFit/>
            </a:bodyPr>
            <a:lstStyle/>
            <a:p>
              <a:pPr algn="ctr">
                <a:lnSpc>
                  <a:spcPts val="5501"/>
                </a:lnSpc>
              </a:pPr>
              <a:r>
                <a:rPr lang="en-US" sz="4584">
                  <a:solidFill>
                    <a:srgbClr val="FFFFFF"/>
                  </a:solidFill>
                  <a:latin typeface="Poppins Bold"/>
                </a:rPr>
                <a:t>M-COMMERCE</a:t>
              </a:r>
            </a:p>
          </p:txBody>
        </p:sp>
        <p:sp>
          <p:nvSpPr>
            <p:cNvPr name="TextBox 15" id="15"/>
            <p:cNvSpPr txBox="true"/>
            <p:nvPr/>
          </p:nvSpPr>
          <p:spPr>
            <a:xfrm rot="0">
              <a:off x="1852120" y="4310421"/>
              <a:ext cx="4377675" cy="564518"/>
            </a:xfrm>
            <a:prstGeom prst="rect">
              <a:avLst/>
            </a:prstGeom>
          </p:spPr>
          <p:txBody>
            <a:bodyPr anchor="t" rtlCol="false" tIns="0" lIns="0" bIns="0" rIns="0">
              <a:spAutoFit/>
            </a:bodyPr>
            <a:lstStyle/>
            <a:p>
              <a:pPr>
                <a:lnSpc>
                  <a:spcPts val="3438"/>
                </a:lnSpc>
              </a:pPr>
              <a:r>
                <a:rPr lang="en-US" sz="2456">
                  <a:solidFill>
                    <a:srgbClr val="FFFFFF"/>
                  </a:solidFill>
                  <a:latin typeface="Poppins Bold"/>
                </a:rPr>
                <a:t>AUTOMATION</a:t>
              </a:r>
            </a:p>
          </p:txBody>
        </p:sp>
        <p:sp>
          <p:nvSpPr>
            <p:cNvPr name="TextBox 16" id="16"/>
            <p:cNvSpPr txBox="true"/>
            <p:nvPr/>
          </p:nvSpPr>
          <p:spPr>
            <a:xfrm rot="0">
              <a:off x="17275294" y="4363889"/>
              <a:ext cx="4079816" cy="564518"/>
            </a:xfrm>
            <a:prstGeom prst="rect">
              <a:avLst/>
            </a:prstGeom>
          </p:spPr>
          <p:txBody>
            <a:bodyPr anchor="t" rtlCol="false" tIns="0" lIns="0" bIns="0" rIns="0">
              <a:spAutoFit/>
            </a:bodyPr>
            <a:lstStyle/>
            <a:p>
              <a:pPr>
                <a:lnSpc>
                  <a:spcPts val="3438"/>
                </a:lnSpc>
              </a:pPr>
              <a:r>
                <a:rPr lang="en-US" sz="2456">
                  <a:solidFill>
                    <a:srgbClr val="FFFFFF"/>
                  </a:solidFill>
                  <a:latin typeface="Poppins Bold"/>
                </a:rPr>
                <a:t>CONVENIENCE</a:t>
              </a:r>
            </a:p>
          </p:txBody>
        </p:sp>
        <p:pic>
          <p:nvPicPr>
            <p:cNvPr name="Picture 17" id="17"/>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0">
              <a:off x="12168" y="0"/>
              <a:ext cx="1330912" cy="1330912"/>
            </a:xfrm>
            <a:prstGeom prst="rect">
              <a:avLst/>
            </a:prstGeom>
          </p:spPr>
        </p:pic>
        <p:sp>
          <p:nvSpPr>
            <p:cNvPr name="TextBox 18" id="18"/>
            <p:cNvSpPr txBox="true"/>
            <p:nvPr/>
          </p:nvSpPr>
          <p:spPr>
            <a:xfrm rot="0">
              <a:off x="1852120" y="173346"/>
              <a:ext cx="4377675" cy="1136018"/>
            </a:xfrm>
            <a:prstGeom prst="rect">
              <a:avLst/>
            </a:prstGeom>
          </p:spPr>
          <p:txBody>
            <a:bodyPr anchor="t" rtlCol="false" tIns="0" lIns="0" bIns="0" rIns="0">
              <a:spAutoFit/>
            </a:bodyPr>
            <a:lstStyle/>
            <a:p>
              <a:pPr>
                <a:lnSpc>
                  <a:spcPts val="3438"/>
                </a:lnSpc>
              </a:pPr>
              <a:r>
                <a:rPr lang="en-US" sz="2456">
                  <a:solidFill>
                    <a:srgbClr val="FFFFFF"/>
                  </a:solidFill>
                  <a:latin typeface="Poppins Bold"/>
                </a:rPr>
                <a:t>LARGE CUSTOMER BASE</a:t>
              </a:r>
            </a:p>
          </p:txBody>
        </p:sp>
        <p:sp>
          <p:nvSpPr>
            <p:cNvPr name="TextBox 19" id="19"/>
            <p:cNvSpPr txBox="true"/>
            <p:nvPr/>
          </p:nvSpPr>
          <p:spPr>
            <a:xfrm rot="0">
              <a:off x="12168" y="1611336"/>
              <a:ext cx="6512376" cy="2117725"/>
            </a:xfrm>
            <a:prstGeom prst="rect">
              <a:avLst/>
            </a:prstGeom>
          </p:spPr>
          <p:txBody>
            <a:bodyPr anchor="t" rtlCol="false" tIns="0" lIns="0" bIns="0" rIns="0">
              <a:spAutoFit/>
            </a:bodyPr>
            <a:lstStyle/>
            <a:p>
              <a:pPr algn="just">
                <a:lnSpc>
                  <a:spcPts val="4200"/>
                </a:lnSpc>
              </a:pPr>
              <a:r>
                <a:rPr lang="en-US" sz="3000">
                  <a:solidFill>
                    <a:srgbClr val="F3F6FA"/>
                  </a:solidFill>
                  <a:latin typeface="Poppins"/>
                </a:rPr>
                <a:t>More widely and easily accessible. </a:t>
              </a:r>
            </a:p>
            <a:p>
              <a:pPr algn="just">
                <a:lnSpc>
                  <a:spcPts val="4200"/>
                </a:lnSpc>
              </a:pPr>
            </a:p>
          </p:txBody>
        </p:sp>
        <p:pic>
          <p:nvPicPr>
            <p:cNvPr name="Picture 20" id="20"/>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0" t="0" r="0" b="0"/>
            <a:stretch>
              <a:fillRect/>
            </a:stretch>
          </p:blipFill>
          <p:spPr>
            <a:xfrm flipH="false" flipV="false" rot="0">
              <a:off x="15873126" y="0"/>
              <a:ext cx="1050680" cy="1182200"/>
            </a:xfrm>
            <a:prstGeom prst="rect">
              <a:avLst/>
            </a:prstGeom>
          </p:spPr>
        </p:pic>
        <p:sp>
          <p:nvSpPr>
            <p:cNvPr name="TextBox 21" id="21"/>
            <p:cNvSpPr txBox="true"/>
            <p:nvPr/>
          </p:nvSpPr>
          <p:spPr>
            <a:xfrm rot="0">
              <a:off x="17275294" y="33339"/>
              <a:ext cx="4377675" cy="564518"/>
            </a:xfrm>
            <a:prstGeom prst="rect">
              <a:avLst/>
            </a:prstGeom>
          </p:spPr>
          <p:txBody>
            <a:bodyPr anchor="t" rtlCol="false" tIns="0" lIns="0" bIns="0" rIns="0">
              <a:spAutoFit/>
            </a:bodyPr>
            <a:lstStyle/>
            <a:p>
              <a:pPr>
                <a:lnSpc>
                  <a:spcPts val="3438"/>
                </a:lnSpc>
              </a:pPr>
              <a:r>
                <a:rPr lang="en-US" sz="2456">
                  <a:solidFill>
                    <a:srgbClr val="FFFFFF"/>
                  </a:solidFill>
                  <a:latin typeface="Poppins Bold"/>
                </a:rPr>
                <a:t>OMNI CHANNELS</a:t>
              </a:r>
            </a:p>
          </p:txBody>
        </p:sp>
        <p:sp>
          <p:nvSpPr>
            <p:cNvPr name="TextBox 22" id="22"/>
            <p:cNvSpPr txBox="true"/>
            <p:nvPr/>
          </p:nvSpPr>
          <p:spPr>
            <a:xfrm rot="0">
              <a:off x="15140592" y="1536980"/>
              <a:ext cx="6512376" cy="1406525"/>
            </a:xfrm>
            <a:prstGeom prst="rect">
              <a:avLst/>
            </a:prstGeom>
          </p:spPr>
          <p:txBody>
            <a:bodyPr anchor="t" rtlCol="false" tIns="0" lIns="0" bIns="0" rIns="0">
              <a:spAutoFit/>
            </a:bodyPr>
            <a:lstStyle/>
            <a:p>
              <a:pPr algn="just">
                <a:lnSpc>
                  <a:spcPts val="4200"/>
                </a:lnSpc>
              </a:pPr>
              <a:r>
                <a:rPr lang="en-US" sz="3000">
                  <a:solidFill>
                    <a:srgbClr val="F3F6FA"/>
                  </a:solidFill>
                  <a:latin typeface="Poppins"/>
                </a:rPr>
                <a:t>Reach to customers via many touch points </a:t>
              </a:r>
            </a:p>
          </p:txBody>
        </p:sp>
      </p:grpSp>
      <p:sp>
        <p:nvSpPr>
          <p:cNvPr name="TextBox 23" id="23"/>
          <p:cNvSpPr txBox="true"/>
          <p:nvPr/>
        </p:nvSpPr>
        <p:spPr>
          <a:xfrm rot="0">
            <a:off x="1028700" y="857877"/>
            <a:ext cx="16239726" cy="1714500"/>
          </a:xfrm>
          <a:prstGeom prst="rect">
            <a:avLst/>
          </a:prstGeom>
        </p:spPr>
        <p:txBody>
          <a:bodyPr anchor="t" rtlCol="false" tIns="0" lIns="0" bIns="0" rIns="0">
            <a:spAutoFit/>
          </a:bodyPr>
          <a:lstStyle/>
          <a:p>
            <a:pPr algn="just">
              <a:lnSpc>
                <a:spcPts val="3300"/>
              </a:lnSpc>
            </a:pPr>
            <a:r>
              <a:rPr lang="en-US" sz="3000">
                <a:solidFill>
                  <a:srgbClr val="F3F6FA"/>
                </a:solidFill>
                <a:latin typeface="Poppins Bold"/>
              </a:rPr>
              <a:t>M-commerce involves engagement with e-commerce platforms through hand-held and wireless devices such as smartphones and tablets. Analysis of consumer mobile activity – such as browsing tendencies provides manufacturers the ability to tailor their products and services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8749557" y="2800350"/>
            <a:ext cx="8115300" cy="6457950"/>
          </a:xfrm>
          <a:prstGeom prst="rect">
            <a:avLst/>
          </a:prstGeom>
        </p:spPr>
        <p:txBody>
          <a:bodyPr anchor="t" rtlCol="false" tIns="0" lIns="0" bIns="0" rIns="0">
            <a:spAutoFit/>
          </a:bodyPr>
          <a:lstStyle/>
          <a:p>
            <a:pPr algn="just">
              <a:lnSpc>
                <a:spcPts val="3900"/>
              </a:lnSpc>
            </a:pPr>
            <a:r>
              <a:rPr lang="en-US" sz="3000">
                <a:solidFill>
                  <a:srgbClr val="000000"/>
                </a:solidFill>
                <a:latin typeface="Poppins"/>
              </a:rPr>
              <a:t>Online auctions serve as platforms for both businesses and individuals to engage in B2B and B2C e-commerce.</a:t>
            </a:r>
          </a:p>
          <a:p>
            <a:pPr algn="just">
              <a:lnSpc>
                <a:spcPts val="3900"/>
              </a:lnSpc>
            </a:pPr>
          </a:p>
          <a:p>
            <a:pPr algn="just">
              <a:lnSpc>
                <a:spcPts val="3900"/>
              </a:lnSpc>
            </a:pPr>
            <a:r>
              <a:rPr lang="en-US" sz="3000">
                <a:solidFill>
                  <a:srgbClr val="000000"/>
                </a:solidFill>
                <a:latin typeface="Poppins"/>
              </a:rPr>
              <a:t>These auctions handle various aspects such as website design, providing product information, and facilitating online payments, typically charging a fee to list products. Different auction sites have varying buying and selling processes, so it is essential for enterprises to familiarize themselves with these techniques by visiting and analyzing these platforms. </a:t>
            </a:r>
          </a:p>
        </p:txBody>
      </p:sp>
      <p:pic>
        <p:nvPicPr>
          <p:cNvPr name="Picture 5" id="5"/>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558073"/>
            <a:ext cx="4991413" cy="2682885"/>
          </a:xfrm>
          <a:prstGeom prst="rect">
            <a:avLst/>
          </a:prstGeom>
        </p:spPr>
      </p:pic>
      <p:pic>
        <p:nvPicPr>
          <p:cNvPr name="Picture 6" id="6"/>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13318423" y="7604115"/>
            <a:ext cx="4991413" cy="2682885"/>
          </a:xfrm>
          <a:prstGeom prst="rect">
            <a:avLst/>
          </a:prstGeom>
        </p:spPr>
      </p:pic>
      <p:pic>
        <p:nvPicPr>
          <p:cNvPr name="Picture 7" id="7"/>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27525" y="7197236"/>
            <a:ext cx="3494923" cy="3267753"/>
          </a:xfrm>
          <a:prstGeom prst="rect">
            <a:avLst/>
          </a:prstGeom>
        </p:spPr>
      </p:pic>
      <p:pic>
        <p:nvPicPr>
          <p:cNvPr name="Picture 8" id="8"/>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14954872" y="7197236"/>
            <a:ext cx="3494923" cy="3267753"/>
          </a:xfrm>
          <a:prstGeom prst="rect">
            <a:avLst/>
          </a:prstGeom>
        </p:spPr>
      </p:pic>
      <p:pic>
        <p:nvPicPr>
          <p:cNvPr name="Picture 9" id="9"/>
          <p:cNvPicPr>
            <a:picLocks noChangeAspect="true"/>
          </p:cNvPicPr>
          <p:nvPr/>
        </p:nvPicPr>
        <p:blipFill>
          <a:blip r:embed="rId6"/>
          <a:srcRect l="0" t="0" r="0" b="0"/>
          <a:stretch>
            <a:fillRect/>
          </a:stretch>
        </p:blipFill>
        <p:spPr>
          <a:xfrm flipH="false" flipV="false" rot="0">
            <a:off x="1423143" y="2530267"/>
            <a:ext cx="6728033" cy="6728033"/>
          </a:xfrm>
          <a:prstGeom prst="rect">
            <a:avLst/>
          </a:prstGeom>
        </p:spPr>
      </p:pic>
      <p:sp>
        <p:nvSpPr>
          <p:cNvPr name="TextBox 10" id="10"/>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023F52"/>
                </a:solidFill>
                <a:latin typeface="Poppins Bold"/>
              </a:rPr>
              <a:t>ONLINE AUCTIONS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CBE4D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023F52"/>
                </a:solidFill>
                <a:latin typeface="Poppins Bold"/>
              </a:rPr>
              <a:t>REVERSE AUCTIONS</a:t>
            </a:r>
          </a:p>
        </p:txBody>
      </p:sp>
      <p:sp>
        <p:nvSpPr>
          <p:cNvPr name="TextBox 5" id="5"/>
          <p:cNvSpPr txBox="true"/>
          <p:nvPr/>
        </p:nvSpPr>
        <p:spPr>
          <a:xfrm rot="0">
            <a:off x="1616313" y="2420095"/>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DEFINITION</a:t>
            </a:r>
          </a:p>
        </p:txBody>
      </p:sp>
      <p:sp>
        <p:nvSpPr>
          <p:cNvPr name="TextBox 6" id="6"/>
          <p:cNvSpPr txBox="true"/>
          <p:nvPr/>
        </p:nvSpPr>
        <p:spPr>
          <a:xfrm rot="0">
            <a:off x="1581817" y="2922938"/>
            <a:ext cx="15248545" cy="48101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A reverse auction is a type of auction in which the role of the buyer and seller are reversed (i.e. the buyer elicits offers from the seller).</a:t>
            </a:r>
          </a:p>
          <a:p>
            <a:pPr algn="just">
              <a:lnSpc>
                <a:spcPts val="4200"/>
              </a:lnSpc>
            </a:pPr>
          </a:p>
          <a:p>
            <a:pPr algn="just">
              <a:lnSpc>
                <a:spcPts val="4200"/>
              </a:lnSpc>
            </a:pPr>
            <a:r>
              <a:rPr lang="en-US" sz="3000">
                <a:solidFill>
                  <a:srgbClr val="000000"/>
                </a:solidFill>
                <a:latin typeface="Poppins"/>
              </a:rPr>
              <a:t>The objective of this model is to lower the price of the products and/or services as low as possible. Services and products offered on these platforms have as much detail presented a possible to ensure bidding process is smooth as possible. Prices in a reverse auction decrease as potential buyer aims to underbid each other. </a:t>
            </a:r>
          </a:p>
          <a:p>
            <a:pPr algn="just">
              <a:lnSpc>
                <a:spcPts val="4200"/>
              </a:lnSpc>
            </a:pPr>
          </a:p>
        </p:txBody>
      </p:sp>
      <p:sp>
        <p:nvSpPr>
          <p:cNvPr name="TextBox 7" id="7"/>
          <p:cNvSpPr txBox="true"/>
          <p:nvPr/>
        </p:nvSpPr>
        <p:spPr>
          <a:xfrm rot="0">
            <a:off x="1616313" y="7805398"/>
            <a:ext cx="15089870" cy="16097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a:rPr>
              <a:t>Reduced negotiation times</a:t>
            </a:r>
          </a:p>
          <a:p>
            <a:pPr algn="just" marL="647700" indent="-323850" lvl="1">
              <a:lnSpc>
                <a:spcPts val="4200"/>
              </a:lnSpc>
              <a:buFont typeface="Arial"/>
              <a:buChar char="•"/>
            </a:pPr>
            <a:r>
              <a:rPr lang="en-US" sz="3000">
                <a:solidFill>
                  <a:srgbClr val="000000"/>
                </a:solidFill>
                <a:latin typeface="Poppins"/>
              </a:rPr>
              <a:t>Short procurement cycles</a:t>
            </a:r>
          </a:p>
          <a:p>
            <a:pPr algn="just" marL="647700" indent="-323850" lvl="1">
              <a:lnSpc>
                <a:spcPts val="4200"/>
              </a:lnSpc>
              <a:buFont typeface="Arial"/>
              <a:buChar char="•"/>
            </a:pPr>
            <a:r>
              <a:rPr lang="en-US" sz="3000">
                <a:solidFill>
                  <a:srgbClr val="000000"/>
                </a:solidFill>
                <a:latin typeface="Poppins"/>
              </a:rPr>
              <a:t>Increased transparency for competing bids. </a:t>
            </a:r>
          </a:p>
        </p:txBody>
      </p:sp>
      <p:pic>
        <p:nvPicPr>
          <p:cNvPr name="Picture 8" id="8"/>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true" flipV="false" rot="0">
            <a:off x="14958721" y="7019247"/>
            <a:ext cx="3494923" cy="3267753"/>
          </a:xfrm>
          <a:prstGeom prst="rect">
            <a:avLst/>
          </a:prstGeom>
        </p:spPr>
      </p:pic>
      <p:pic>
        <p:nvPicPr>
          <p:cNvPr name="Picture 9" id="9"/>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604115"/>
            <a:ext cx="4991413" cy="2682885"/>
          </a:xfrm>
          <a:prstGeom prst="rect">
            <a:avLst/>
          </a:prstGeom>
        </p:spPr>
      </p:pic>
      <p:pic>
        <p:nvPicPr>
          <p:cNvPr name="Picture 10" id="10"/>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65644" y="7019247"/>
            <a:ext cx="3494923" cy="3267753"/>
          </a:xfrm>
          <a:prstGeom prst="rect">
            <a:avLst/>
          </a:prstGeom>
        </p:spPr>
      </p:pic>
      <p:pic>
        <p:nvPicPr>
          <p:cNvPr name="Picture 11" id="11"/>
          <p:cNvPicPr>
            <a:picLocks noChangeAspect="true"/>
          </p:cNvPicPr>
          <p:nvPr/>
        </p:nvPicPr>
        <p:blipFill>
          <a:blip r:embed="rId6">
            <a:alphaModFix amt="30000"/>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9525" y="12690"/>
            <a:ext cx="4991413" cy="2682885"/>
          </a:xfrm>
          <a:prstGeom prst="rect">
            <a:avLst/>
          </a:prstGeom>
        </p:spPr>
      </p:pic>
      <p:pic>
        <p:nvPicPr>
          <p:cNvPr name="Picture 12" id="12"/>
          <p:cNvPicPr>
            <a:picLocks noChangeAspect="true"/>
          </p:cNvPicPr>
          <p:nvPr/>
        </p:nvPicPr>
        <p:blipFill>
          <a:blip r:embed="rId6">
            <a:alphaModFix amt="30000"/>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true" flipV="false" rot="0">
            <a:off x="13296587" y="0"/>
            <a:ext cx="4991413" cy="2682885"/>
          </a:xfrm>
          <a:prstGeom prst="rect">
            <a:avLst/>
          </a:prstGeom>
        </p:spPr>
      </p:pic>
      <p:sp>
        <p:nvSpPr>
          <p:cNvPr name="TextBox 13" id="13"/>
          <p:cNvSpPr txBox="true"/>
          <p:nvPr/>
        </p:nvSpPr>
        <p:spPr>
          <a:xfrm rot="0">
            <a:off x="1616313" y="7386392"/>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ADVANTAGES</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sp>
        <p:nvSpPr>
          <p:cNvPr name="TextBox 3" id="3"/>
          <p:cNvSpPr txBox="true"/>
          <p:nvPr/>
        </p:nvSpPr>
        <p:spPr>
          <a:xfrm rot="0">
            <a:off x="1028700" y="942975"/>
            <a:ext cx="16257467" cy="1304925"/>
          </a:xfrm>
          <a:prstGeom prst="rect">
            <a:avLst/>
          </a:prstGeom>
        </p:spPr>
        <p:txBody>
          <a:bodyPr anchor="t" rtlCol="false" tIns="0" lIns="0" bIns="0" rIns="0">
            <a:spAutoFit/>
          </a:bodyPr>
          <a:lstStyle/>
          <a:p>
            <a:pPr algn="ctr">
              <a:lnSpc>
                <a:spcPts val="9600"/>
              </a:lnSpc>
            </a:pPr>
            <a:r>
              <a:rPr lang="en-US" sz="8000">
                <a:solidFill>
                  <a:srgbClr val="FFFFFF"/>
                </a:solidFill>
                <a:latin typeface="Poppins Bold"/>
              </a:rPr>
              <a:t>WEBPAGE DESIGN STRATEGIES</a:t>
            </a:r>
          </a:p>
        </p:txBody>
      </p:sp>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5" id="5"/>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grpSp>
        <p:nvGrpSpPr>
          <p:cNvPr name="Group 6" id="6"/>
          <p:cNvGrpSpPr/>
          <p:nvPr/>
        </p:nvGrpSpPr>
        <p:grpSpPr>
          <a:xfrm rot="0">
            <a:off x="1028700" y="5836019"/>
            <a:ext cx="7860185" cy="3305121"/>
            <a:chOff x="0" y="0"/>
            <a:chExt cx="10480247" cy="4406828"/>
          </a:xfrm>
        </p:grpSpPr>
        <p:sp>
          <p:nvSpPr>
            <p:cNvPr name="TextBox 7" id="7"/>
            <p:cNvSpPr txBox="true"/>
            <p:nvPr/>
          </p:nvSpPr>
          <p:spPr>
            <a:xfrm rot="0">
              <a:off x="415656" y="-85725"/>
              <a:ext cx="9648935" cy="695325"/>
            </a:xfrm>
            <a:prstGeom prst="rect">
              <a:avLst/>
            </a:prstGeom>
          </p:spPr>
          <p:txBody>
            <a:bodyPr anchor="t" rtlCol="false" tIns="0" lIns="0" bIns="0" rIns="0">
              <a:spAutoFit/>
            </a:bodyPr>
            <a:lstStyle/>
            <a:p>
              <a:pPr algn="ctr">
                <a:lnSpc>
                  <a:spcPts val="4200"/>
                </a:lnSpc>
              </a:pPr>
              <a:r>
                <a:rPr lang="en-US" sz="3000">
                  <a:solidFill>
                    <a:srgbClr val="FFFFFF"/>
                  </a:solidFill>
                  <a:latin typeface="Poppins Bold"/>
                </a:rPr>
                <a:t>INFORMATION AND COMMUNICATION </a:t>
              </a:r>
            </a:p>
          </p:txBody>
        </p:sp>
        <p:sp>
          <p:nvSpPr>
            <p:cNvPr name="TextBox 8" id="8"/>
            <p:cNvSpPr txBox="true"/>
            <p:nvPr/>
          </p:nvSpPr>
          <p:spPr>
            <a:xfrm rot="0">
              <a:off x="0" y="866703"/>
              <a:ext cx="10480247" cy="35401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FFFFFF"/>
                  </a:solidFill>
                  <a:latin typeface="Poppins"/>
                </a:rPr>
                <a:t>Provision of comprehensive information.</a:t>
              </a:r>
            </a:p>
            <a:p>
              <a:pPr marL="647700" indent="-323850" lvl="1">
                <a:lnSpc>
                  <a:spcPts val="4200"/>
                </a:lnSpc>
                <a:buFont typeface="Arial"/>
                <a:buChar char="•"/>
              </a:pPr>
              <a:r>
                <a:rPr lang="en-US" sz="3000">
                  <a:solidFill>
                    <a:srgbClr val="FFFFFF"/>
                  </a:solidFill>
                  <a:latin typeface="Poppins"/>
                </a:rPr>
                <a:t>Increase Global Presence.</a:t>
              </a:r>
            </a:p>
            <a:p>
              <a:pPr marL="647700" indent="-323850" lvl="1">
                <a:lnSpc>
                  <a:spcPts val="4200"/>
                </a:lnSpc>
                <a:buFont typeface="Arial"/>
                <a:buChar char="•"/>
              </a:pPr>
              <a:r>
                <a:rPr lang="en-US" sz="3000">
                  <a:solidFill>
                    <a:srgbClr val="FFFFFF"/>
                  </a:solidFill>
                  <a:latin typeface="Poppins"/>
                </a:rPr>
                <a:t>Efficient communication channel to build relationships with customer </a:t>
              </a:r>
            </a:p>
          </p:txBody>
        </p:sp>
      </p:grpSp>
      <p:sp>
        <p:nvSpPr>
          <p:cNvPr name="TextBox 9" id="9"/>
          <p:cNvSpPr txBox="true"/>
          <p:nvPr/>
        </p:nvSpPr>
        <p:spPr>
          <a:xfrm rot="0">
            <a:off x="1028700" y="2606685"/>
            <a:ext cx="16230600" cy="2095500"/>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e-Commerce has a strong dependence on the Internet and the World Wide Web (www). www is an interactive document (webpage), hosted on many Internet servers. Enterprises can develop and design webpages which can be shared with consumers and other platforms to increase their sales. </a:t>
            </a:r>
          </a:p>
        </p:txBody>
      </p:sp>
      <p:grpSp>
        <p:nvGrpSpPr>
          <p:cNvPr name="Group 10" id="10"/>
          <p:cNvGrpSpPr/>
          <p:nvPr/>
        </p:nvGrpSpPr>
        <p:grpSpPr>
          <a:xfrm rot="0">
            <a:off x="9395005" y="5836019"/>
            <a:ext cx="7864295" cy="3305175"/>
            <a:chOff x="0" y="0"/>
            <a:chExt cx="10485727" cy="4406900"/>
          </a:xfrm>
        </p:grpSpPr>
        <p:sp>
          <p:nvSpPr>
            <p:cNvPr name="TextBox 11" id="11"/>
            <p:cNvSpPr txBox="true"/>
            <p:nvPr/>
          </p:nvSpPr>
          <p:spPr>
            <a:xfrm rot="0">
              <a:off x="425750" y="-85725"/>
              <a:ext cx="9634227" cy="695325"/>
            </a:xfrm>
            <a:prstGeom prst="rect">
              <a:avLst/>
            </a:prstGeom>
          </p:spPr>
          <p:txBody>
            <a:bodyPr anchor="t" rtlCol="false" tIns="0" lIns="0" bIns="0" rIns="0">
              <a:spAutoFit/>
            </a:bodyPr>
            <a:lstStyle/>
            <a:p>
              <a:pPr algn="ctr">
                <a:lnSpc>
                  <a:spcPts val="4200"/>
                </a:lnSpc>
              </a:pPr>
              <a:r>
                <a:rPr lang="en-US" sz="3000">
                  <a:solidFill>
                    <a:srgbClr val="FFFFFF"/>
                  </a:solidFill>
                  <a:latin typeface="Poppins Bold"/>
                </a:rPr>
                <a:t>ONLINE AND TRANSACTIONAL DESIGN </a:t>
              </a:r>
            </a:p>
          </p:txBody>
        </p:sp>
        <p:sp>
          <p:nvSpPr>
            <p:cNvPr name="TextBox 12" id="12"/>
            <p:cNvSpPr txBox="true"/>
            <p:nvPr/>
          </p:nvSpPr>
          <p:spPr>
            <a:xfrm rot="0">
              <a:off x="0" y="866775"/>
              <a:ext cx="10485727" cy="35401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FFFFFF"/>
                  </a:solidFill>
                  <a:latin typeface="Poppins"/>
                </a:rPr>
                <a:t>Larger selection or specialized products/services available to customers.</a:t>
              </a:r>
            </a:p>
            <a:p>
              <a:pPr marL="647700" indent="-323850" lvl="1">
                <a:lnSpc>
                  <a:spcPts val="4200"/>
                </a:lnSpc>
                <a:buFont typeface="Arial"/>
                <a:buChar char="•"/>
              </a:pPr>
              <a:r>
                <a:rPr lang="en-US" sz="3000">
                  <a:solidFill>
                    <a:srgbClr val="FFFFFF"/>
                  </a:solidFill>
                  <a:latin typeface="Poppins"/>
                </a:rPr>
                <a:t>Builds a communal relationship among customers </a:t>
              </a:r>
            </a:p>
          </p:txBody>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sp>
        <p:nvSpPr>
          <p:cNvPr name="TextBox 3" id="3"/>
          <p:cNvSpPr txBox="true"/>
          <p:nvPr/>
        </p:nvSpPr>
        <p:spPr>
          <a:xfrm rot="0">
            <a:off x="0" y="942975"/>
            <a:ext cx="18288000" cy="2524125"/>
          </a:xfrm>
          <a:prstGeom prst="rect">
            <a:avLst/>
          </a:prstGeom>
        </p:spPr>
        <p:txBody>
          <a:bodyPr anchor="t" rtlCol="false" tIns="0" lIns="0" bIns="0" rIns="0">
            <a:spAutoFit/>
          </a:bodyPr>
          <a:lstStyle/>
          <a:p>
            <a:pPr algn="ctr">
              <a:lnSpc>
                <a:spcPts val="9600"/>
              </a:lnSpc>
            </a:pPr>
            <a:r>
              <a:rPr lang="en-US" sz="8000">
                <a:solidFill>
                  <a:srgbClr val="FFFFFF"/>
                </a:solidFill>
                <a:latin typeface="Poppins Bold"/>
              </a:rPr>
              <a:t>INFORMATION AND COMMUNICATION</a:t>
            </a:r>
            <a:r>
              <a:rPr lang="en-US" sz="8000">
                <a:solidFill>
                  <a:srgbClr val="FFFFFF"/>
                </a:solidFill>
                <a:latin typeface="Poppins Bold"/>
              </a:rPr>
              <a:t> STRATEGY (1)</a:t>
            </a:r>
          </a:p>
        </p:txBody>
      </p:sp>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5" id="5"/>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pic>
        <p:nvPicPr>
          <p:cNvPr name="Picture 6" id="6"/>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27525" y="7197236"/>
            <a:ext cx="3494923" cy="3267753"/>
          </a:xfrm>
          <a:prstGeom prst="rect">
            <a:avLst/>
          </a:prstGeom>
        </p:spPr>
      </p:pic>
      <p:sp>
        <p:nvSpPr>
          <p:cNvPr name="TextBox 7" id="7"/>
          <p:cNvSpPr txBox="true"/>
          <p:nvPr/>
        </p:nvSpPr>
        <p:spPr>
          <a:xfrm rot="0">
            <a:off x="1028700" y="3872462"/>
            <a:ext cx="16230600" cy="1571625"/>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This approach enables companies to use the Web as a platform to provide supplementary services in addition to their traditional marketing channels. Usually, it could be a B2B website of a service provider. </a:t>
            </a:r>
          </a:p>
        </p:txBody>
      </p:sp>
      <p:sp>
        <p:nvSpPr>
          <p:cNvPr name="TextBox 8" id="8"/>
          <p:cNvSpPr txBox="true"/>
          <p:nvPr/>
        </p:nvSpPr>
        <p:spPr>
          <a:xfrm rot="0">
            <a:off x="1028700" y="5849449"/>
            <a:ext cx="16230600" cy="2619375"/>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Associated Promotion Methods:</a:t>
            </a:r>
          </a:p>
          <a:p>
            <a:pPr algn="just" marL="647697" indent="-323848" lvl="1">
              <a:lnSpc>
                <a:spcPts val="4199"/>
              </a:lnSpc>
              <a:buFont typeface="Arial"/>
              <a:buChar char="•"/>
            </a:pPr>
            <a:r>
              <a:rPr lang="en-US" sz="2999">
                <a:solidFill>
                  <a:srgbClr val="F3F6FA"/>
                </a:solidFill>
                <a:latin typeface="Poppins"/>
              </a:rPr>
              <a:t>Online cataloging of products/services.</a:t>
            </a:r>
          </a:p>
          <a:p>
            <a:pPr algn="just" marL="647697" indent="-323848" lvl="1">
              <a:lnSpc>
                <a:spcPts val="4199"/>
              </a:lnSpc>
              <a:buFont typeface="Arial"/>
              <a:buChar char="•"/>
            </a:pPr>
            <a:r>
              <a:rPr lang="en-US" sz="2999">
                <a:solidFill>
                  <a:srgbClr val="F3F6FA"/>
                </a:solidFill>
                <a:latin typeface="Poppins"/>
              </a:rPr>
              <a:t>Increase brand image.</a:t>
            </a:r>
          </a:p>
          <a:p>
            <a:pPr algn="just" marL="647697" indent="-323848" lvl="1">
              <a:lnSpc>
                <a:spcPts val="4199"/>
              </a:lnSpc>
              <a:buFont typeface="Arial"/>
              <a:buChar char="•"/>
            </a:pPr>
            <a:r>
              <a:rPr lang="en-US" sz="2999">
                <a:solidFill>
                  <a:srgbClr val="F3F6FA"/>
                </a:solidFill>
                <a:latin typeface="Poppins"/>
              </a:rPr>
              <a:t>Utilize the Web as a cost effective to promote products.</a:t>
            </a:r>
          </a:p>
          <a:p>
            <a:pPr algn="just" marL="647697" indent="-323848" lvl="1">
              <a:lnSpc>
                <a:spcPts val="4199"/>
              </a:lnSpc>
              <a:buFont typeface="Arial"/>
              <a:buChar char="•"/>
            </a:pPr>
            <a:r>
              <a:rPr lang="en-US" sz="2999">
                <a:solidFill>
                  <a:srgbClr val="F3F6FA"/>
                </a:solidFill>
                <a:latin typeface="Poppins"/>
              </a:rPr>
              <a:t>Automation of routine customer services.</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sp>
        <p:nvSpPr>
          <p:cNvPr name="TextBox 3" id="3"/>
          <p:cNvSpPr txBox="true"/>
          <p:nvPr/>
        </p:nvSpPr>
        <p:spPr>
          <a:xfrm rot="0">
            <a:off x="0" y="942975"/>
            <a:ext cx="18288000" cy="2524125"/>
          </a:xfrm>
          <a:prstGeom prst="rect">
            <a:avLst/>
          </a:prstGeom>
        </p:spPr>
        <p:txBody>
          <a:bodyPr anchor="t" rtlCol="false" tIns="0" lIns="0" bIns="0" rIns="0">
            <a:spAutoFit/>
          </a:bodyPr>
          <a:lstStyle/>
          <a:p>
            <a:pPr algn="ctr">
              <a:lnSpc>
                <a:spcPts val="9600"/>
              </a:lnSpc>
            </a:pPr>
            <a:r>
              <a:rPr lang="en-US" sz="8000">
                <a:solidFill>
                  <a:srgbClr val="FFFFFF"/>
                </a:solidFill>
                <a:latin typeface="Poppins Bold"/>
              </a:rPr>
              <a:t>INFORMATION AND COMMUNICATION</a:t>
            </a:r>
            <a:r>
              <a:rPr lang="en-US" sz="8000">
                <a:solidFill>
                  <a:srgbClr val="FFFFFF"/>
                </a:solidFill>
                <a:latin typeface="Poppins Bold"/>
              </a:rPr>
              <a:t> STRATEGY (2)</a:t>
            </a:r>
          </a:p>
        </p:txBody>
      </p:sp>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5" id="5"/>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pic>
        <p:nvPicPr>
          <p:cNvPr name="Picture 6" id="6"/>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27525" y="7197236"/>
            <a:ext cx="3494923" cy="3267753"/>
          </a:xfrm>
          <a:prstGeom prst="rect">
            <a:avLst/>
          </a:prstGeom>
        </p:spPr>
      </p:pic>
      <p:sp>
        <p:nvSpPr>
          <p:cNvPr name="TextBox 7" id="7"/>
          <p:cNvSpPr txBox="true"/>
          <p:nvPr/>
        </p:nvSpPr>
        <p:spPr>
          <a:xfrm rot="0">
            <a:off x="1028700" y="3872462"/>
            <a:ext cx="16230600" cy="1047750"/>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4 design models of Information and Communication Strategy which can be adapted if an informational and communication design strategy is employed:</a:t>
            </a:r>
          </a:p>
        </p:txBody>
      </p:sp>
      <p:sp>
        <p:nvSpPr>
          <p:cNvPr name="TextBox 8" id="8"/>
          <p:cNvSpPr txBox="true"/>
          <p:nvPr/>
        </p:nvSpPr>
        <p:spPr>
          <a:xfrm rot="0">
            <a:off x="1028700" y="5076825"/>
            <a:ext cx="16230600" cy="4048125"/>
          </a:xfrm>
          <a:prstGeom prst="rect">
            <a:avLst/>
          </a:prstGeom>
        </p:spPr>
        <p:txBody>
          <a:bodyPr anchor="t" rtlCol="false" tIns="0" lIns="0" bIns="0" rIns="0">
            <a:spAutoFit/>
          </a:bodyPr>
          <a:lstStyle/>
          <a:p>
            <a:pPr algn="just" marL="647697" indent="-323848" lvl="1">
              <a:lnSpc>
                <a:spcPts val="4049"/>
              </a:lnSpc>
              <a:buFont typeface="Arial"/>
              <a:buChar char="•"/>
            </a:pPr>
            <a:r>
              <a:rPr lang="en-US" sz="2999" spc="-62">
                <a:solidFill>
                  <a:srgbClr val="F3F6FA"/>
                </a:solidFill>
                <a:latin typeface="Poppins Bold"/>
              </a:rPr>
              <a:t>Brand Awareness and Image Building Model: </a:t>
            </a:r>
            <a:r>
              <a:rPr lang="en-US" sz="2999" spc="-62">
                <a:solidFill>
                  <a:srgbClr val="F3F6FA"/>
                </a:solidFill>
                <a:latin typeface="Poppins"/>
              </a:rPr>
              <a:t>Users have in-depth access to detailed information about the services offered by enterprises.  </a:t>
            </a:r>
          </a:p>
          <a:p>
            <a:pPr algn="just" marL="647697" indent="-323848" lvl="1">
              <a:lnSpc>
                <a:spcPts val="4049"/>
              </a:lnSpc>
              <a:buFont typeface="Arial"/>
              <a:buChar char="•"/>
            </a:pPr>
            <a:r>
              <a:rPr lang="en-US" sz="2999" spc="-62">
                <a:solidFill>
                  <a:srgbClr val="F3F6FA"/>
                </a:solidFill>
                <a:latin typeface="Poppins Bold"/>
              </a:rPr>
              <a:t>Cost Savings Model:</a:t>
            </a:r>
            <a:r>
              <a:rPr lang="en-US" sz="2999" spc="-62">
                <a:solidFill>
                  <a:srgbClr val="F3F6FA"/>
                </a:solidFill>
                <a:latin typeface="Poppins"/>
              </a:rPr>
              <a:t> The reduction of commercial based activity and meeting customer requirements – helps a website be more cost effective and productive.</a:t>
            </a:r>
          </a:p>
          <a:p>
            <a:pPr algn="just" marL="647697" indent="-323848" lvl="1">
              <a:lnSpc>
                <a:spcPts val="4049"/>
              </a:lnSpc>
              <a:buFont typeface="Arial"/>
              <a:buChar char="•"/>
            </a:pPr>
            <a:r>
              <a:rPr lang="en-US" sz="2999" spc="-62">
                <a:solidFill>
                  <a:srgbClr val="F3F6FA"/>
                </a:solidFill>
                <a:latin typeface="Poppins Bold"/>
              </a:rPr>
              <a:t>Promotion Model:</a:t>
            </a:r>
            <a:r>
              <a:rPr lang="en-US" sz="2999" spc="-62">
                <a:solidFill>
                  <a:srgbClr val="F3F6FA"/>
                </a:solidFill>
                <a:latin typeface="Poppins"/>
              </a:rPr>
              <a:t> The main objective of this model is to attract users to the commercial website through advertisements.</a:t>
            </a:r>
          </a:p>
          <a:p>
            <a:pPr algn="just" marL="647697" indent="-323848" lvl="1">
              <a:lnSpc>
                <a:spcPts val="4049"/>
              </a:lnSpc>
              <a:buFont typeface="Arial"/>
              <a:buChar char="•"/>
            </a:pPr>
            <a:r>
              <a:rPr lang="en-US" sz="2999" spc="-62">
                <a:solidFill>
                  <a:srgbClr val="F3F6FA"/>
                </a:solidFill>
                <a:latin typeface="Poppins Bold"/>
              </a:rPr>
              <a:t>Info-Mediated Model: </a:t>
            </a:r>
            <a:r>
              <a:rPr lang="en-US" sz="2999" spc="-62">
                <a:solidFill>
                  <a:srgbClr val="F3F6FA"/>
                </a:solidFill>
                <a:latin typeface="Poppins"/>
              </a:rPr>
              <a:t>This model provides free access to the Internet and/or hardware in exchange for information on a customer’s surfing and purchasing habits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sp>
        <p:nvSpPr>
          <p:cNvPr name="TextBox 3" id="3"/>
          <p:cNvSpPr txBox="true"/>
          <p:nvPr/>
        </p:nvSpPr>
        <p:spPr>
          <a:xfrm rot="0">
            <a:off x="0" y="942975"/>
            <a:ext cx="18288000" cy="2524125"/>
          </a:xfrm>
          <a:prstGeom prst="rect">
            <a:avLst/>
          </a:prstGeom>
        </p:spPr>
        <p:txBody>
          <a:bodyPr anchor="t" rtlCol="false" tIns="0" lIns="0" bIns="0" rIns="0">
            <a:spAutoFit/>
          </a:bodyPr>
          <a:lstStyle/>
          <a:p>
            <a:pPr algn="ctr">
              <a:lnSpc>
                <a:spcPts val="9600"/>
              </a:lnSpc>
            </a:pPr>
            <a:r>
              <a:rPr lang="en-US" sz="8000">
                <a:solidFill>
                  <a:srgbClr val="FFFFFF"/>
                </a:solidFill>
                <a:latin typeface="Poppins Bold"/>
              </a:rPr>
              <a:t>ONLINE AND TRANSACTIONAL DESIGN STRATEGY (1)</a:t>
            </a:r>
          </a:p>
        </p:txBody>
      </p:sp>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5" id="5"/>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sp>
        <p:nvSpPr>
          <p:cNvPr name="TextBox 6" id="6"/>
          <p:cNvSpPr txBox="true"/>
          <p:nvPr/>
        </p:nvSpPr>
        <p:spPr>
          <a:xfrm rot="0">
            <a:off x="1028700" y="3872462"/>
            <a:ext cx="16230600" cy="2095500"/>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This approach enables companies to use the Web to construct an online-business which is independent &amp; profitable – existing only in the cloud. Usually, it could be a B2C website of a goods supplier. </a:t>
            </a:r>
          </a:p>
          <a:p>
            <a:pPr algn="just">
              <a:lnSpc>
                <a:spcPts val="4199"/>
              </a:lnSpc>
            </a:pPr>
          </a:p>
        </p:txBody>
      </p:sp>
      <p:sp>
        <p:nvSpPr>
          <p:cNvPr name="TextBox 7" id="7"/>
          <p:cNvSpPr txBox="true"/>
          <p:nvPr/>
        </p:nvSpPr>
        <p:spPr>
          <a:xfrm rot="0">
            <a:off x="1028700" y="5849449"/>
            <a:ext cx="16230600" cy="2095500"/>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Associated Promotion Methods:</a:t>
            </a:r>
          </a:p>
          <a:p>
            <a:pPr algn="just" marL="647697" indent="-323848" lvl="1">
              <a:lnSpc>
                <a:spcPts val="4199"/>
              </a:lnSpc>
              <a:buFont typeface="Arial"/>
              <a:buChar char="•"/>
            </a:pPr>
            <a:r>
              <a:rPr lang="en-US" sz="2999">
                <a:solidFill>
                  <a:srgbClr val="F3F6FA"/>
                </a:solidFill>
                <a:latin typeface="Poppins"/>
              </a:rPr>
              <a:t>Increasing presence beyond retail stores.</a:t>
            </a:r>
          </a:p>
          <a:p>
            <a:pPr algn="just" marL="647697" indent="-323848" lvl="1">
              <a:lnSpc>
                <a:spcPts val="4199"/>
              </a:lnSpc>
              <a:buFont typeface="Arial"/>
              <a:buChar char="•"/>
            </a:pPr>
            <a:r>
              <a:rPr lang="en-US" sz="2999">
                <a:solidFill>
                  <a:srgbClr val="F3F6FA"/>
                </a:solidFill>
                <a:latin typeface="Poppins"/>
              </a:rPr>
              <a:t>Provision of unique information to customers.</a:t>
            </a:r>
          </a:p>
          <a:p>
            <a:pPr algn="just" marL="647697" indent="-323848" lvl="1">
              <a:lnSpc>
                <a:spcPts val="4199"/>
              </a:lnSpc>
              <a:buFont typeface="Arial"/>
              <a:buChar char="•"/>
            </a:pPr>
            <a:r>
              <a:rPr lang="en-US" sz="2999">
                <a:solidFill>
                  <a:srgbClr val="F3F6FA"/>
                </a:solidFill>
                <a:latin typeface="Poppins"/>
              </a:rPr>
              <a:t>Promoting specialized products/services.</a:t>
            </a:r>
          </a:p>
        </p:txBody>
      </p:sp>
      <p:pic>
        <p:nvPicPr>
          <p:cNvPr name="Picture 8" id="8"/>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true" flipV="false" rot="0">
            <a:off x="14958721" y="7019247"/>
            <a:ext cx="3494923" cy="3267753"/>
          </a:xfrm>
          <a:prstGeom prst="rect">
            <a:avLst/>
          </a:prstGeom>
        </p:spPr>
      </p:pic>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sp>
        <p:nvSpPr>
          <p:cNvPr name="TextBox 5" id="5"/>
          <p:cNvSpPr txBox="true"/>
          <p:nvPr/>
        </p:nvSpPr>
        <p:spPr>
          <a:xfrm rot="0">
            <a:off x="1028700" y="3571875"/>
            <a:ext cx="16230600" cy="1571625"/>
          </a:xfrm>
          <a:prstGeom prst="rect">
            <a:avLst/>
          </a:prstGeom>
        </p:spPr>
        <p:txBody>
          <a:bodyPr anchor="t" rtlCol="false" tIns="0" lIns="0" bIns="0" rIns="0">
            <a:spAutoFit/>
          </a:bodyPr>
          <a:lstStyle/>
          <a:p>
            <a:pPr algn="just">
              <a:lnSpc>
                <a:spcPts val="4199"/>
              </a:lnSpc>
            </a:pPr>
            <a:r>
              <a:rPr lang="en-US" sz="2999">
                <a:solidFill>
                  <a:srgbClr val="F3F6FA"/>
                </a:solidFill>
                <a:latin typeface="Poppins Bold"/>
              </a:rPr>
              <a:t>8 design models of Information and Communication Strategy which can be adapted if an online and transactional design strategy is employed:</a:t>
            </a:r>
          </a:p>
          <a:p>
            <a:pPr algn="just">
              <a:lnSpc>
                <a:spcPts val="4199"/>
              </a:lnSpc>
            </a:pPr>
          </a:p>
        </p:txBody>
      </p:sp>
      <p:sp>
        <p:nvSpPr>
          <p:cNvPr name="TextBox 6" id="6"/>
          <p:cNvSpPr txBox="true"/>
          <p:nvPr/>
        </p:nvSpPr>
        <p:spPr>
          <a:xfrm rot="0">
            <a:off x="771525" y="5076825"/>
            <a:ext cx="7856914" cy="4552950"/>
          </a:xfrm>
          <a:prstGeom prst="rect">
            <a:avLst/>
          </a:prstGeom>
        </p:spPr>
        <p:txBody>
          <a:bodyPr anchor="t" rtlCol="false" tIns="0" lIns="0" bIns="0" rIns="0">
            <a:spAutoFit/>
          </a:bodyPr>
          <a:lstStyle/>
          <a:p>
            <a:pPr algn="just" marL="647697" indent="-323848" lvl="1">
              <a:lnSpc>
                <a:spcPts val="4049"/>
              </a:lnSpc>
              <a:buFont typeface="Arial"/>
              <a:buChar char="•"/>
            </a:pPr>
            <a:r>
              <a:rPr lang="en-US" sz="2999" spc="-62">
                <a:solidFill>
                  <a:srgbClr val="F3F6FA"/>
                </a:solidFill>
                <a:latin typeface="Poppins Bold"/>
              </a:rPr>
              <a:t>Brokerage Model: </a:t>
            </a:r>
            <a:r>
              <a:rPr lang="en-US" sz="2999" spc="-62">
                <a:solidFill>
                  <a:srgbClr val="F3F6FA"/>
                </a:solidFill>
                <a:latin typeface="Poppins"/>
              </a:rPr>
              <a:t>Brokers bring buyers and sellers together.</a:t>
            </a:r>
          </a:p>
          <a:p>
            <a:pPr algn="just" marL="647697" indent="-323848" lvl="1">
              <a:lnSpc>
                <a:spcPts val="4049"/>
              </a:lnSpc>
              <a:buFont typeface="Arial"/>
              <a:buChar char="•"/>
            </a:pPr>
            <a:r>
              <a:rPr lang="en-US" sz="2999" spc="-62">
                <a:solidFill>
                  <a:srgbClr val="F3F6FA"/>
                </a:solidFill>
                <a:latin typeface="Poppins Bold"/>
              </a:rPr>
              <a:t>Retail Model:</a:t>
            </a:r>
            <a:r>
              <a:rPr lang="en-US" sz="2999" spc="-62">
                <a:solidFill>
                  <a:srgbClr val="F3F6FA"/>
                </a:solidFill>
                <a:latin typeface="Poppins"/>
              </a:rPr>
              <a:t> E-tailers are the digital equivalent of wholesalers and retailers.</a:t>
            </a:r>
          </a:p>
          <a:p>
            <a:pPr algn="just" marL="647697" indent="-323848" lvl="1">
              <a:lnSpc>
                <a:spcPts val="4049"/>
              </a:lnSpc>
              <a:buFont typeface="Arial"/>
              <a:buChar char="•"/>
            </a:pPr>
            <a:r>
              <a:rPr lang="en-US" sz="2999" spc="-62">
                <a:solidFill>
                  <a:srgbClr val="F3F6FA"/>
                </a:solidFill>
                <a:latin typeface="Poppins Bold"/>
              </a:rPr>
              <a:t>Mall Model:</a:t>
            </a:r>
            <a:r>
              <a:rPr lang="en-US" sz="2999" spc="-62">
                <a:solidFill>
                  <a:srgbClr val="F3F6FA"/>
                </a:solidFill>
                <a:latin typeface="Poppins"/>
              </a:rPr>
              <a:t> A digital mall can be a host to many enterprises’ products.</a:t>
            </a:r>
          </a:p>
          <a:p>
            <a:pPr algn="just" marL="647697" indent="-323848" lvl="1">
              <a:lnSpc>
                <a:spcPts val="4049"/>
              </a:lnSpc>
              <a:buFont typeface="Arial"/>
              <a:buChar char="•"/>
            </a:pPr>
            <a:r>
              <a:rPr lang="en-US" sz="2999" spc="-62">
                <a:solidFill>
                  <a:srgbClr val="F3F6FA"/>
                </a:solidFill>
                <a:latin typeface="Poppins Bold"/>
              </a:rPr>
              <a:t>Advertising Model:</a:t>
            </a:r>
            <a:r>
              <a:rPr lang="en-US" sz="2999" spc="-62">
                <a:solidFill>
                  <a:srgbClr val="F3F6FA"/>
                </a:solidFill>
                <a:latin typeface="Poppins"/>
              </a:rPr>
              <a:t> Provides a combination of content, services, and adverts. </a:t>
            </a:r>
          </a:p>
        </p:txBody>
      </p:sp>
      <p:pic>
        <p:nvPicPr>
          <p:cNvPr name="Picture 7" id="7"/>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true" flipV="false" rot="0">
            <a:off x="14958721" y="7019247"/>
            <a:ext cx="3494923" cy="3267753"/>
          </a:xfrm>
          <a:prstGeom prst="rect">
            <a:avLst/>
          </a:prstGeom>
        </p:spPr>
      </p:pic>
      <p:sp>
        <p:nvSpPr>
          <p:cNvPr name="TextBox 8" id="8"/>
          <p:cNvSpPr txBox="true"/>
          <p:nvPr/>
        </p:nvSpPr>
        <p:spPr>
          <a:xfrm rot="0">
            <a:off x="0" y="942975"/>
            <a:ext cx="18288000" cy="2524125"/>
          </a:xfrm>
          <a:prstGeom prst="rect">
            <a:avLst/>
          </a:prstGeom>
        </p:spPr>
        <p:txBody>
          <a:bodyPr anchor="t" rtlCol="false" tIns="0" lIns="0" bIns="0" rIns="0">
            <a:spAutoFit/>
          </a:bodyPr>
          <a:lstStyle/>
          <a:p>
            <a:pPr algn="ctr">
              <a:lnSpc>
                <a:spcPts val="9600"/>
              </a:lnSpc>
            </a:pPr>
            <a:r>
              <a:rPr lang="en-US" sz="8000">
                <a:solidFill>
                  <a:srgbClr val="FFFFFF"/>
                </a:solidFill>
                <a:latin typeface="Poppins Bold"/>
              </a:rPr>
              <a:t>ONLINE AND TRANSACTIONAL DESIGN STRATEGY (2)</a:t>
            </a:r>
          </a:p>
        </p:txBody>
      </p:sp>
      <p:sp>
        <p:nvSpPr>
          <p:cNvPr name="TextBox 9" id="9"/>
          <p:cNvSpPr txBox="true"/>
          <p:nvPr/>
        </p:nvSpPr>
        <p:spPr>
          <a:xfrm rot="0">
            <a:off x="9144000" y="5076825"/>
            <a:ext cx="8115300" cy="4552950"/>
          </a:xfrm>
          <a:prstGeom prst="rect">
            <a:avLst/>
          </a:prstGeom>
        </p:spPr>
        <p:txBody>
          <a:bodyPr anchor="t" rtlCol="false" tIns="0" lIns="0" bIns="0" rIns="0">
            <a:spAutoFit/>
          </a:bodyPr>
          <a:lstStyle/>
          <a:p>
            <a:pPr algn="just" marL="647697" indent="-323848" lvl="1">
              <a:lnSpc>
                <a:spcPts val="4049"/>
              </a:lnSpc>
              <a:buFont typeface="Arial"/>
              <a:buChar char="•"/>
            </a:pPr>
            <a:r>
              <a:rPr lang="en-US" sz="2999" spc="-62">
                <a:solidFill>
                  <a:srgbClr val="F3F6FA"/>
                </a:solidFill>
                <a:latin typeface="Poppins Bold"/>
              </a:rPr>
              <a:t>Subscription Model:</a:t>
            </a:r>
            <a:r>
              <a:rPr lang="en-US" sz="2999" spc="-62">
                <a:solidFill>
                  <a:srgbClr val="F3F6FA"/>
                </a:solidFill>
                <a:latin typeface="Poppins"/>
              </a:rPr>
              <a:t> Consumers pay a fee to gain access to the website.</a:t>
            </a:r>
          </a:p>
          <a:p>
            <a:pPr algn="just" marL="647697" indent="-323848" lvl="1">
              <a:lnSpc>
                <a:spcPts val="4049"/>
              </a:lnSpc>
              <a:buFont typeface="Arial"/>
              <a:buChar char="•"/>
            </a:pPr>
            <a:r>
              <a:rPr lang="en-US" sz="2999" spc="-77">
                <a:solidFill>
                  <a:srgbClr val="F3F6FA"/>
                </a:solidFill>
                <a:latin typeface="Poppins Bold"/>
              </a:rPr>
              <a:t>Community Model: </a:t>
            </a:r>
            <a:r>
              <a:rPr lang="en-US" sz="2999" spc="-77">
                <a:solidFill>
                  <a:srgbClr val="F3F6FA"/>
                </a:solidFill>
                <a:latin typeface="Poppins"/>
              </a:rPr>
              <a:t>Promoting advertising opportunities and specialized services to highly invested customers.</a:t>
            </a:r>
          </a:p>
          <a:p>
            <a:pPr algn="just" marL="647697" indent="-323848" lvl="1">
              <a:lnSpc>
                <a:spcPts val="4049"/>
              </a:lnSpc>
              <a:buFont typeface="Arial"/>
              <a:buChar char="•"/>
            </a:pPr>
            <a:r>
              <a:rPr lang="en-US" sz="2999" spc="-62">
                <a:solidFill>
                  <a:srgbClr val="F3F6FA"/>
                </a:solidFill>
                <a:latin typeface="Poppins Bold"/>
              </a:rPr>
              <a:t>Manufacturer Model:</a:t>
            </a:r>
            <a:r>
              <a:rPr lang="en-US" sz="2999" spc="-62">
                <a:solidFill>
                  <a:srgbClr val="F3F6FA"/>
                </a:solidFill>
                <a:latin typeface="Poppins"/>
              </a:rPr>
              <a:t> Directly connect the manufacturer and customers.</a:t>
            </a:r>
          </a:p>
          <a:p>
            <a:pPr algn="just" marL="647697" indent="-323848" lvl="1">
              <a:lnSpc>
                <a:spcPts val="4049"/>
              </a:lnSpc>
              <a:buFont typeface="Arial"/>
              <a:buChar char="•"/>
            </a:pPr>
            <a:r>
              <a:rPr lang="en-US" sz="2999" spc="-62">
                <a:solidFill>
                  <a:srgbClr val="F3F6FA"/>
                </a:solidFill>
                <a:latin typeface="Poppins Bold"/>
              </a:rPr>
              <a:t>Customization Model: </a:t>
            </a:r>
            <a:r>
              <a:rPr lang="en-US" sz="2999" spc="-62">
                <a:solidFill>
                  <a:srgbClr val="F3F6FA"/>
                </a:solidFill>
                <a:latin typeface="Poppins"/>
              </a:rPr>
              <a:t>Providing custom based information to consumers.</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25" r="0" b="7825"/>
          <a:stretch>
            <a:fillRect/>
          </a:stretch>
        </p:blipFill>
        <p:spPr>
          <a:xfrm flipH="true" flipV="false">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0" y="0"/>
            <a:ext cx="9798367" cy="10287000"/>
          </a:xfrm>
          <a:prstGeom prst="rect">
            <a:avLst/>
          </a:prstGeom>
        </p:spPr>
      </p:pic>
      <p:pic>
        <p:nvPicPr>
          <p:cNvPr name="Picture 4" id="4"/>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true" rot="0">
            <a:off x="1028700" y="6223424"/>
            <a:ext cx="1311319" cy="3034876"/>
          </a:xfrm>
          <a:prstGeom prst="rect">
            <a:avLst/>
          </a:prstGeom>
        </p:spPr>
      </p:pic>
      <p:sp>
        <p:nvSpPr>
          <p:cNvPr name="TextBox 5" id="5"/>
          <p:cNvSpPr txBox="true"/>
          <p:nvPr/>
        </p:nvSpPr>
        <p:spPr>
          <a:xfrm rot="0">
            <a:off x="9369263" y="2619375"/>
            <a:ext cx="7890037" cy="3743325"/>
          </a:xfrm>
          <a:prstGeom prst="rect">
            <a:avLst/>
          </a:prstGeom>
        </p:spPr>
        <p:txBody>
          <a:bodyPr anchor="t" rtlCol="false" tIns="0" lIns="0" bIns="0" rIns="0">
            <a:spAutoFit/>
          </a:bodyPr>
          <a:lstStyle/>
          <a:p>
            <a:pPr algn="r">
              <a:lnSpc>
                <a:spcPts val="9600"/>
              </a:lnSpc>
            </a:pPr>
            <a:r>
              <a:rPr lang="en-US" sz="8000">
                <a:solidFill>
                  <a:srgbClr val="FFFFFF"/>
                </a:solidFill>
                <a:latin typeface="Poppins Bold"/>
              </a:rPr>
              <a:t>USING </a:t>
            </a:r>
          </a:p>
          <a:p>
            <a:pPr algn="r">
              <a:lnSpc>
                <a:spcPts val="9600"/>
              </a:lnSpc>
            </a:pPr>
            <a:r>
              <a:rPr lang="en-US" sz="8000">
                <a:solidFill>
                  <a:srgbClr val="FFFFFF"/>
                </a:solidFill>
                <a:latin typeface="Poppins Bold"/>
              </a:rPr>
              <a:t>E-COMMERCE PLATFORM</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590851"/>
            <a:ext cx="4991413" cy="2682885"/>
          </a:xfrm>
          <a:prstGeom prst="rect">
            <a:avLst/>
          </a:prstGeom>
        </p:spPr>
      </p:pic>
      <p:sp>
        <p:nvSpPr>
          <p:cNvPr name="TextBox 3" id="3"/>
          <p:cNvSpPr txBox="true"/>
          <p:nvPr/>
        </p:nvSpPr>
        <p:spPr>
          <a:xfrm rot="0">
            <a:off x="3805684" y="846005"/>
            <a:ext cx="12465524" cy="1095375"/>
          </a:xfrm>
          <a:prstGeom prst="rect">
            <a:avLst/>
          </a:prstGeom>
        </p:spPr>
        <p:txBody>
          <a:bodyPr anchor="t" rtlCol="false" tIns="0" lIns="0" bIns="0" rIns="0">
            <a:spAutoFit/>
          </a:bodyPr>
          <a:lstStyle/>
          <a:p>
            <a:pPr>
              <a:lnSpc>
                <a:spcPts val="8400"/>
              </a:lnSpc>
            </a:pPr>
            <a:r>
              <a:rPr lang="en-US" sz="6000">
                <a:solidFill>
                  <a:srgbClr val="FF6705"/>
                </a:solidFill>
                <a:latin typeface="Poppins Bold"/>
              </a:rPr>
              <a:t>Using e-Commerce platform</a:t>
            </a:r>
          </a:p>
        </p:txBody>
      </p:sp>
      <p:sp>
        <p:nvSpPr>
          <p:cNvPr name="TextBox 4" id="4"/>
          <p:cNvSpPr txBox="true"/>
          <p:nvPr/>
        </p:nvSpPr>
        <p:spPr>
          <a:xfrm rot="0">
            <a:off x="2161356" y="2036630"/>
            <a:ext cx="15397168" cy="685724"/>
          </a:xfrm>
          <a:prstGeom prst="rect">
            <a:avLst/>
          </a:prstGeom>
        </p:spPr>
        <p:txBody>
          <a:bodyPr anchor="t" rtlCol="false" tIns="0" lIns="0" bIns="0" rIns="0">
            <a:spAutoFit/>
          </a:bodyPr>
          <a:lstStyle/>
          <a:p>
            <a:pPr>
              <a:lnSpc>
                <a:spcPts val="5336"/>
              </a:lnSpc>
            </a:pPr>
            <a:r>
              <a:rPr lang="en-US" sz="3812">
                <a:solidFill>
                  <a:srgbClr val="2D2150"/>
                </a:solidFill>
                <a:latin typeface="Poppins"/>
              </a:rPr>
              <a:t>Have you ever use an e-Commerce platform for you business?</a:t>
            </a:r>
          </a:p>
        </p:txBody>
      </p:sp>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2661" y="-553604"/>
            <a:ext cx="6883784" cy="10840604"/>
          </a:xfrm>
          <a:prstGeom prst="rect">
            <a:avLst/>
          </a:prstGeom>
        </p:spPr>
      </p:pic>
      <p:sp>
        <p:nvSpPr>
          <p:cNvPr name="TextBox 6" id="6"/>
          <p:cNvSpPr txBox="true"/>
          <p:nvPr/>
        </p:nvSpPr>
        <p:spPr>
          <a:xfrm rot="0">
            <a:off x="4113807" y="4027078"/>
            <a:ext cx="14093971" cy="625475"/>
          </a:xfrm>
          <a:prstGeom prst="rect">
            <a:avLst/>
          </a:prstGeom>
        </p:spPr>
        <p:txBody>
          <a:bodyPr anchor="t" rtlCol="false" tIns="0" lIns="0" bIns="0" rIns="0">
            <a:spAutoFit/>
          </a:bodyPr>
          <a:lstStyle/>
          <a:p>
            <a:pPr algn="just">
              <a:lnSpc>
                <a:spcPts val="4899"/>
              </a:lnSpc>
            </a:pPr>
            <a:r>
              <a:rPr lang="en-US" sz="3499">
                <a:solidFill>
                  <a:srgbClr val="393730"/>
                </a:solidFill>
                <a:latin typeface="Poppins Bold"/>
              </a:rPr>
              <a:t>Using e-Commerce platform</a:t>
            </a:r>
          </a:p>
        </p:txBody>
      </p:sp>
      <p:sp>
        <p:nvSpPr>
          <p:cNvPr name="TextBox 7" id="7"/>
          <p:cNvSpPr txBox="true"/>
          <p:nvPr/>
        </p:nvSpPr>
        <p:spPr>
          <a:xfrm rot="0">
            <a:off x="15728298" y="3846170"/>
            <a:ext cx="2559702" cy="968243"/>
          </a:xfrm>
          <a:prstGeom prst="rect">
            <a:avLst/>
          </a:prstGeom>
        </p:spPr>
        <p:txBody>
          <a:bodyPr anchor="t" rtlCol="false" tIns="0" lIns="0" bIns="0" rIns="0">
            <a:spAutoFit/>
          </a:bodyPr>
          <a:lstStyle/>
          <a:p>
            <a:pPr>
              <a:lnSpc>
                <a:spcPts val="7891"/>
              </a:lnSpc>
            </a:pPr>
            <a:r>
              <a:rPr lang="en-US" sz="5636">
                <a:solidFill>
                  <a:srgbClr val="FF6705"/>
                </a:solidFill>
                <a:latin typeface="Archivo Black"/>
              </a:rPr>
              <a:t>55%</a:t>
            </a:r>
          </a:p>
        </p:txBody>
      </p:sp>
      <p:grpSp>
        <p:nvGrpSpPr>
          <p:cNvPr name="Group 8" id="8"/>
          <p:cNvGrpSpPr/>
          <p:nvPr/>
        </p:nvGrpSpPr>
        <p:grpSpPr>
          <a:xfrm rot="0">
            <a:off x="11160792" y="4039704"/>
            <a:ext cx="3863747" cy="695474"/>
            <a:chOff x="0" y="0"/>
            <a:chExt cx="5151662" cy="927299"/>
          </a:xfrm>
        </p:grpSpPr>
        <p:grpSp>
          <p:nvGrpSpPr>
            <p:cNvPr name="Group 9" id="9"/>
            <p:cNvGrpSpPr>
              <a:grpSpLocks noChangeAspect="true"/>
            </p:cNvGrpSpPr>
            <p:nvPr/>
          </p:nvGrpSpPr>
          <p:grpSpPr>
            <a:xfrm rot="0">
              <a:off x="0" y="0"/>
              <a:ext cx="5151662" cy="927299"/>
              <a:chOff x="0" y="0"/>
              <a:chExt cx="1270000" cy="228600"/>
            </a:xfrm>
          </p:grpSpPr>
          <p:sp>
            <p:nvSpPr>
              <p:cNvPr name="Freeform 10" id="10"/>
              <p:cNvSpPr/>
              <p:nvPr/>
            </p:nvSpPr>
            <p:spPr>
              <a:xfrm flipH="false" flipV="false">
                <a:off x="-5645" y="-183"/>
                <a:ext cx="1281290" cy="228966"/>
              </a:xfrm>
              <a:custGeom>
                <a:avLst/>
                <a:gdLst/>
                <a:ahLst/>
                <a:cxnLst/>
                <a:rect r="r" b="b" t="t" l="l"/>
                <a:pathLst>
                  <a:path h="228966" w="1281290">
                    <a:moveTo>
                      <a:pt x="119945" y="183"/>
                    </a:moveTo>
                    <a:lnTo>
                      <a:pt x="1161345" y="183"/>
                    </a:lnTo>
                    <a:cubicBezTo>
                      <a:pt x="1202302" y="0"/>
                      <a:pt x="1240227" y="21745"/>
                      <a:pt x="1260759" y="57185"/>
                    </a:cubicBezTo>
                    <a:cubicBezTo>
                      <a:pt x="1281290" y="92625"/>
                      <a:pt x="1281290" y="136341"/>
                      <a:pt x="1260759" y="171781"/>
                    </a:cubicBezTo>
                    <a:cubicBezTo>
                      <a:pt x="1240227" y="207221"/>
                      <a:pt x="1202302" y="228966"/>
                      <a:pt x="1161345" y="228783"/>
                    </a:cubicBezTo>
                    <a:lnTo>
                      <a:pt x="119945" y="228783"/>
                    </a:lnTo>
                    <a:cubicBezTo>
                      <a:pt x="78988" y="228966"/>
                      <a:pt x="41063" y="207221"/>
                      <a:pt x="20531" y="171781"/>
                    </a:cubicBezTo>
                    <a:cubicBezTo>
                      <a:pt x="0" y="136341"/>
                      <a:pt x="0" y="92625"/>
                      <a:pt x="20531" y="57185"/>
                    </a:cubicBezTo>
                    <a:cubicBezTo>
                      <a:pt x="41063" y="21745"/>
                      <a:pt x="78988" y="0"/>
                      <a:pt x="119945" y="183"/>
                    </a:cubicBezTo>
                    <a:close/>
                  </a:path>
                </a:pathLst>
              </a:custGeom>
              <a:solidFill>
                <a:srgbClr val="023F52"/>
              </a:solidFill>
            </p:spPr>
          </p:sp>
          <p:sp>
            <p:nvSpPr>
              <p:cNvPr name="Freeform 11" id="11"/>
              <p:cNvSpPr/>
              <p:nvPr/>
            </p:nvSpPr>
            <p:spPr>
              <a:xfrm flipH="false" flipV="false">
                <a:off x="-5645" y="-183"/>
                <a:ext cx="709790" cy="228966"/>
              </a:xfrm>
              <a:custGeom>
                <a:avLst/>
                <a:gdLst/>
                <a:ahLst/>
                <a:cxnLst/>
                <a:rect r="r" b="b" t="t" l="l"/>
                <a:pathLst>
                  <a:path h="228966" w="709790">
                    <a:moveTo>
                      <a:pt x="119945" y="183"/>
                    </a:moveTo>
                    <a:lnTo>
                      <a:pt x="589845" y="183"/>
                    </a:lnTo>
                    <a:cubicBezTo>
                      <a:pt x="630802" y="0"/>
                      <a:pt x="668727" y="21745"/>
                      <a:pt x="689259" y="57185"/>
                    </a:cubicBezTo>
                    <a:cubicBezTo>
                      <a:pt x="709790" y="92625"/>
                      <a:pt x="709790" y="136341"/>
                      <a:pt x="689259" y="171781"/>
                    </a:cubicBezTo>
                    <a:cubicBezTo>
                      <a:pt x="668727" y="207221"/>
                      <a:pt x="630802" y="228966"/>
                      <a:pt x="589845" y="228783"/>
                    </a:cubicBezTo>
                    <a:lnTo>
                      <a:pt x="119945" y="228783"/>
                    </a:lnTo>
                    <a:cubicBezTo>
                      <a:pt x="78988" y="228966"/>
                      <a:pt x="41063" y="207221"/>
                      <a:pt x="20531" y="171781"/>
                    </a:cubicBezTo>
                    <a:cubicBezTo>
                      <a:pt x="0" y="136341"/>
                      <a:pt x="0" y="92625"/>
                      <a:pt x="20531" y="57185"/>
                    </a:cubicBezTo>
                    <a:cubicBezTo>
                      <a:pt x="41063" y="21745"/>
                      <a:pt x="78988" y="0"/>
                      <a:pt x="119945" y="183"/>
                    </a:cubicBezTo>
                    <a:close/>
                  </a:path>
                </a:pathLst>
              </a:custGeom>
              <a:solidFill>
                <a:srgbClr val="FF6705"/>
              </a:solidFill>
            </p:spPr>
          </p:sp>
        </p:grpSp>
      </p:grpSp>
      <p:sp>
        <p:nvSpPr>
          <p:cNvPr name="TextBox 12" id="12"/>
          <p:cNvSpPr txBox="true"/>
          <p:nvPr/>
        </p:nvSpPr>
        <p:spPr>
          <a:xfrm rot="0">
            <a:off x="4113807" y="5210109"/>
            <a:ext cx="14093971" cy="625475"/>
          </a:xfrm>
          <a:prstGeom prst="rect">
            <a:avLst/>
          </a:prstGeom>
        </p:spPr>
        <p:txBody>
          <a:bodyPr anchor="t" rtlCol="false" tIns="0" lIns="0" bIns="0" rIns="0">
            <a:spAutoFit/>
          </a:bodyPr>
          <a:lstStyle/>
          <a:p>
            <a:pPr algn="just">
              <a:lnSpc>
                <a:spcPts val="4899"/>
              </a:lnSpc>
            </a:pPr>
            <a:r>
              <a:rPr lang="en-US" sz="3499">
                <a:solidFill>
                  <a:srgbClr val="393730"/>
                </a:solidFill>
                <a:latin typeface="Poppins Bold"/>
              </a:rPr>
              <a:t>As buyers/ As sellers</a:t>
            </a:r>
          </a:p>
        </p:txBody>
      </p:sp>
      <p:sp>
        <p:nvSpPr>
          <p:cNvPr name="TextBox 13" id="13"/>
          <p:cNvSpPr txBox="true"/>
          <p:nvPr/>
        </p:nvSpPr>
        <p:spPr>
          <a:xfrm rot="0">
            <a:off x="15728298" y="5029200"/>
            <a:ext cx="2559702" cy="968243"/>
          </a:xfrm>
          <a:prstGeom prst="rect">
            <a:avLst/>
          </a:prstGeom>
        </p:spPr>
        <p:txBody>
          <a:bodyPr anchor="t" rtlCol="false" tIns="0" lIns="0" bIns="0" rIns="0">
            <a:spAutoFit/>
          </a:bodyPr>
          <a:lstStyle/>
          <a:p>
            <a:pPr>
              <a:lnSpc>
                <a:spcPts val="7891"/>
              </a:lnSpc>
            </a:pPr>
            <a:r>
              <a:rPr lang="en-US" sz="5636">
                <a:solidFill>
                  <a:srgbClr val="FF6705"/>
                </a:solidFill>
                <a:latin typeface="Archivo Black"/>
              </a:rPr>
              <a:t>35%</a:t>
            </a:r>
          </a:p>
        </p:txBody>
      </p:sp>
      <p:grpSp>
        <p:nvGrpSpPr>
          <p:cNvPr name="Group 14" id="14"/>
          <p:cNvGrpSpPr/>
          <p:nvPr/>
        </p:nvGrpSpPr>
        <p:grpSpPr>
          <a:xfrm rot="0">
            <a:off x="11160792" y="5222734"/>
            <a:ext cx="3863747" cy="695474"/>
            <a:chOff x="0" y="0"/>
            <a:chExt cx="5151662" cy="927299"/>
          </a:xfrm>
        </p:grpSpPr>
        <p:grpSp>
          <p:nvGrpSpPr>
            <p:cNvPr name="Group 15" id="15"/>
            <p:cNvGrpSpPr>
              <a:grpSpLocks noChangeAspect="true"/>
            </p:cNvGrpSpPr>
            <p:nvPr/>
          </p:nvGrpSpPr>
          <p:grpSpPr>
            <a:xfrm rot="0">
              <a:off x="0" y="0"/>
              <a:ext cx="5151662" cy="927299"/>
              <a:chOff x="0" y="0"/>
              <a:chExt cx="1270000" cy="228600"/>
            </a:xfrm>
          </p:grpSpPr>
          <p:sp>
            <p:nvSpPr>
              <p:cNvPr name="Freeform 16" id="16"/>
              <p:cNvSpPr/>
              <p:nvPr/>
            </p:nvSpPr>
            <p:spPr>
              <a:xfrm flipH="false" flipV="false">
                <a:off x="-5645" y="-183"/>
                <a:ext cx="1281290" cy="228966"/>
              </a:xfrm>
              <a:custGeom>
                <a:avLst/>
                <a:gdLst/>
                <a:ahLst/>
                <a:cxnLst/>
                <a:rect r="r" b="b" t="t" l="l"/>
                <a:pathLst>
                  <a:path h="228966" w="1281290">
                    <a:moveTo>
                      <a:pt x="119945" y="183"/>
                    </a:moveTo>
                    <a:lnTo>
                      <a:pt x="1161345" y="183"/>
                    </a:lnTo>
                    <a:cubicBezTo>
                      <a:pt x="1202302" y="0"/>
                      <a:pt x="1240227" y="21745"/>
                      <a:pt x="1260759" y="57185"/>
                    </a:cubicBezTo>
                    <a:cubicBezTo>
                      <a:pt x="1281290" y="92625"/>
                      <a:pt x="1281290" y="136341"/>
                      <a:pt x="1260759" y="171781"/>
                    </a:cubicBezTo>
                    <a:cubicBezTo>
                      <a:pt x="1240227" y="207221"/>
                      <a:pt x="1202302" y="228966"/>
                      <a:pt x="1161345" y="228783"/>
                    </a:cubicBezTo>
                    <a:lnTo>
                      <a:pt x="119945" y="228783"/>
                    </a:lnTo>
                    <a:cubicBezTo>
                      <a:pt x="78988" y="228966"/>
                      <a:pt x="41063" y="207221"/>
                      <a:pt x="20531" y="171781"/>
                    </a:cubicBezTo>
                    <a:cubicBezTo>
                      <a:pt x="0" y="136341"/>
                      <a:pt x="0" y="92625"/>
                      <a:pt x="20531" y="57185"/>
                    </a:cubicBezTo>
                    <a:cubicBezTo>
                      <a:pt x="41063" y="21745"/>
                      <a:pt x="78988" y="0"/>
                      <a:pt x="119945" y="183"/>
                    </a:cubicBezTo>
                    <a:close/>
                  </a:path>
                </a:pathLst>
              </a:custGeom>
              <a:solidFill>
                <a:srgbClr val="023F52"/>
              </a:solidFill>
            </p:spPr>
          </p:sp>
          <p:sp>
            <p:nvSpPr>
              <p:cNvPr name="Freeform 17" id="17"/>
              <p:cNvSpPr/>
              <p:nvPr/>
            </p:nvSpPr>
            <p:spPr>
              <a:xfrm flipH="false" flipV="false">
                <a:off x="-5645" y="-183"/>
                <a:ext cx="455790" cy="228966"/>
              </a:xfrm>
              <a:custGeom>
                <a:avLst/>
                <a:gdLst/>
                <a:ahLst/>
                <a:cxnLst/>
                <a:rect r="r" b="b" t="t" l="l"/>
                <a:pathLst>
                  <a:path h="228966" w="455790">
                    <a:moveTo>
                      <a:pt x="119945" y="183"/>
                    </a:moveTo>
                    <a:lnTo>
                      <a:pt x="335845" y="183"/>
                    </a:lnTo>
                    <a:cubicBezTo>
                      <a:pt x="376802" y="0"/>
                      <a:pt x="414727" y="21745"/>
                      <a:pt x="435259" y="57185"/>
                    </a:cubicBezTo>
                    <a:cubicBezTo>
                      <a:pt x="455790" y="92625"/>
                      <a:pt x="455790" y="136341"/>
                      <a:pt x="435259" y="171781"/>
                    </a:cubicBezTo>
                    <a:cubicBezTo>
                      <a:pt x="414727" y="207221"/>
                      <a:pt x="376802" y="228966"/>
                      <a:pt x="335845" y="228783"/>
                    </a:cubicBezTo>
                    <a:lnTo>
                      <a:pt x="119945" y="228783"/>
                    </a:lnTo>
                    <a:cubicBezTo>
                      <a:pt x="78988" y="228966"/>
                      <a:pt x="41063" y="207221"/>
                      <a:pt x="20531" y="171781"/>
                    </a:cubicBezTo>
                    <a:cubicBezTo>
                      <a:pt x="0" y="136341"/>
                      <a:pt x="0" y="92625"/>
                      <a:pt x="20531" y="57185"/>
                    </a:cubicBezTo>
                    <a:cubicBezTo>
                      <a:pt x="41063" y="21745"/>
                      <a:pt x="78988" y="0"/>
                      <a:pt x="119945" y="183"/>
                    </a:cubicBezTo>
                    <a:close/>
                  </a:path>
                </a:pathLst>
              </a:custGeom>
              <a:solidFill>
                <a:srgbClr val="FF6705"/>
              </a:solidFill>
            </p:spPr>
          </p:sp>
        </p:grpSp>
      </p:grpSp>
      <p:sp>
        <p:nvSpPr>
          <p:cNvPr name="TextBox 18" id="18"/>
          <p:cNvSpPr txBox="true"/>
          <p:nvPr/>
        </p:nvSpPr>
        <p:spPr>
          <a:xfrm rot="0">
            <a:off x="4073695" y="6397427"/>
            <a:ext cx="14093971" cy="625475"/>
          </a:xfrm>
          <a:prstGeom prst="rect">
            <a:avLst/>
          </a:prstGeom>
        </p:spPr>
        <p:txBody>
          <a:bodyPr anchor="t" rtlCol="false" tIns="0" lIns="0" bIns="0" rIns="0">
            <a:spAutoFit/>
          </a:bodyPr>
          <a:lstStyle/>
          <a:p>
            <a:pPr algn="just">
              <a:lnSpc>
                <a:spcPts val="4899"/>
              </a:lnSpc>
            </a:pPr>
            <a:r>
              <a:rPr lang="en-US" sz="3499">
                <a:solidFill>
                  <a:srgbClr val="393730"/>
                </a:solidFill>
                <a:latin typeface="Poppins Bold"/>
              </a:rPr>
              <a:t>Average Difficulty</a:t>
            </a:r>
          </a:p>
        </p:txBody>
      </p:sp>
      <p:sp>
        <p:nvSpPr>
          <p:cNvPr name="TextBox 19" id="19"/>
          <p:cNvSpPr txBox="true"/>
          <p:nvPr/>
        </p:nvSpPr>
        <p:spPr>
          <a:xfrm rot="0">
            <a:off x="15688187" y="6216518"/>
            <a:ext cx="2559702" cy="968243"/>
          </a:xfrm>
          <a:prstGeom prst="rect">
            <a:avLst/>
          </a:prstGeom>
        </p:spPr>
        <p:txBody>
          <a:bodyPr anchor="t" rtlCol="false" tIns="0" lIns="0" bIns="0" rIns="0">
            <a:spAutoFit/>
          </a:bodyPr>
          <a:lstStyle/>
          <a:p>
            <a:pPr>
              <a:lnSpc>
                <a:spcPts val="7891"/>
              </a:lnSpc>
            </a:pPr>
            <a:r>
              <a:rPr lang="en-US" sz="5636">
                <a:solidFill>
                  <a:srgbClr val="FF6705"/>
                </a:solidFill>
                <a:latin typeface="Archivo Black"/>
              </a:rPr>
              <a:t>7/10</a:t>
            </a:r>
          </a:p>
        </p:txBody>
      </p:sp>
      <p:grpSp>
        <p:nvGrpSpPr>
          <p:cNvPr name="Group 20" id="20"/>
          <p:cNvGrpSpPr/>
          <p:nvPr/>
        </p:nvGrpSpPr>
        <p:grpSpPr>
          <a:xfrm rot="0">
            <a:off x="11120681" y="6410053"/>
            <a:ext cx="3863747" cy="695474"/>
            <a:chOff x="0" y="0"/>
            <a:chExt cx="5151662" cy="927299"/>
          </a:xfrm>
        </p:grpSpPr>
        <p:grpSp>
          <p:nvGrpSpPr>
            <p:cNvPr name="Group 21" id="21"/>
            <p:cNvGrpSpPr>
              <a:grpSpLocks noChangeAspect="true"/>
            </p:cNvGrpSpPr>
            <p:nvPr/>
          </p:nvGrpSpPr>
          <p:grpSpPr>
            <a:xfrm rot="0">
              <a:off x="0" y="0"/>
              <a:ext cx="5151662" cy="927299"/>
              <a:chOff x="0" y="0"/>
              <a:chExt cx="1270000" cy="228600"/>
            </a:xfrm>
          </p:grpSpPr>
          <p:sp>
            <p:nvSpPr>
              <p:cNvPr name="Freeform 22" id="22"/>
              <p:cNvSpPr/>
              <p:nvPr/>
            </p:nvSpPr>
            <p:spPr>
              <a:xfrm flipH="false" flipV="false">
                <a:off x="-5645" y="-183"/>
                <a:ext cx="1281290" cy="228966"/>
              </a:xfrm>
              <a:custGeom>
                <a:avLst/>
                <a:gdLst/>
                <a:ahLst/>
                <a:cxnLst/>
                <a:rect r="r" b="b" t="t" l="l"/>
                <a:pathLst>
                  <a:path h="228966" w="1281290">
                    <a:moveTo>
                      <a:pt x="119945" y="183"/>
                    </a:moveTo>
                    <a:lnTo>
                      <a:pt x="1161345" y="183"/>
                    </a:lnTo>
                    <a:cubicBezTo>
                      <a:pt x="1202302" y="0"/>
                      <a:pt x="1240227" y="21745"/>
                      <a:pt x="1260759" y="57185"/>
                    </a:cubicBezTo>
                    <a:cubicBezTo>
                      <a:pt x="1281290" y="92625"/>
                      <a:pt x="1281290" y="136341"/>
                      <a:pt x="1260759" y="171781"/>
                    </a:cubicBezTo>
                    <a:cubicBezTo>
                      <a:pt x="1240227" y="207221"/>
                      <a:pt x="1202302" y="228966"/>
                      <a:pt x="1161345" y="228783"/>
                    </a:cubicBezTo>
                    <a:lnTo>
                      <a:pt x="119945" y="228783"/>
                    </a:lnTo>
                    <a:cubicBezTo>
                      <a:pt x="78988" y="228966"/>
                      <a:pt x="41063" y="207221"/>
                      <a:pt x="20531" y="171781"/>
                    </a:cubicBezTo>
                    <a:cubicBezTo>
                      <a:pt x="0" y="136341"/>
                      <a:pt x="0" y="92625"/>
                      <a:pt x="20531" y="57185"/>
                    </a:cubicBezTo>
                    <a:cubicBezTo>
                      <a:pt x="41063" y="21745"/>
                      <a:pt x="78988" y="0"/>
                      <a:pt x="119945" y="183"/>
                    </a:cubicBezTo>
                    <a:close/>
                  </a:path>
                </a:pathLst>
              </a:custGeom>
              <a:solidFill>
                <a:srgbClr val="023F52"/>
              </a:solidFill>
            </p:spPr>
          </p:sp>
          <p:sp>
            <p:nvSpPr>
              <p:cNvPr name="Freeform 23" id="23"/>
              <p:cNvSpPr/>
              <p:nvPr/>
            </p:nvSpPr>
            <p:spPr>
              <a:xfrm flipH="false" flipV="false">
                <a:off x="-5645" y="-183"/>
                <a:ext cx="900290" cy="228966"/>
              </a:xfrm>
              <a:custGeom>
                <a:avLst/>
                <a:gdLst/>
                <a:ahLst/>
                <a:cxnLst/>
                <a:rect r="r" b="b" t="t" l="l"/>
                <a:pathLst>
                  <a:path h="228966" w="900290">
                    <a:moveTo>
                      <a:pt x="119945" y="183"/>
                    </a:moveTo>
                    <a:lnTo>
                      <a:pt x="780345" y="183"/>
                    </a:lnTo>
                    <a:cubicBezTo>
                      <a:pt x="821302" y="0"/>
                      <a:pt x="859227" y="21745"/>
                      <a:pt x="879759" y="57185"/>
                    </a:cubicBezTo>
                    <a:cubicBezTo>
                      <a:pt x="900290" y="92625"/>
                      <a:pt x="900290" y="136341"/>
                      <a:pt x="879759" y="171781"/>
                    </a:cubicBezTo>
                    <a:cubicBezTo>
                      <a:pt x="859227" y="207221"/>
                      <a:pt x="821302" y="228966"/>
                      <a:pt x="780345" y="228783"/>
                    </a:cubicBezTo>
                    <a:lnTo>
                      <a:pt x="119945" y="228783"/>
                    </a:lnTo>
                    <a:cubicBezTo>
                      <a:pt x="78988" y="228966"/>
                      <a:pt x="41063" y="207221"/>
                      <a:pt x="20531" y="171781"/>
                    </a:cubicBezTo>
                    <a:cubicBezTo>
                      <a:pt x="0" y="136341"/>
                      <a:pt x="0" y="92625"/>
                      <a:pt x="20531" y="57185"/>
                    </a:cubicBezTo>
                    <a:cubicBezTo>
                      <a:pt x="41063" y="21745"/>
                      <a:pt x="78988" y="0"/>
                      <a:pt x="119945" y="183"/>
                    </a:cubicBezTo>
                    <a:close/>
                  </a:path>
                </a:pathLst>
              </a:custGeom>
              <a:solidFill>
                <a:srgbClr val="FF6705"/>
              </a:solidFill>
            </p:spPr>
          </p:sp>
        </p:gr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3" id="3"/>
          <p:cNvGrpSpPr/>
          <p:nvPr/>
        </p:nvGrpSpPr>
        <p:grpSpPr>
          <a:xfrm rot="0">
            <a:off x="22661" y="1675682"/>
            <a:ext cx="18288000" cy="3159604"/>
            <a:chOff x="0" y="0"/>
            <a:chExt cx="4816593" cy="832159"/>
          </a:xfrm>
        </p:grpSpPr>
        <p:sp>
          <p:nvSpPr>
            <p:cNvPr name="Freeform 4" id="4"/>
            <p:cNvSpPr/>
            <p:nvPr/>
          </p:nvSpPr>
          <p:spPr>
            <a:xfrm flipH="false" flipV="false">
              <a:off x="0" y="0"/>
              <a:ext cx="4816592" cy="832159"/>
            </a:xfrm>
            <a:custGeom>
              <a:avLst/>
              <a:gdLst/>
              <a:ahLst/>
              <a:cxnLst/>
              <a:rect r="r" b="b" t="t" l="l"/>
              <a:pathLst>
                <a:path h="832159" w="4816592">
                  <a:moveTo>
                    <a:pt x="0" y="0"/>
                  </a:moveTo>
                  <a:lnTo>
                    <a:pt x="4816592" y="0"/>
                  </a:lnTo>
                  <a:lnTo>
                    <a:pt x="4816592" y="832159"/>
                  </a:lnTo>
                  <a:lnTo>
                    <a:pt x="0" y="832159"/>
                  </a:lnTo>
                  <a:close/>
                </a:path>
              </a:pathLst>
            </a:custGeom>
            <a:solidFill>
              <a:srgbClr val="0E8388"/>
            </a:solidFill>
          </p:spPr>
        </p:sp>
        <p:sp>
          <p:nvSpPr>
            <p:cNvPr name="TextBox 5" id="5"/>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SHOPEE</a:t>
            </a:r>
          </a:p>
        </p:txBody>
      </p:sp>
      <p:pic>
        <p:nvPicPr>
          <p:cNvPr name="Picture 7" id="7"/>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pic>
        <p:nvPicPr>
          <p:cNvPr name="Picture 8" id="8"/>
          <p:cNvPicPr>
            <a:picLocks noChangeAspect="true"/>
          </p:cNvPicPr>
          <p:nvPr/>
        </p:nvPicPr>
        <p:blipFill>
          <a:blip r:embed="rId4"/>
          <a:srcRect l="0" t="0" r="0" b="0"/>
          <a:stretch>
            <a:fillRect/>
          </a:stretch>
        </p:blipFill>
        <p:spPr>
          <a:xfrm flipH="false" flipV="false" rot="0">
            <a:off x="8596064" y="4835286"/>
            <a:ext cx="9691936" cy="5451714"/>
          </a:xfrm>
          <a:prstGeom prst="rect">
            <a:avLst/>
          </a:prstGeom>
        </p:spPr>
      </p:pic>
      <p:sp>
        <p:nvSpPr>
          <p:cNvPr name="TextBox 9" id="9"/>
          <p:cNvSpPr txBox="true"/>
          <p:nvPr/>
        </p:nvSpPr>
        <p:spPr>
          <a:xfrm rot="0">
            <a:off x="1141817" y="1907696"/>
            <a:ext cx="16117483" cy="2619375"/>
          </a:xfrm>
          <a:prstGeom prst="rect">
            <a:avLst/>
          </a:prstGeom>
        </p:spPr>
        <p:txBody>
          <a:bodyPr anchor="t" rtlCol="false" tIns="0" lIns="0" bIns="0" rIns="0">
            <a:spAutoFit/>
          </a:bodyPr>
          <a:lstStyle/>
          <a:p>
            <a:pPr algn="just">
              <a:lnSpc>
                <a:spcPts val="4199"/>
              </a:lnSpc>
            </a:pPr>
            <a:r>
              <a:rPr lang="en-US" sz="2999">
                <a:solidFill>
                  <a:srgbClr val="FFFFFF"/>
                </a:solidFill>
                <a:latin typeface="Poppins Bold"/>
              </a:rPr>
              <a:t>Singapore-based Shopee is a chain of eCommerce websites with 15 major sites for Asian, European, American markets. </a:t>
            </a:r>
          </a:p>
          <a:p>
            <a:pPr algn="just">
              <a:lnSpc>
                <a:spcPts val="4199"/>
              </a:lnSpc>
            </a:pPr>
            <a:r>
              <a:rPr lang="en-US" sz="2999">
                <a:solidFill>
                  <a:srgbClr val="FFFFFF"/>
                </a:solidFill>
                <a:latin typeface="Poppins Bold"/>
              </a:rPr>
              <a:t>Shoppe’s combined GMV for all markets reached 60 billion USD in 2021, staggering 80% growth from the 2020. In the 2009, Shopee stole the crown from its biggest rival and now is the e-Commerce leader in the region </a:t>
            </a:r>
          </a:p>
        </p:txBody>
      </p:sp>
      <p:grpSp>
        <p:nvGrpSpPr>
          <p:cNvPr name="Group 10" id="10"/>
          <p:cNvGrpSpPr/>
          <p:nvPr/>
        </p:nvGrpSpPr>
        <p:grpSpPr>
          <a:xfrm rot="0">
            <a:off x="22661" y="5143500"/>
            <a:ext cx="7838270" cy="5273111"/>
            <a:chOff x="0" y="0"/>
            <a:chExt cx="10451027" cy="7030814"/>
          </a:xfrm>
        </p:grpSpPr>
        <p:pic>
          <p:nvPicPr>
            <p:cNvPr name="Picture 11" id="11"/>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0" y="3453634"/>
              <a:ext cx="6655218" cy="3577180"/>
            </a:xfrm>
            <a:prstGeom prst="rect">
              <a:avLst/>
            </a:prstGeom>
          </p:spPr>
        </p:pic>
        <p:grpSp>
          <p:nvGrpSpPr>
            <p:cNvPr name="Group 12" id="12"/>
            <p:cNvGrpSpPr/>
            <p:nvPr/>
          </p:nvGrpSpPr>
          <p:grpSpPr>
            <a:xfrm rot="0">
              <a:off x="1015742" y="0"/>
              <a:ext cx="9435285" cy="2520696"/>
              <a:chOff x="0" y="0"/>
              <a:chExt cx="1863760" cy="497915"/>
            </a:xfrm>
          </p:grpSpPr>
          <p:sp>
            <p:nvSpPr>
              <p:cNvPr name="Freeform 13" id="13"/>
              <p:cNvSpPr/>
              <p:nvPr/>
            </p:nvSpPr>
            <p:spPr>
              <a:xfrm flipH="false" flipV="false">
                <a:off x="0" y="0"/>
                <a:ext cx="1863760" cy="497915"/>
              </a:xfrm>
              <a:custGeom>
                <a:avLst/>
                <a:gdLst/>
                <a:ahLst/>
                <a:cxnLst/>
                <a:rect r="r" b="b" t="t" l="l"/>
                <a:pathLst>
                  <a:path h="497915" w="1863760">
                    <a:moveTo>
                      <a:pt x="0" y="0"/>
                    </a:moveTo>
                    <a:lnTo>
                      <a:pt x="1863760" y="0"/>
                    </a:lnTo>
                    <a:lnTo>
                      <a:pt x="1863760" y="497915"/>
                    </a:lnTo>
                    <a:lnTo>
                      <a:pt x="0" y="497915"/>
                    </a:lnTo>
                    <a:close/>
                  </a:path>
                </a:pathLst>
              </a:custGeom>
              <a:solidFill>
                <a:srgbClr val="CBE4DE"/>
              </a:solidFill>
            </p:spPr>
          </p:sp>
          <p:sp>
            <p:nvSpPr>
              <p:cNvPr name="TextBox 14" id="14"/>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Active in:</a:t>
                </a:r>
                <a:r>
                  <a:rPr lang="en-US" sz="3000">
                    <a:solidFill>
                      <a:srgbClr val="000000"/>
                    </a:solidFill>
                    <a:latin typeface="Poppins"/>
                  </a:rPr>
                  <a:t> </a:t>
                </a:r>
                <a:r>
                  <a:rPr lang="en-US" sz="3000">
                    <a:solidFill>
                      <a:srgbClr val="000000"/>
                    </a:solidFill>
                    <a:latin typeface="Poppins Bold"/>
                  </a:rPr>
                  <a:t>Singapore (Head quarter), Indonesia, Vietnam, Thailand, Malaysia, Philippines.  </a:t>
                </a:r>
              </a:p>
            </p:txBody>
          </p:sp>
        </p:grpSp>
        <p:grpSp>
          <p:nvGrpSpPr>
            <p:cNvPr name="Group 15" id="15"/>
            <p:cNvGrpSpPr/>
            <p:nvPr/>
          </p:nvGrpSpPr>
          <p:grpSpPr>
            <a:xfrm rot="0">
              <a:off x="1015742" y="2736596"/>
              <a:ext cx="9435285" cy="1098296"/>
              <a:chOff x="0" y="0"/>
              <a:chExt cx="1863760" cy="216947"/>
            </a:xfrm>
          </p:grpSpPr>
          <p:sp>
            <p:nvSpPr>
              <p:cNvPr name="Freeform 16" id="16"/>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17" id="17"/>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Yearly GMV: 60 billion USD</a:t>
                </a:r>
                <a:r>
                  <a:rPr lang="en-US" sz="3000">
                    <a:solidFill>
                      <a:srgbClr val="000000"/>
                    </a:solidFill>
                    <a:latin typeface="Poppins"/>
                  </a:rPr>
                  <a:t>.</a:t>
                </a:r>
                <a:r>
                  <a:rPr lang="en-US" sz="3000">
                    <a:solidFill>
                      <a:srgbClr val="000000"/>
                    </a:solidFill>
                    <a:latin typeface="Poppins Bold"/>
                  </a:rPr>
                  <a:t> </a:t>
                </a:r>
              </a:p>
            </p:txBody>
          </p:sp>
        </p:grpSp>
        <p:grpSp>
          <p:nvGrpSpPr>
            <p:cNvPr name="Group 18" id="18"/>
            <p:cNvGrpSpPr/>
            <p:nvPr/>
          </p:nvGrpSpPr>
          <p:grpSpPr>
            <a:xfrm rot="0">
              <a:off x="1015742" y="4050792"/>
              <a:ext cx="9435285" cy="1098296"/>
              <a:chOff x="0" y="0"/>
              <a:chExt cx="1863760" cy="216947"/>
            </a:xfrm>
          </p:grpSpPr>
          <p:sp>
            <p:nvSpPr>
              <p:cNvPr name="Freeform 19" id="19"/>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20" id="20"/>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Monthly visits: 470 million</a:t>
                </a:r>
                <a:r>
                  <a:rPr lang="en-US" sz="3000">
                    <a:solidFill>
                      <a:srgbClr val="000000"/>
                    </a:solidFill>
                    <a:latin typeface="Poppins"/>
                  </a:rPr>
                  <a:t>.</a:t>
                </a:r>
                <a:r>
                  <a:rPr lang="en-US" sz="3000">
                    <a:solidFill>
                      <a:srgbClr val="000000"/>
                    </a:solidFill>
                    <a:latin typeface="Poppins Bold"/>
                  </a:rPr>
                  <a:t> </a:t>
                </a:r>
              </a:p>
            </p:txBody>
          </p:sp>
        </p:grpSp>
        <p:grpSp>
          <p:nvGrpSpPr>
            <p:cNvPr name="Group 21" id="21"/>
            <p:cNvGrpSpPr/>
            <p:nvPr/>
          </p:nvGrpSpPr>
          <p:grpSpPr>
            <a:xfrm rot="0">
              <a:off x="1015742" y="5364988"/>
              <a:ext cx="9435285" cy="1098296"/>
              <a:chOff x="0" y="0"/>
              <a:chExt cx="1863760" cy="216947"/>
            </a:xfrm>
          </p:grpSpPr>
          <p:sp>
            <p:nvSpPr>
              <p:cNvPr name="Freeform 22" id="22"/>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23" id="23"/>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Employees: 20.000.</a:t>
                </a:r>
              </a:p>
            </p:txBody>
          </p:sp>
        </p:gr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3" id="3"/>
          <p:cNvGrpSpPr/>
          <p:nvPr/>
        </p:nvGrpSpPr>
        <p:grpSpPr>
          <a:xfrm rot="0">
            <a:off x="22661" y="1675682"/>
            <a:ext cx="18288000" cy="3159604"/>
            <a:chOff x="0" y="0"/>
            <a:chExt cx="4816593" cy="832159"/>
          </a:xfrm>
        </p:grpSpPr>
        <p:sp>
          <p:nvSpPr>
            <p:cNvPr name="Freeform 4" id="4"/>
            <p:cNvSpPr/>
            <p:nvPr/>
          </p:nvSpPr>
          <p:spPr>
            <a:xfrm flipH="false" flipV="false">
              <a:off x="0" y="0"/>
              <a:ext cx="4816592" cy="832159"/>
            </a:xfrm>
            <a:custGeom>
              <a:avLst/>
              <a:gdLst/>
              <a:ahLst/>
              <a:cxnLst/>
              <a:rect r="r" b="b" t="t" l="l"/>
              <a:pathLst>
                <a:path h="832159" w="4816592">
                  <a:moveTo>
                    <a:pt x="0" y="0"/>
                  </a:moveTo>
                  <a:lnTo>
                    <a:pt x="4816592" y="0"/>
                  </a:lnTo>
                  <a:lnTo>
                    <a:pt x="4816592" y="832159"/>
                  </a:lnTo>
                  <a:lnTo>
                    <a:pt x="0" y="832159"/>
                  </a:lnTo>
                  <a:close/>
                </a:path>
              </a:pathLst>
            </a:custGeom>
            <a:solidFill>
              <a:srgbClr val="0E8388"/>
            </a:solidFill>
          </p:spPr>
        </p:sp>
        <p:sp>
          <p:nvSpPr>
            <p:cNvPr name="TextBox 5" id="5"/>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LAZADA</a:t>
            </a:r>
          </a:p>
        </p:txBody>
      </p:sp>
      <p:pic>
        <p:nvPicPr>
          <p:cNvPr name="Picture 7" id="7"/>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733726"/>
            <a:ext cx="4991413" cy="2682885"/>
          </a:xfrm>
          <a:prstGeom prst="rect">
            <a:avLst/>
          </a:prstGeom>
        </p:spPr>
      </p:pic>
      <p:grpSp>
        <p:nvGrpSpPr>
          <p:cNvPr name="Group 9" id="9"/>
          <p:cNvGrpSpPr/>
          <p:nvPr/>
        </p:nvGrpSpPr>
        <p:grpSpPr>
          <a:xfrm rot="0">
            <a:off x="784467" y="5143500"/>
            <a:ext cx="7076463" cy="1890522"/>
            <a:chOff x="0" y="0"/>
            <a:chExt cx="1863760" cy="497915"/>
          </a:xfrm>
        </p:grpSpPr>
        <p:sp>
          <p:nvSpPr>
            <p:cNvPr name="Freeform 10" id="10"/>
            <p:cNvSpPr/>
            <p:nvPr/>
          </p:nvSpPr>
          <p:spPr>
            <a:xfrm flipH="false" flipV="false">
              <a:off x="0" y="0"/>
              <a:ext cx="1863760" cy="497915"/>
            </a:xfrm>
            <a:custGeom>
              <a:avLst/>
              <a:gdLst/>
              <a:ahLst/>
              <a:cxnLst/>
              <a:rect r="r" b="b" t="t" l="l"/>
              <a:pathLst>
                <a:path h="497915" w="1863760">
                  <a:moveTo>
                    <a:pt x="0" y="0"/>
                  </a:moveTo>
                  <a:lnTo>
                    <a:pt x="1863760" y="0"/>
                  </a:lnTo>
                  <a:lnTo>
                    <a:pt x="1863760" y="497915"/>
                  </a:lnTo>
                  <a:lnTo>
                    <a:pt x="0" y="497915"/>
                  </a:lnTo>
                  <a:close/>
                </a:path>
              </a:pathLst>
            </a:custGeom>
            <a:solidFill>
              <a:srgbClr val="CBE4DE"/>
            </a:solidFill>
          </p:spPr>
        </p:sp>
        <p:sp>
          <p:nvSpPr>
            <p:cNvPr name="TextBox 11" id="11"/>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Active in:</a:t>
              </a:r>
              <a:r>
                <a:rPr lang="en-US" sz="3000">
                  <a:solidFill>
                    <a:srgbClr val="000000"/>
                  </a:solidFill>
                  <a:latin typeface="Poppins"/>
                </a:rPr>
                <a:t> </a:t>
              </a:r>
              <a:r>
                <a:rPr lang="en-US" sz="3000">
                  <a:solidFill>
                    <a:srgbClr val="000000"/>
                  </a:solidFill>
                  <a:latin typeface="Poppins Bold"/>
                </a:rPr>
                <a:t>Singapore (Head quarter), Indonesia, Vietnam, Thailand, Malaysia, Philippines.  </a:t>
              </a:r>
            </a:p>
          </p:txBody>
        </p:sp>
      </p:grpSp>
      <p:grpSp>
        <p:nvGrpSpPr>
          <p:cNvPr name="Group 12" id="12"/>
          <p:cNvGrpSpPr/>
          <p:nvPr/>
        </p:nvGrpSpPr>
        <p:grpSpPr>
          <a:xfrm rot="0">
            <a:off x="784467" y="7195947"/>
            <a:ext cx="7076463" cy="823722"/>
            <a:chOff x="0" y="0"/>
            <a:chExt cx="1863760" cy="216947"/>
          </a:xfrm>
        </p:grpSpPr>
        <p:sp>
          <p:nvSpPr>
            <p:cNvPr name="Freeform 13" id="13"/>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14" id="14"/>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Yearly GMV: 40 billion USD</a:t>
              </a:r>
              <a:r>
                <a:rPr lang="en-US" sz="3000">
                  <a:solidFill>
                    <a:srgbClr val="000000"/>
                  </a:solidFill>
                  <a:latin typeface="Poppins"/>
                </a:rPr>
                <a:t>.</a:t>
              </a:r>
              <a:r>
                <a:rPr lang="en-US" sz="3000">
                  <a:solidFill>
                    <a:srgbClr val="000000"/>
                  </a:solidFill>
                  <a:latin typeface="Poppins Bold"/>
                </a:rPr>
                <a:t> </a:t>
              </a:r>
            </a:p>
          </p:txBody>
        </p:sp>
      </p:grpSp>
      <p:grpSp>
        <p:nvGrpSpPr>
          <p:cNvPr name="Group 15" id="15"/>
          <p:cNvGrpSpPr/>
          <p:nvPr/>
        </p:nvGrpSpPr>
        <p:grpSpPr>
          <a:xfrm rot="0">
            <a:off x="784467" y="8181594"/>
            <a:ext cx="7076463" cy="823722"/>
            <a:chOff x="0" y="0"/>
            <a:chExt cx="1863760" cy="216947"/>
          </a:xfrm>
        </p:grpSpPr>
        <p:sp>
          <p:nvSpPr>
            <p:cNvPr name="Freeform 16" id="16"/>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17" id="17"/>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Monthly visits: 140 million</a:t>
              </a:r>
              <a:r>
                <a:rPr lang="en-US" sz="3000">
                  <a:solidFill>
                    <a:srgbClr val="000000"/>
                  </a:solidFill>
                  <a:latin typeface="Poppins"/>
                </a:rPr>
                <a:t>.</a:t>
              </a:r>
              <a:r>
                <a:rPr lang="en-US" sz="3000">
                  <a:solidFill>
                    <a:srgbClr val="000000"/>
                  </a:solidFill>
                  <a:latin typeface="Poppins Bold"/>
                </a:rPr>
                <a:t> </a:t>
              </a:r>
            </a:p>
          </p:txBody>
        </p:sp>
      </p:grpSp>
      <p:grpSp>
        <p:nvGrpSpPr>
          <p:cNvPr name="Group 18" id="18"/>
          <p:cNvGrpSpPr/>
          <p:nvPr/>
        </p:nvGrpSpPr>
        <p:grpSpPr>
          <a:xfrm rot="0">
            <a:off x="784467" y="9167241"/>
            <a:ext cx="7076463" cy="823722"/>
            <a:chOff x="0" y="0"/>
            <a:chExt cx="1863760" cy="216947"/>
          </a:xfrm>
        </p:grpSpPr>
        <p:sp>
          <p:nvSpPr>
            <p:cNvPr name="Freeform 19" id="19"/>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20" id="20"/>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Employees: 10.000.</a:t>
              </a:r>
            </a:p>
          </p:txBody>
        </p:sp>
      </p:grpSp>
      <p:pic>
        <p:nvPicPr>
          <p:cNvPr name="Picture 21" id="21"/>
          <p:cNvPicPr>
            <a:picLocks noChangeAspect="true"/>
          </p:cNvPicPr>
          <p:nvPr/>
        </p:nvPicPr>
        <p:blipFill>
          <a:blip r:embed="rId4"/>
          <a:srcRect l="0" t="0" r="0" b="0"/>
          <a:stretch>
            <a:fillRect/>
          </a:stretch>
        </p:blipFill>
        <p:spPr>
          <a:xfrm flipH="false" flipV="false" rot="0">
            <a:off x="8126011" y="4835286"/>
            <a:ext cx="9813086" cy="5451714"/>
          </a:xfrm>
          <a:prstGeom prst="rect">
            <a:avLst/>
          </a:prstGeom>
        </p:spPr>
      </p:pic>
      <p:sp>
        <p:nvSpPr>
          <p:cNvPr name="TextBox 22" id="22"/>
          <p:cNvSpPr txBox="true"/>
          <p:nvPr/>
        </p:nvSpPr>
        <p:spPr>
          <a:xfrm rot="0">
            <a:off x="1141817" y="1907696"/>
            <a:ext cx="16117483" cy="2619375"/>
          </a:xfrm>
          <a:prstGeom prst="rect">
            <a:avLst/>
          </a:prstGeom>
        </p:spPr>
        <p:txBody>
          <a:bodyPr anchor="t" rtlCol="false" tIns="0" lIns="0" bIns="0" rIns="0">
            <a:spAutoFit/>
          </a:bodyPr>
          <a:lstStyle/>
          <a:p>
            <a:pPr algn="just">
              <a:lnSpc>
                <a:spcPts val="4199"/>
              </a:lnSpc>
            </a:pPr>
            <a:r>
              <a:rPr lang="en-US" sz="2999">
                <a:solidFill>
                  <a:srgbClr val="FFFFFF"/>
                </a:solidFill>
                <a:latin typeface="Poppins Bold"/>
              </a:rPr>
              <a:t>Recently beaten to the top spot by Tencent-backed Shopee, Lazada still represents a formidable presence in the region.</a:t>
            </a:r>
          </a:p>
          <a:p>
            <a:pPr algn="just">
              <a:lnSpc>
                <a:spcPts val="4199"/>
              </a:lnSpc>
            </a:pPr>
            <a:r>
              <a:rPr lang="en-US" sz="2999">
                <a:solidFill>
                  <a:srgbClr val="FFFFFF"/>
                </a:solidFill>
                <a:latin typeface="Poppins Bold"/>
              </a:rPr>
              <a:t>The platform, which was introduced in 2012, now has 3,000 brands and more than 155,000 local and foreign retailers servicing the region's 560 million people. Lazada has a huge selection of goods with over 300 million SKUs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grpSp>
        <p:nvGrpSpPr>
          <p:cNvPr name="Group 3" id="3"/>
          <p:cNvGrpSpPr/>
          <p:nvPr/>
        </p:nvGrpSpPr>
        <p:grpSpPr>
          <a:xfrm rot="0">
            <a:off x="22661" y="1675682"/>
            <a:ext cx="18288000" cy="3159604"/>
            <a:chOff x="0" y="0"/>
            <a:chExt cx="4816593" cy="832159"/>
          </a:xfrm>
        </p:grpSpPr>
        <p:sp>
          <p:nvSpPr>
            <p:cNvPr name="Freeform 4" id="4"/>
            <p:cNvSpPr/>
            <p:nvPr/>
          </p:nvSpPr>
          <p:spPr>
            <a:xfrm flipH="false" flipV="false">
              <a:off x="0" y="0"/>
              <a:ext cx="4816592" cy="832159"/>
            </a:xfrm>
            <a:custGeom>
              <a:avLst/>
              <a:gdLst/>
              <a:ahLst/>
              <a:cxnLst/>
              <a:rect r="r" b="b" t="t" l="l"/>
              <a:pathLst>
                <a:path h="832159" w="4816592">
                  <a:moveTo>
                    <a:pt x="0" y="0"/>
                  </a:moveTo>
                  <a:lnTo>
                    <a:pt x="4816592" y="0"/>
                  </a:lnTo>
                  <a:lnTo>
                    <a:pt x="4816592" y="832159"/>
                  </a:lnTo>
                  <a:lnTo>
                    <a:pt x="0" y="832159"/>
                  </a:lnTo>
                  <a:close/>
                </a:path>
              </a:pathLst>
            </a:custGeom>
            <a:solidFill>
              <a:srgbClr val="0E8388"/>
            </a:solidFill>
          </p:spPr>
        </p:sp>
        <p:sp>
          <p:nvSpPr>
            <p:cNvPr name="TextBox 5" id="5"/>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333375"/>
            <a:ext cx="16230600" cy="1219200"/>
          </a:xfrm>
          <a:prstGeom prst="rect">
            <a:avLst/>
          </a:prstGeom>
        </p:spPr>
        <p:txBody>
          <a:bodyPr anchor="t" rtlCol="false" tIns="0" lIns="0" bIns="0" rIns="0">
            <a:spAutoFit/>
          </a:bodyPr>
          <a:lstStyle/>
          <a:p>
            <a:pPr algn="ctr">
              <a:lnSpc>
                <a:spcPts val="9000"/>
              </a:lnSpc>
            </a:pPr>
            <a:r>
              <a:rPr lang="en-US" sz="7500">
                <a:solidFill>
                  <a:srgbClr val="023F52"/>
                </a:solidFill>
                <a:latin typeface="Poppins Bold"/>
              </a:rPr>
              <a:t>CAROUSELL</a:t>
            </a:r>
          </a:p>
        </p:txBody>
      </p:sp>
      <p:pic>
        <p:nvPicPr>
          <p:cNvPr name="Picture 7" id="7"/>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10800000">
            <a:off x="13296587" y="12690"/>
            <a:ext cx="4991413" cy="2682885"/>
          </a:xfrm>
          <a:prstGeom prst="rect">
            <a:avLst/>
          </a:prstGeom>
        </p:spPr>
      </p:pic>
      <p:pic>
        <p:nvPicPr>
          <p:cNvPr name="Picture 8" id="8"/>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true" rot="0">
            <a:off x="22661" y="7733726"/>
            <a:ext cx="4991413" cy="2682885"/>
          </a:xfrm>
          <a:prstGeom prst="rect">
            <a:avLst/>
          </a:prstGeom>
        </p:spPr>
      </p:pic>
      <p:grpSp>
        <p:nvGrpSpPr>
          <p:cNvPr name="Group 9" id="9"/>
          <p:cNvGrpSpPr/>
          <p:nvPr/>
        </p:nvGrpSpPr>
        <p:grpSpPr>
          <a:xfrm rot="0">
            <a:off x="784467" y="5143500"/>
            <a:ext cx="7076463" cy="1890522"/>
            <a:chOff x="0" y="0"/>
            <a:chExt cx="1863760" cy="497915"/>
          </a:xfrm>
        </p:grpSpPr>
        <p:sp>
          <p:nvSpPr>
            <p:cNvPr name="Freeform 10" id="10"/>
            <p:cNvSpPr/>
            <p:nvPr/>
          </p:nvSpPr>
          <p:spPr>
            <a:xfrm flipH="false" flipV="false">
              <a:off x="0" y="0"/>
              <a:ext cx="1863760" cy="497915"/>
            </a:xfrm>
            <a:custGeom>
              <a:avLst/>
              <a:gdLst/>
              <a:ahLst/>
              <a:cxnLst/>
              <a:rect r="r" b="b" t="t" l="l"/>
              <a:pathLst>
                <a:path h="497915" w="1863760">
                  <a:moveTo>
                    <a:pt x="0" y="0"/>
                  </a:moveTo>
                  <a:lnTo>
                    <a:pt x="1863760" y="0"/>
                  </a:lnTo>
                  <a:lnTo>
                    <a:pt x="1863760" y="497915"/>
                  </a:lnTo>
                  <a:lnTo>
                    <a:pt x="0" y="497915"/>
                  </a:lnTo>
                  <a:close/>
                </a:path>
              </a:pathLst>
            </a:custGeom>
            <a:solidFill>
              <a:srgbClr val="CBE4DE"/>
            </a:solidFill>
          </p:spPr>
        </p:sp>
        <p:sp>
          <p:nvSpPr>
            <p:cNvPr name="TextBox 11" id="11"/>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Active in:</a:t>
              </a:r>
              <a:r>
                <a:rPr lang="en-US" sz="3000">
                  <a:solidFill>
                    <a:srgbClr val="000000"/>
                  </a:solidFill>
                  <a:latin typeface="Poppins"/>
                </a:rPr>
                <a:t> </a:t>
              </a:r>
              <a:r>
                <a:rPr lang="en-US" sz="3000">
                  <a:solidFill>
                    <a:srgbClr val="000000"/>
                  </a:solidFill>
                  <a:latin typeface="Poppins Bold"/>
                </a:rPr>
                <a:t>Singapore (Head quarter), Indonesia, Malaysia, Philippines.  </a:t>
              </a:r>
            </a:p>
          </p:txBody>
        </p:sp>
      </p:grpSp>
      <p:grpSp>
        <p:nvGrpSpPr>
          <p:cNvPr name="Group 12" id="12"/>
          <p:cNvGrpSpPr/>
          <p:nvPr/>
        </p:nvGrpSpPr>
        <p:grpSpPr>
          <a:xfrm rot="0">
            <a:off x="784467" y="7195947"/>
            <a:ext cx="7076463" cy="823722"/>
            <a:chOff x="0" y="0"/>
            <a:chExt cx="1863760" cy="216947"/>
          </a:xfrm>
        </p:grpSpPr>
        <p:sp>
          <p:nvSpPr>
            <p:cNvPr name="Freeform 13" id="13"/>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14" id="14"/>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Yearly GMV: N/A</a:t>
              </a:r>
              <a:r>
                <a:rPr lang="en-US" sz="3000">
                  <a:solidFill>
                    <a:srgbClr val="000000"/>
                  </a:solidFill>
                  <a:latin typeface="Poppins"/>
                </a:rPr>
                <a:t>.</a:t>
              </a:r>
              <a:r>
                <a:rPr lang="en-US" sz="3000">
                  <a:solidFill>
                    <a:srgbClr val="000000"/>
                  </a:solidFill>
                  <a:latin typeface="Poppins Bold"/>
                </a:rPr>
                <a:t> </a:t>
              </a:r>
            </a:p>
          </p:txBody>
        </p:sp>
      </p:grpSp>
      <p:grpSp>
        <p:nvGrpSpPr>
          <p:cNvPr name="Group 15" id="15"/>
          <p:cNvGrpSpPr/>
          <p:nvPr/>
        </p:nvGrpSpPr>
        <p:grpSpPr>
          <a:xfrm rot="0">
            <a:off x="784467" y="8181594"/>
            <a:ext cx="7076463" cy="823722"/>
            <a:chOff x="0" y="0"/>
            <a:chExt cx="1863760" cy="216947"/>
          </a:xfrm>
        </p:grpSpPr>
        <p:sp>
          <p:nvSpPr>
            <p:cNvPr name="Freeform 16" id="16"/>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17" id="17"/>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Monthly visits: 21 million</a:t>
              </a:r>
              <a:r>
                <a:rPr lang="en-US" sz="3000">
                  <a:solidFill>
                    <a:srgbClr val="000000"/>
                  </a:solidFill>
                  <a:latin typeface="Poppins"/>
                </a:rPr>
                <a:t>.</a:t>
              </a:r>
              <a:r>
                <a:rPr lang="en-US" sz="3000">
                  <a:solidFill>
                    <a:srgbClr val="000000"/>
                  </a:solidFill>
                  <a:latin typeface="Poppins Bold"/>
                </a:rPr>
                <a:t> </a:t>
              </a:r>
            </a:p>
          </p:txBody>
        </p:sp>
      </p:grpSp>
      <p:grpSp>
        <p:nvGrpSpPr>
          <p:cNvPr name="Group 18" id="18"/>
          <p:cNvGrpSpPr/>
          <p:nvPr/>
        </p:nvGrpSpPr>
        <p:grpSpPr>
          <a:xfrm rot="0">
            <a:off x="784467" y="9167241"/>
            <a:ext cx="7076463" cy="823722"/>
            <a:chOff x="0" y="0"/>
            <a:chExt cx="1863760" cy="216947"/>
          </a:xfrm>
        </p:grpSpPr>
        <p:sp>
          <p:nvSpPr>
            <p:cNvPr name="Freeform 19" id="19"/>
            <p:cNvSpPr/>
            <p:nvPr/>
          </p:nvSpPr>
          <p:spPr>
            <a:xfrm flipH="false" flipV="false">
              <a:off x="0" y="0"/>
              <a:ext cx="1863760" cy="216947"/>
            </a:xfrm>
            <a:custGeom>
              <a:avLst/>
              <a:gdLst/>
              <a:ahLst/>
              <a:cxnLst/>
              <a:rect r="r" b="b" t="t" l="l"/>
              <a:pathLst>
                <a:path h="216947" w="1863760">
                  <a:moveTo>
                    <a:pt x="0" y="0"/>
                  </a:moveTo>
                  <a:lnTo>
                    <a:pt x="1863760" y="0"/>
                  </a:lnTo>
                  <a:lnTo>
                    <a:pt x="1863760" y="216947"/>
                  </a:lnTo>
                  <a:lnTo>
                    <a:pt x="0" y="216947"/>
                  </a:lnTo>
                  <a:close/>
                </a:path>
              </a:pathLst>
            </a:custGeom>
            <a:solidFill>
              <a:srgbClr val="CBE4DE"/>
            </a:solidFill>
          </p:spPr>
        </p:sp>
        <p:sp>
          <p:nvSpPr>
            <p:cNvPr name="TextBox 20" id="20"/>
            <p:cNvSpPr txBox="true"/>
            <p:nvPr/>
          </p:nvSpPr>
          <p:spPr>
            <a:xfrm>
              <a:off x="0" y="-85725"/>
              <a:ext cx="812800" cy="898525"/>
            </a:xfrm>
            <a:prstGeom prst="rect">
              <a:avLst/>
            </a:prstGeom>
          </p:spPr>
          <p:txBody>
            <a:bodyPr anchor="ctr" rtlCol="false" tIns="50800" lIns="50800" bIns="50800" rIns="50800"/>
            <a:lstStyle/>
            <a:p>
              <a:pPr>
                <a:lnSpc>
                  <a:spcPts val="4200"/>
                </a:lnSpc>
              </a:pPr>
              <a:r>
                <a:rPr lang="en-US" sz="3000">
                  <a:solidFill>
                    <a:srgbClr val="000000"/>
                  </a:solidFill>
                  <a:latin typeface="Poppins Bold"/>
                </a:rPr>
                <a:t>Employees: 500.</a:t>
              </a:r>
            </a:p>
          </p:txBody>
        </p:sp>
      </p:grpSp>
      <p:pic>
        <p:nvPicPr>
          <p:cNvPr name="Picture 21" id="21"/>
          <p:cNvPicPr>
            <a:picLocks noChangeAspect="true"/>
          </p:cNvPicPr>
          <p:nvPr/>
        </p:nvPicPr>
        <p:blipFill>
          <a:blip r:embed="rId4"/>
          <a:srcRect l="0" t="0" r="0" b="0"/>
          <a:stretch>
            <a:fillRect/>
          </a:stretch>
        </p:blipFill>
        <p:spPr>
          <a:xfrm flipH="false" flipV="false" rot="0">
            <a:off x="7860931" y="5424507"/>
            <a:ext cx="10449730" cy="4366602"/>
          </a:xfrm>
          <a:prstGeom prst="rect">
            <a:avLst/>
          </a:prstGeom>
        </p:spPr>
      </p:pic>
      <p:sp>
        <p:nvSpPr>
          <p:cNvPr name="TextBox 22" id="22"/>
          <p:cNvSpPr txBox="true"/>
          <p:nvPr/>
        </p:nvSpPr>
        <p:spPr>
          <a:xfrm rot="0">
            <a:off x="1141817" y="1907696"/>
            <a:ext cx="16117483" cy="1571625"/>
          </a:xfrm>
          <a:prstGeom prst="rect">
            <a:avLst/>
          </a:prstGeom>
        </p:spPr>
        <p:txBody>
          <a:bodyPr anchor="t" rtlCol="false" tIns="0" lIns="0" bIns="0" rIns="0">
            <a:spAutoFit/>
          </a:bodyPr>
          <a:lstStyle/>
          <a:p>
            <a:pPr algn="just">
              <a:lnSpc>
                <a:spcPts val="4199"/>
              </a:lnSpc>
            </a:pPr>
            <a:r>
              <a:rPr lang="en-US" sz="2999">
                <a:solidFill>
                  <a:srgbClr val="FFFFFF"/>
                </a:solidFill>
                <a:latin typeface="Poppins Bold"/>
              </a:rPr>
              <a:t>Three Singaporean students returned from an internship in Silicon Valley in 2012 inspired to develop Carousell, a platform to sell used electronics and tech. It now sells a range of products and uses C2C and B2C models.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1028700" y="942975"/>
            <a:ext cx="15441715"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HOW TO REGISTER ON SHOPEE</a:t>
            </a:r>
          </a:p>
        </p:txBody>
      </p:sp>
      <p:sp>
        <p:nvSpPr>
          <p:cNvPr name="TextBox 5" id="5"/>
          <p:cNvSpPr txBox="true"/>
          <p:nvPr/>
        </p:nvSpPr>
        <p:spPr>
          <a:xfrm rot="0">
            <a:off x="1028700" y="2355263"/>
            <a:ext cx="3627355" cy="559993"/>
          </a:xfrm>
          <a:prstGeom prst="rect">
            <a:avLst/>
          </a:prstGeom>
        </p:spPr>
        <p:txBody>
          <a:bodyPr anchor="t" rtlCol="false" tIns="0" lIns="0" bIns="0" rIns="0">
            <a:spAutoFit/>
          </a:bodyPr>
          <a:lstStyle/>
          <a:p>
            <a:pPr>
              <a:lnSpc>
                <a:spcPts val="4309"/>
              </a:lnSpc>
            </a:pPr>
            <a:r>
              <a:rPr lang="en-US" sz="3078">
                <a:solidFill>
                  <a:srgbClr val="0E8388"/>
                </a:solidFill>
                <a:latin typeface="Poppins Bold"/>
              </a:rPr>
              <a:t>PREPARATION</a:t>
            </a:r>
          </a:p>
        </p:txBody>
      </p:sp>
      <p:sp>
        <p:nvSpPr>
          <p:cNvPr name="TextBox 6" id="6"/>
          <p:cNvSpPr txBox="true"/>
          <p:nvPr/>
        </p:nvSpPr>
        <p:spPr>
          <a:xfrm rot="0">
            <a:off x="1028700" y="2969042"/>
            <a:ext cx="12289723" cy="21431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To create a Shopee account, users need: </a:t>
            </a:r>
          </a:p>
          <a:p>
            <a:pPr algn="just" marL="647700" indent="-323850" lvl="1">
              <a:lnSpc>
                <a:spcPts val="4200"/>
              </a:lnSpc>
              <a:buFont typeface="Arial"/>
              <a:buChar char="•"/>
            </a:pPr>
            <a:r>
              <a:rPr lang="en-US" sz="3000">
                <a:solidFill>
                  <a:srgbClr val="000000"/>
                </a:solidFill>
                <a:latin typeface="Poppins"/>
              </a:rPr>
              <a:t>A phone number or a Facebook/ Google account</a:t>
            </a:r>
          </a:p>
          <a:p>
            <a:pPr algn="just" marL="647700" indent="-323850" lvl="1">
              <a:lnSpc>
                <a:spcPts val="4200"/>
              </a:lnSpc>
              <a:buFont typeface="Arial"/>
              <a:buChar char="•"/>
            </a:pPr>
            <a:r>
              <a:rPr lang="en-US" sz="3000">
                <a:solidFill>
                  <a:srgbClr val="000000"/>
                </a:solidFill>
                <a:latin typeface="Poppins"/>
              </a:rPr>
              <a:t>A device which is connected to the internet.</a:t>
            </a:r>
          </a:p>
          <a:p>
            <a:pPr algn="just" marL="647700" indent="-323850" lvl="1">
              <a:lnSpc>
                <a:spcPts val="4200"/>
              </a:lnSpc>
              <a:buFont typeface="Arial"/>
              <a:buChar char="•"/>
            </a:pPr>
            <a:r>
              <a:rPr lang="en-US" sz="3000">
                <a:solidFill>
                  <a:srgbClr val="000000"/>
                </a:solidFill>
                <a:latin typeface="Poppins"/>
              </a:rPr>
              <a:t>Carefully read Shopee’s Terms of Service and Privacy Policy.</a:t>
            </a:r>
          </a:p>
        </p:txBody>
      </p:sp>
      <p:grpSp>
        <p:nvGrpSpPr>
          <p:cNvPr name="Group 7" id="7"/>
          <p:cNvGrpSpPr/>
          <p:nvPr/>
        </p:nvGrpSpPr>
        <p:grpSpPr>
          <a:xfrm rot="0">
            <a:off x="0" y="5312192"/>
            <a:ext cx="9144000" cy="4974808"/>
            <a:chOff x="0" y="0"/>
            <a:chExt cx="2408296" cy="1310237"/>
          </a:xfrm>
        </p:grpSpPr>
        <p:sp>
          <p:nvSpPr>
            <p:cNvPr name="Freeform 8" id="8"/>
            <p:cNvSpPr/>
            <p:nvPr/>
          </p:nvSpPr>
          <p:spPr>
            <a:xfrm flipH="false" flipV="false">
              <a:off x="0" y="0"/>
              <a:ext cx="2408296" cy="1310237"/>
            </a:xfrm>
            <a:custGeom>
              <a:avLst/>
              <a:gdLst/>
              <a:ahLst/>
              <a:cxnLst/>
              <a:rect r="r" b="b" t="t" l="l"/>
              <a:pathLst>
                <a:path h="1310237" w="2408296">
                  <a:moveTo>
                    <a:pt x="0" y="0"/>
                  </a:moveTo>
                  <a:lnTo>
                    <a:pt x="2408296" y="0"/>
                  </a:lnTo>
                  <a:lnTo>
                    <a:pt x="2408296" y="1310237"/>
                  </a:lnTo>
                  <a:lnTo>
                    <a:pt x="0" y="1310237"/>
                  </a:lnTo>
                  <a:close/>
                </a:path>
              </a:pathLst>
            </a:custGeom>
            <a:solidFill>
              <a:srgbClr val="0E8388"/>
            </a:solidFill>
          </p:spPr>
        </p:sp>
        <p:sp>
          <p:nvSpPr>
            <p:cNvPr name="TextBox 9" id="9"/>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grpSp>
        <p:nvGrpSpPr>
          <p:cNvPr name="Group 10" id="10"/>
          <p:cNvGrpSpPr/>
          <p:nvPr/>
        </p:nvGrpSpPr>
        <p:grpSpPr>
          <a:xfrm rot="0">
            <a:off x="9144000" y="5312192"/>
            <a:ext cx="9144000" cy="4974808"/>
            <a:chOff x="0" y="0"/>
            <a:chExt cx="2408296" cy="1310237"/>
          </a:xfrm>
        </p:grpSpPr>
        <p:sp>
          <p:nvSpPr>
            <p:cNvPr name="Freeform 11" id="11"/>
            <p:cNvSpPr/>
            <p:nvPr/>
          </p:nvSpPr>
          <p:spPr>
            <a:xfrm flipH="false" flipV="false">
              <a:off x="0" y="0"/>
              <a:ext cx="2408296" cy="1310237"/>
            </a:xfrm>
            <a:custGeom>
              <a:avLst/>
              <a:gdLst/>
              <a:ahLst/>
              <a:cxnLst/>
              <a:rect r="r" b="b" t="t" l="l"/>
              <a:pathLst>
                <a:path h="1310237" w="2408296">
                  <a:moveTo>
                    <a:pt x="0" y="0"/>
                  </a:moveTo>
                  <a:lnTo>
                    <a:pt x="2408296" y="0"/>
                  </a:lnTo>
                  <a:lnTo>
                    <a:pt x="2408296" y="1310237"/>
                  </a:lnTo>
                  <a:lnTo>
                    <a:pt x="0" y="1310237"/>
                  </a:lnTo>
                  <a:close/>
                </a:path>
              </a:pathLst>
            </a:custGeom>
            <a:solidFill>
              <a:srgbClr val="CBE4DE"/>
            </a:solidFill>
          </p:spPr>
        </p:sp>
        <p:sp>
          <p:nvSpPr>
            <p:cNvPr name="TextBox 12" id="12"/>
            <p:cNvSpPr txBox="true"/>
            <p:nvPr/>
          </p:nvSpPr>
          <p:spPr>
            <a:xfrm>
              <a:off x="0" y="-66675"/>
              <a:ext cx="812800" cy="879475"/>
            </a:xfrm>
            <a:prstGeom prst="rect">
              <a:avLst/>
            </a:prstGeom>
          </p:spPr>
          <p:txBody>
            <a:bodyPr anchor="ctr" rtlCol="false" tIns="50800" lIns="50800" bIns="50800" rIns="50800"/>
            <a:lstStyle/>
            <a:p>
              <a:pPr algn="ctr">
                <a:lnSpc>
                  <a:spcPts val="3499"/>
                </a:lnSpc>
              </a:pPr>
            </a:p>
          </p:txBody>
        </p:sp>
      </p:grpSp>
      <p:sp>
        <p:nvSpPr>
          <p:cNvPr name="TextBox 13" id="13"/>
          <p:cNvSpPr txBox="true"/>
          <p:nvPr/>
        </p:nvSpPr>
        <p:spPr>
          <a:xfrm rot="0">
            <a:off x="483293" y="5656471"/>
            <a:ext cx="8266265" cy="3743325"/>
          </a:xfrm>
          <a:prstGeom prst="rect">
            <a:avLst/>
          </a:prstGeom>
        </p:spPr>
        <p:txBody>
          <a:bodyPr anchor="t" rtlCol="false" tIns="0" lIns="0" bIns="0" rIns="0">
            <a:spAutoFit/>
          </a:bodyPr>
          <a:lstStyle/>
          <a:p>
            <a:pPr algn="just">
              <a:lnSpc>
                <a:spcPts val="4200"/>
              </a:lnSpc>
            </a:pPr>
            <a:r>
              <a:rPr lang="en-US" sz="3000">
                <a:solidFill>
                  <a:srgbClr val="FFFFFF"/>
                </a:solidFill>
                <a:latin typeface="Poppins Bold"/>
              </a:rPr>
              <a:t>Sign up via Shopee App</a:t>
            </a:r>
          </a:p>
          <a:p>
            <a:pPr algn="just">
              <a:lnSpc>
                <a:spcPts val="4200"/>
              </a:lnSpc>
            </a:pPr>
          </a:p>
          <a:p>
            <a:pPr algn="just">
              <a:lnSpc>
                <a:spcPts val="4200"/>
              </a:lnSpc>
            </a:pPr>
            <a:r>
              <a:rPr lang="en-US" sz="3000">
                <a:solidFill>
                  <a:srgbClr val="FFFFFF"/>
                </a:solidFill>
                <a:latin typeface="Poppins"/>
              </a:rPr>
              <a:t>Go to the </a:t>
            </a:r>
            <a:r>
              <a:rPr lang="en-US" sz="3000">
                <a:solidFill>
                  <a:srgbClr val="FFFFFF"/>
                </a:solidFill>
                <a:latin typeface="Poppins Bold"/>
              </a:rPr>
              <a:t>Me</a:t>
            </a:r>
            <a:r>
              <a:rPr lang="en-US" sz="3000">
                <a:solidFill>
                  <a:srgbClr val="FFFFFF"/>
                </a:solidFill>
                <a:latin typeface="Poppins"/>
              </a:rPr>
              <a:t> tab via </a:t>
            </a:r>
            <a:r>
              <a:rPr lang="en-US" sz="3000">
                <a:solidFill>
                  <a:srgbClr val="FFFFFF"/>
                </a:solidFill>
                <a:latin typeface="Poppins Bold"/>
              </a:rPr>
              <a:t>Shopee App</a:t>
            </a:r>
            <a:r>
              <a:rPr lang="en-US" sz="3000">
                <a:solidFill>
                  <a:srgbClr val="FFFFFF"/>
                </a:solidFill>
                <a:latin typeface="Poppins"/>
              </a:rPr>
              <a:t> &gt; Sign Up &gt; Enter a locally registered </a:t>
            </a:r>
            <a:r>
              <a:rPr lang="en-US" sz="3000">
                <a:solidFill>
                  <a:srgbClr val="FFFFFF"/>
                </a:solidFill>
                <a:latin typeface="Poppins Bold"/>
              </a:rPr>
              <a:t>Phone Number</a:t>
            </a:r>
            <a:r>
              <a:rPr lang="en-US" sz="3000">
                <a:solidFill>
                  <a:srgbClr val="FFFFFF"/>
                </a:solidFill>
                <a:latin typeface="Poppins"/>
              </a:rPr>
              <a:t> &gt; </a:t>
            </a:r>
            <a:r>
              <a:rPr lang="en-US" sz="3000">
                <a:solidFill>
                  <a:srgbClr val="FFFFFF"/>
                </a:solidFill>
                <a:latin typeface="Poppins Bold"/>
              </a:rPr>
              <a:t>Next</a:t>
            </a:r>
            <a:r>
              <a:rPr lang="en-US" sz="3000">
                <a:solidFill>
                  <a:srgbClr val="FFFFFF"/>
                </a:solidFill>
                <a:latin typeface="Poppins"/>
              </a:rPr>
              <a:t> &gt; Enter </a:t>
            </a:r>
            <a:r>
              <a:rPr lang="en-US" sz="3000">
                <a:solidFill>
                  <a:srgbClr val="FFFFFF"/>
                </a:solidFill>
                <a:latin typeface="Poppins Bold"/>
              </a:rPr>
              <a:t>captcha Code</a:t>
            </a:r>
            <a:r>
              <a:rPr lang="en-US" sz="3000">
                <a:solidFill>
                  <a:srgbClr val="FFFFFF"/>
                </a:solidFill>
                <a:latin typeface="Poppins"/>
              </a:rPr>
              <a:t> &gt; Enter </a:t>
            </a:r>
            <a:r>
              <a:rPr lang="en-US" sz="3000">
                <a:solidFill>
                  <a:srgbClr val="FFFFFF"/>
                </a:solidFill>
                <a:latin typeface="Poppins Bold"/>
              </a:rPr>
              <a:t>Verification Code</a:t>
            </a:r>
            <a:r>
              <a:rPr lang="en-US" sz="3000">
                <a:solidFill>
                  <a:srgbClr val="FFFFFF"/>
                </a:solidFill>
                <a:latin typeface="Poppins"/>
              </a:rPr>
              <a:t> &gt; Set </a:t>
            </a:r>
            <a:r>
              <a:rPr lang="en-US" sz="3000">
                <a:solidFill>
                  <a:srgbClr val="FFFFFF"/>
                </a:solidFill>
                <a:latin typeface="Poppins Bold"/>
              </a:rPr>
              <a:t>Password</a:t>
            </a:r>
            <a:r>
              <a:rPr lang="en-US" sz="3000">
                <a:solidFill>
                  <a:srgbClr val="FFFFFF"/>
                </a:solidFill>
                <a:latin typeface="Poppins"/>
              </a:rPr>
              <a:t> &gt; S</a:t>
            </a:r>
            <a:r>
              <a:rPr lang="en-US" sz="3000">
                <a:solidFill>
                  <a:srgbClr val="FFFFFF"/>
                </a:solidFill>
                <a:latin typeface="Poppins Bold"/>
              </a:rPr>
              <a:t>ign Up</a:t>
            </a:r>
            <a:r>
              <a:rPr lang="en-US" sz="3000">
                <a:solidFill>
                  <a:srgbClr val="FFFFFF"/>
                </a:solidFill>
                <a:latin typeface="Poppins"/>
              </a:rPr>
              <a:t> to complete. </a:t>
            </a:r>
          </a:p>
        </p:txBody>
      </p:sp>
      <p:sp>
        <p:nvSpPr>
          <p:cNvPr name="TextBox 14" id="14"/>
          <p:cNvSpPr txBox="true"/>
          <p:nvPr/>
        </p:nvSpPr>
        <p:spPr>
          <a:xfrm rot="0">
            <a:off x="9582868" y="5656471"/>
            <a:ext cx="8266265" cy="32099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Bold"/>
              </a:rPr>
              <a:t>Sign up via Shopee Website</a:t>
            </a:r>
          </a:p>
          <a:p>
            <a:pPr algn="just">
              <a:lnSpc>
                <a:spcPts val="4200"/>
              </a:lnSpc>
            </a:pPr>
          </a:p>
          <a:p>
            <a:pPr algn="just">
              <a:lnSpc>
                <a:spcPts val="4200"/>
              </a:lnSpc>
            </a:pPr>
            <a:r>
              <a:rPr lang="en-US" sz="3000">
                <a:solidFill>
                  <a:srgbClr val="000000"/>
                </a:solidFill>
                <a:latin typeface="Poppins"/>
              </a:rPr>
              <a:t>Select </a:t>
            </a:r>
            <a:r>
              <a:rPr lang="en-US" sz="3000">
                <a:solidFill>
                  <a:srgbClr val="000000"/>
                </a:solidFill>
                <a:latin typeface="Poppins Bold"/>
              </a:rPr>
              <a:t>Sign Up</a:t>
            </a:r>
            <a:r>
              <a:rPr lang="en-US" sz="3000">
                <a:solidFill>
                  <a:srgbClr val="000000"/>
                </a:solidFill>
                <a:latin typeface="Poppins"/>
              </a:rPr>
              <a:t> on Shopee website &gt; Enter </a:t>
            </a:r>
            <a:r>
              <a:rPr lang="en-US" sz="3000">
                <a:solidFill>
                  <a:srgbClr val="000000"/>
                </a:solidFill>
                <a:latin typeface="Poppins Bold"/>
              </a:rPr>
              <a:t>Phone Number</a:t>
            </a:r>
            <a:r>
              <a:rPr lang="en-US" sz="3000">
                <a:solidFill>
                  <a:srgbClr val="000000"/>
                </a:solidFill>
                <a:latin typeface="Poppins"/>
              </a:rPr>
              <a:t> &gt; Complete </a:t>
            </a:r>
            <a:r>
              <a:rPr lang="en-US" sz="3000">
                <a:solidFill>
                  <a:srgbClr val="000000"/>
                </a:solidFill>
                <a:latin typeface="Poppins Bold"/>
              </a:rPr>
              <a:t>Verification puzzle</a:t>
            </a:r>
            <a:r>
              <a:rPr lang="en-US" sz="3000">
                <a:solidFill>
                  <a:srgbClr val="000000"/>
                </a:solidFill>
                <a:latin typeface="Poppins"/>
              </a:rPr>
              <a:t> &gt; Enter </a:t>
            </a:r>
            <a:r>
              <a:rPr lang="en-US" sz="3000">
                <a:solidFill>
                  <a:srgbClr val="000000"/>
                </a:solidFill>
                <a:latin typeface="Poppins Bold"/>
              </a:rPr>
              <a:t>Verification Code </a:t>
            </a:r>
            <a:r>
              <a:rPr lang="en-US" sz="3000">
                <a:solidFill>
                  <a:srgbClr val="000000"/>
                </a:solidFill>
                <a:latin typeface="Poppins"/>
              </a:rPr>
              <a:t>&gt;</a:t>
            </a:r>
            <a:r>
              <a:rPr lang="en-US" sz="3000">
                <a:solidFill>
                  <a:srgbClr val="000000"/>
                </a:solidFill>
                <a:latin typeface="Poppins Bold"/>
              </a:rPr>
              <a:t> </a:t>
            </a:r>
            <a:r>
              <a:rPr lang="en-US" sz="3000">
                <a:solidFill>
                  <a:srgbClr val="000000"/>
                </a:solidFill>
                <a:latin typeface="Poppins"/>
              </a:rPr>
              <a:t>Set </a:t>
            </a:r>
            <a:r>
              <a:rPr lang="en-US" sz="3000">
                <a:solidFill>
                  <a:srgbClr val="000000"/>
                </a:solidFill>
                <a:latin typeface="Poppins Bold"/>
              </a:rPr>
              <a:t>Password</a:t>
            </a:r>
            <a:r>
              <a:rPr lang="en-US" sz="3000">
                <a:solidFill>
                  <a:srgbClr val="000000"/>
                </a:solidFill>
                <a:latin typeface="Poppins"/>
              </a:rPr>
              <a:t> &gt; </a:t>
            </a:r>
            <a:r>
              <a:rPr lang="en-US" sz="3000">
                <a:solidFill>
                  <a:srgbClr val="000000"/>
                </a:solidFill>
                <a:latin typeface="Poppins Bold"/>
              </a:rPr>
              <a:t>Sign Up</a:t>
            </a:r>
            <a:r>
              <a:rPr lang="en-US" sz="3000">
                <a:solidFill>
                  <a:srgbClr val="000000"/>
                </a:solidFill>
                <a:latin typeface="Poppins"/>
              </a:rPr>
              <a:t> to complete. </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pic>
        <p:nvPicPr>
          <p:cNvPr name="Picture 4" id="4"/>
          <p:cNvPicPr>
            <a:picLocks noChangeAspect="true"/>
          </p:cNvPicPr>
          <p:nvPr/>
        </p:nvPicPr>
        <p:blipFill>
          <a:blip r:embed="rId4"/>
          <a:srcRect l="0" t="0" r="0" b="0"/>
          <a:stretch>
            <a:fillRect/>
          </a:stretch>
        </p:blipFill>
        <p:spPr>
          <a:xfrm flipH="false" flipV="false" rot="0">
            <a:off x="6554841" y="6366709"/>
            <a:ext cx="11754995" cy="3920291"/>
          </a:xfrm>
          <a:prstGeom prst="rect">
            <a:avLst/>
          </a:prstGeom>
        </p:spPr>
      </p:pic>
      <p:sp>
        <p:nvSpPr>
          <p:cNvPr name="TextBox 5" id="5"/>
          <p:cNvSpPr txBox="true"/>
          <p:nvPr/>
        </p:nvSpPr>
        <p:spPr>
          <a:xfrm rot="0">
            <a:off x="589832" y="942975"/>
            <a:ext cx="17259300"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E-PAYMENT POLICIES OF SHOPPEE</a:t>
            </a:r>
          </a:p>
        </p:txBody>
      </p:sp>
      <p:sp>
        <p:nvSpPr>
          <p:cNvPr name="TextBox 6" id="6"/>
          <p:cNvSpPr txBox="true"/>
          <p:nvPr/>
        </p:nvSpPr>
        <p:spPr>
          <a:xfrm rot="0">
            <a:off x="589832" y="2978150"/>
            <a:ext cx="5965009" cy="635000"/>
          </a:xfrm>
          <a:prstGeom prst="rect">
            <a:avLst/>
          </a:prstGeom>
        </p:spPr>
        <p:txBody>
          <a:bodyPr anchor="t" rtlCol="false" tIns="0" lIns="0" bIns="0" rIns="0">
            <a:spAutoFit/>
          </a:bodyPr>
          <a:lstStyle/>
          <a:p>
            <a:pPr>
              <a:lnSpc>
                <a:spcPts val="4900"/>
              </a:lnSpc>
            </a:pPr>
            <a:r>
              <a:rPr lang="en-US" sz="3500">
                <a:solidFill>
                  <a:srgbClr val="0E8388"/>
                </a:solidFill>
                <a:latin typeface="Poppins Bold"/>
              </a:rPr>
              <a:t>10 PAYMENT OPTIONS</a:t>
            </a:r>
          </a:p>
        </p:txBody>
      </p:sp>
      <p:sp>
        <p:nvSpPr>
          <p:cNvPr name="TextBox 7" id="7"/>
          <p:cNvSpPr txBox="true"/>
          <p:nvPr/>
        </p:nvSpPr>
        <p:spPr>
          <a:xfrm rot="0">
            <a:off x="589832" y="3914775"/>
            <a:ext cx="5965009" cy="53435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Bold"/>
              </a:rPr>
              <a:t>1. Payment at stores</a:t>
            </a:r>
          </a:p>
          <a:p>
            <a:pPr algn="just">
              <a:lnSpc>
                <a:spcPts val="4200"/>
              </a:lnSpc>
            </a:pPr>
            <a:r>
              <a:rPr lang="en-US" sz="3000">
                <a:solidFill>
                  <a:srgbClr val="FF6705"/>
                </a:solidFill>
                <a:latin typeface="Poppins Bold"/>
              </a:rPr>
              <a:t>2</a:t>
            </a:r>
            <a:r>
              <a:rPr lang="en-US" sz="3000">
                <a:solidFill>
                  <a:srgbClr val="FF6705"/>
                </a:solidFill>
                <a:latin typeface="Poppins Bold"/>
              </a:rPr>
              <a:t>. ShopeePay</a:t>
            </a:r>
          </a:p>
          <a:p>
            <a:pPr algn="just">
              <a:lnSpc>
                <a:spcPts val="4200"/>
              </a:lnSpc>
            </a:pPr>
            <a:r>
              <a:rPr lang="en-US" sz="3000">
                <a:solidFill>
                  <a:srgbClr val="000000"/>
                </a:solidFill>
                <a:latin typeface="Poppins Bold"/>
              </a:rPr>
              <a:t>3</a:t>
            </a:r>
            <a:r>
              <a:rPr lang="en-US" sz="3000">
                <a:solidFill>
                  <a:srgbClr val="000000"/>
                </a:solidFill>
                <a:latin typeface="Poppins Bold"/>
              </a:rPr>
              <a:t>. Credit / Debit Cards</a:t>
            </a:r>
          </a:p>
          <a:p>
            <a:pPr algn="just">
              <a:lnSpc>
                <a:spcPts val="4200"/>
              </a:lnSpc>
            </a:pPr>
            <a:r>
              <a:rPr lang="en-US" sz="3000">
                <a:solidFill>
                  <a:srgbClr val="000000"/>
                </a:solidFill>
                <a:latin typeface="Poppins Bold"/>
              </a:rPr>
              <a:t>4</a:t>
            </a:r>
            <a:r>
              <a:rPr lang="en-US" sz="3000">
                <a:solidFill>
                  <a:srgbClr val="000000"/>
                </a:solidFill>
                <a:latin typeface="Poppins Bold"/>
              </a:rPr>
              <a:t>. Installment Plan</a:t>
            </a:r>
          </a:p>
          <a:p>
            <a:pPr algn="just">
              <a:lnSpc>
                <a:spcPts val="4200"/>
              </a:lnSpc>
            </a:pPr>
            <a:r>
              <a:rPr lang="en-US" sz="3000">
                <a:solidFill>
                  <a:srgbClr val="000000"/>
                </a:solidFill>
                <a:latin typeface="Poppins Bold"/>
              </a:rPr>
              <a:t>5</a:t>
            </a:r>
            <a:r>
              <a:rPr lang="en-US" sz="3000">
                <a:solidFill>
                  <a:srgbClr val="000000"/>
                </a:solidFill>
                <a:latin typeface="Poppins Bold"/>
              </a:rPr>
              <a:t>. Cash-on-delivery (COD)</a:t>
            </a:r>
          </a:p>
          <a:p>
            <a:pPr algn="just">
              <a:lnSpc>
                <a:spcPts val="4200"/>
              </a:lnSpc>
            </a:pPr>
            <a:r>
              <a:rPr lang="en-US" sz="3000">
                <a:solidFill>
                  <a:srgbClr val="000000"/>
                </a:solidFill>
                <a:latin typeface="Poppins Bold"/>
              </a:rPr>
              <a:t>6</a:t>
            </a:r>
            <a:r>
              <a:rPr lang="en-US" sz="3000">
                <a:solidFill>
                  <a:srgbClr val="000000"/>
                </a:solidFill>
                <a:latin typeface="Poppins Bold"/>
              </a:rPr>
              <a:t>. SPayLater </a:t>
            </a:r>
          </a:p>
          <a:p>
            <a:pPr algn="just">
              <a:lnSpc>
                <a:spcPts val="4200"/>
              </a:lnSpc>
            </a:pPr>
            <a:r>
              <a:rPr lang="en-US" sz="3000">
                <a:solidFill>
                  <a:srgbClr val="000000"/>
                </a:solidFill>
                <a:latin typeface="Poppins Bold"/>
              </a:rPr>
              <a:t>7</a:t>
            </a:r>
            <a:r>
              <a:rPr lang="en-US" sz="3000">
                <a:solidFill>
                  <a:srgbClr val="000000"/>
                </a:solidFill>
                <a:latin typeface="Poppins Bold"/>
              </a:rPr>
              <a:t>. Maybank2u</a:t>
            </a:r>
          </a:p>
          <a:p>
            <a:pPr algn="just">
              <a:lnSpc>
                <a:spcPts val="4200"/>
              </a:lnSpc>
            </a:pPr>
            <a:r>
              <a:rPr lang="en-US" sz="3000">
                <a:solidFill>
                  <a:srgbClr val="000000"/>
                </a:solidFill>
                <a:latin typeface="Poppins Bold"/>
              </a:rPr>
              <a:t>8</a:t>
            </a:r>
            <a:r>
              <a:rPr lang="en-US" sz="3000">
                <a:solidFill>
                  <a:srgbClr val="000000"/>
                </a:solidFill>
                <a:latin typeface="Poppins Bold"/>
              </a:rPr>
              <a:t>. Google Pay</a:t>
            </a:r>
          </a:p>
          <a:p>
            <a:pPr algn="just">
              <a:lnSpc>
                <a:spcPts val="4200"/>
              </a:lnSpc>
            </a:pPr>
            <a:r>
              <a:rPr lang="en-US" sz="3000">
                <a:solidFill>
                  <a:srgbClr val="000000"/>
                </a:solidFill>
                <a:latin typeface="Poppins Bold"/>
              </a:rPr>
              <a:t>9</a:t>
            </a:r>
            <a:r>
              <a:rPr lang="en-US" sz="3000">
                <a:solidFill>
                  <a:srgbClr val="000000"/>
                </a:solidFill>
                <a:latin typeface="Poppins Bold"/>
              </a:rPr>
              <a:t>. Online Banking</a:t>
            </a:r>
          </a:p>
          <a:p>
            <a:pPr algn="just">
              <a:lnSpc>
                <a:spcPts val="4200"/>
              </a:lnSpc>
            </a:pPr>
            <a:r>
              <a:rPr lang="en-US" sz="3000">
                <a:solidFill>
                  <a:srgbClr val="000000"/>
                </a:solidFill>
                <a:latin typeface="Poppins Bold"/>
              </a:rPr>
              <a:t>10. Apple Pay</a:t>
            </a:r>
          </a:p>
        </p:txBody>
      </p:sp>
      <p:sp>
        <p:nvSpPr>
          <p:cNvPr name="TextBox 8" id="8"/>
          <p:cNvSpPr txBox="true"/>
          <p:nvPr/>
        </p:nvSpPr>
        <p:spPr>
          <a:xfrm rot="0">
            <a:off x="6554841" y="2447925"/>
            <a:ext cx="7639746" cy="635000"/>
          </a:xfrm>
          <a:prstGeom prst="rect">
            <a:avLst/>
          </a:prstGeom>
        </p:spPr>
        <p:txBody>
          <a:bodyPr anchor="t" rtlCol="false" tIns="0" lIns="0" bIns="0" rIns="0">
            <a:spAutoFit/>
          </a:bodyPr>
          <a:lstStyle/>
          <a:p>
            <a:pPr>
              <a:lnSpc>
                <a:spcPts val="4900"/>
              </a:lnSpc>
            </a:pPr>
            <a:r>
              <a:rPr lang="en-US" sz="3500">
                <a:solidFill>
                  <a:srgbClr val="0E8388"/>
                </a:solidFill>
                <a:latin typeface="Poppins Bold"/>
              </a:rPr>
              <a:t>FEES FOR LOCAL SELLERS </a:t>
            </a:r>
          </a:p>
        </p:txBody>
      </p:sp>
      <p:sp>
        <p:nvSpPr>
          <p:cNvPr name="TextBox 9" id="9"/>
          <p:cNvSpPr txBox="true"/>
          <p:nvPr/>
        </p:nvSpPr>
        <p:spPr>
          <a:xfrm rot="0">
            <a:off x="6554841" y="3527425"/>
            <a:ext cx="10949183" cy="32099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Bold"/>
              </a:rPr>
              <a:t>1. Transaction fee: </a:t>
            </a:r>
            <a:r>
              <a:rPr lang="en-US" sz="3000">
                <a:solidFill>
                  <a:srgbClr val="FF6705"/>
                </a:solidFill>
                <a:latin typeface="Poppins Bold"/>
              </a:rPr>
              <a:t>2-2.12%</a:t>
            </a:r>
          </a:p>
          <a:p>
            <a:pPr algn="just">
              <a:lnSpc>
                <a:spcPts val="4200"/>
              </a:lnSpc>
            </a:pPr>
            <a:r>
              <a:rPr lang="en-US" sz="3000">
                <a:solidFill>
                  <a:srgbClr val="000000"/>
                </a:solidFill>
                <a:latin typeface="Poppins Bold"/>
              </a:rPr>
              <a:t>2</a:t>
            </a:r>
            <a:r>
              <a:rPr lang="en-US" sz="3000">
                <a:solidFill>
                  <a:srgbClr val="000000"/>
                </a:solidFill>
                <a:latin typeface="Poppins Bold"/>
              </a:rPr>
              <a:t>. Marketplace Commission fee (&gt;=100 orders): </a:t>
            </a:r>
            <a:r>
              <a:rPr lang="en-US" sz="3000">
                <a:solidFill>
                  <a:srgbClr val="FF6705"/>
                </a:solidFill>
                <a:latin typeface="Poppins Bold"/>
              </a:rPr>
              <a:t>2-4.24%</a:t>
            </a:r>
          </a:p>
          <a:p>
            <a:pPr algn="just">
              <a:lnSpc>
                <a:spcPts val="4200"/>
              </a:lnSpc>
            </a:pPr>
            <a:r>
              <a:rPr lang="en-US" sz="3000">
                <a:solidFill>
                  <a:srgbClr val="000000"/>
                </a:solidFill>
                <a:latin typeface="Poppins Bold"/>
              </a:rPr>
              <a:t>3</a:t>
            </a:r>
            <a:r>
              <a:rPr lang="en-US" sz="3000">
                <a:solidFill>
                  <a:srgbClr val="000000"/>
                </a:solidFill>
                <a:latin typeface="Poppins Bold"/>
              </a:rPr>
              <a:t>. Marketplace Commission fee (&lt;100 orders): </a:t>
            </a:r>
            <a:r>
              <a:rPr lang="en-US" sz="3000">
                <a:solidFill>
                  <a:srgbClr val="FF6705"/>
                </a:solidFill>
                <a:latin typeface="Poppins Bold"/>
              </a:rPr>
              <a:t>0%</a:t>
            </a:r>
          </a:p>
          <a:p>
            <a:pPr algn="just">
              <a:lnSpc>
                <a:spcPts val="4200"/>
              </a:lnSpc>
            </a:pPr>
            <a:r>
              <a:rPr lang="en-US" sz="3000">
                <a:solidFill>
                  <a:srgbClr val="000000"/>
                </a:solidFill>
                <a:latin typeface="Poppins Bold"/>
              </a:rPr>
              <a:t>4</a:t>
            </a:r>
            <a:r>
              <a:rPr lang="en-US" sz="3000">
                <a:solidFill>
                  <a:srgbClr val="000000"/>
                </a:solidFill>
                <a:latin typeface="Poppins Bold"/>
              </a:rPr>
              <a:t>. Shopee Mall Commission fee: </a:t>
            </a:r>
            <a:r>
              <a:rPr lang="en-US" sz="3000">
                <a:solidFill>
                  <a:srgbClr val="FF6705"/>
                </a:solidFill>
                <a:latin typeface="Poppins Bold"/>
              </a:rPr>
              <a:t>4-6.36%</a:t>
            </a:r>
          </a:p>
          <a:p>
            <a:pPr algn="just">
              <a:lnSpc>
                <a:spcPts val="4200"/>
              </a:lnSpc>
            </a:pPr>
            <a:r>
              <a:rPr lang="en-US" sz="3000">
                <a:solidFill>
                  <a:srgbClr val="000000"/>
                </a:solidFill>
                <a:latin typeface="Poppins Bold"/>
              </a:rPr>
              <a:t>5</a:t>
            </a:r>
            <a:r>
              <a:rPr lang="en-US" sz="3000">
                <a:solidFill>
                  <a:srgbClr val="000000"/>
                </a:solidFill>
                <a:latin typeface="Poppins Bold"/>
              </a:rPr>
              <a:t>. Marketing Programme Service fee:</a:t>
            </a:r>
            <a:r>
              <a:rPr lang="en-US" sz="3000">
                <a:solidFill>
                  <a:srgbClr val="FF6705"/>
                </a:solidFill>
                <a:latin typeface="Poppins Bold"/>
              </a:rPr>
              <a:t> 4-7.42%</a:t>
            </a:r>
          </a:p>
          <a:p>
            <a:pPr algn="just">
              <a:lnSpc>
                <a:spcPts val="4200"/>
              </a:lnSpc>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589832" y="942975"/>
            <a:ext cx="17259300"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MANAGE ORDERS ON SHOPPEE</a:t>
            </a:r>
          </a:p>
        </p:txBody>
      </p:sp>
      <p:sp>
        <p:nvSpPr>
          <p:cNvPr name="TextBox 5" id="5"/>
          <p:cNvSpPr txBox="true"/>
          <p:nvPr/>
        </p:nvSpPr>
        <p:spPr>
          <a:xfrm rot="0">
            <a:off x="589832" y="2590800"/>
            <a:ext cx="5965009" cy="635000"/>
          </a:xfrm>
          <a:prstGeom prst="rect">
            <a:avLst/>
          </a:prstGeom>
        </p:spPr>
        <p:txBody>
          <a:bodyPr anchor="t" rtlCol="false" tIns="0" lIns="0" bIns="0" rIns="0">
            <a:spAutoFit/>
          </a:bodyPr>
          <a:lstStyle/>
          <a:p>
            <a:pPr>
              <a:lnSpc>
                <a:spcPts val="4900"/>
              </a:lnSpc>
            </a:pPr>
            <a:r>
              <a:rPr lang="en-US" sz="3500">
                <a:solidFill>
                  <a:srgbClr val="0E8388"/>
                </a:solidFill>
                <a:latin typeface="Poppins Bold"/>
              </a:rPr>
              <a:t>SELLER CENTRE</a:t>
            </a:r>
          </a:p>
        </p:txBody>
      </p:sp>
      <p:sp>
        <p:nvSpPr>
          <p:cNvPr name="TextBox 6" id="6"/>
          <p:cNvSpPr txBox="true"/>
          <p:nvPr/>
        </p:nvSpPr>
        <p:spPr>
          <a:xfrm rot="0">
            <a:off x="589832" y="3587750"/>
            <a:ext cx="8554168" cy="64103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Sellers can view your orders under the </a:t>
            </a:r>
            <a:r>
              <a:rPr lang="en-US" sz="3000">
                <a:solidFill>
                  <a:srgbClr val="000000"/>
                </a:solidFill>
                <a:latin typeface="Poppins Bold"/>
              </a:rPr>
              <a:t>My Shipment</a:t>
            </a:r>
            <a:r>
              <a:rPr lang="en-US" sz="3000">
                <a:solidFill>
                  <a:srgbClr val="000000"/>
                </a:solidFill>
                <a:latin typeface="Poppins"/>
              </a:rPr>
              <a:t> page. Orders that require shipping arrangements can be viewed under the </a:t>
            </a:r>
            <a:r>
              <a:rPr lang="en-US" sz="3000">
                <a:solidFill>
                  <a:srgbClr val="000000"/>
                </a:solidFill>
                <a:latin typeface="Poppins Bold"/>
              </a:rPr>
              <a:t>To Ship</a:t>
            </a:r>
            <a:r>
              <a:rPr lang="en-US" sz="3000">
                <a:solidFill>
                  <a:srgbClr val="000000"/>
                </a:solidFill>
                <a:latin typeface="Poppins"/>
              </a:rPr>
              <a:t> tab. These orders consist of both processed and unprocessed orders.</a:t>
            </a:r>
          </a:p>
          <a:p>
            <a:pPr algn="just">
              <a:lnSpc>
                <a:spcPts val="4200"/>
              </a:lnSpc>
            </a:pPr>
            <a:r>
              <a:rPr lang="en-US" sz="3000">
                <a:solidFill>
                  <a:srgbClr val="000000"/>
                </a:solidFill>
                <a:latin typeface="Poppins Bold"/>
              </a:rPr>
              <a:t>Processed orders:</a:t>
            </a:r>
            <a:r>
              <a:rPr lang="en-US" sz="3000">
                <a:solidFill>
                  <a:srgbClr val="000000"/>
                </a:solidFill>
                <a:latin typeface="Poppins"/>
              </a:rPr>
              <a:t> Orders that have shipment arranged but are yet to be picked up or dropped off by logistics providers.</a:t>
            </a:r>
          </a:p>
          <a:p>
            <a:pPr algn="just">
              <a:lnSpc>
                <a:spcPts val="4200"/>
              </a:lnSpc>
            </a:pPr>
            <a:r>
              <a:rPr lang="en-US" sz="3000">
                <a:solidFill>
                  <a:srgbClr val="000000"/>
                </a:solidFill>
                <a:latin typeface="Poppins"/>
              </a:rPr>
              <a:t>The </a:t>
            </a:r>
            <a:r>
              <a:rPr lang="en-US" sz="3000">
                <a:solidFill>
                  <a:srgbClr val="000000"/>
                </a:solidFill>
                <a:latin typeface="Poppins Bold"/>
              </a:rPr>
              <a:t>Arrange Shipment </a:t>
            </a:r>
            <a:r>
              <a:rPr lang="en-US" sz="3000">
                <a:solidFill>
                  <a:srgbClr val="000000"/>
                </a:solidFill>
                <a:latin typeface="Poppins"/>
              </a:rPr>
              <a:t>icon will redirect you to the shipping options (drop-off or pick-up) to process the orders. </a:t>
            </a:r>
          </a:p>
          <a:p>
            <a:pPr algn="just">
              <a:lnSpc>
                <a:spcPts val="4200"/>
              </a:lnSpc>
            </a:pPr>
          </a:p>
        </p:txBody>
      </p:sp>
      <p:sp>
        <p:nvSpPr>
          <p:cNvPr name="TextBox 7" id="7"/>
          <p:cNvSpPr txBox="true"/>
          <p:nvPr/>
        </p:nvSpPr>
        <p:spPr>
          <a:xfrm rot="0">
            <a:off x="10202114" y="3587750"/>
            <a:ext cx="7647018" cy="32099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a:rPr>
              <a:t>Sellers can </a:t>
            </a:r>
            <a:r>
              <a:rPr lang="en-US" sz="3000">
                <a:solidFill>
                  <a:srgbClr val="000000"/>
                </a:solidFill>
                <a:latin typeface="Poppins Bold"/>
              </a:rPr>
              <a:t>view the orders</a:t>
            </a:r>
            <a:r>
              <a:rPr lang="en-US" sz="3000">
                <a:solidFill>
                  <a:srgbClr val="000000"/>
                </a:solidFill>
                <a:latin typeface="Poppins"/>
              </a:rPr>
              <a:t> that require shipping arrangement using the</a:t>
            </a:r>
            <a:r>
              <a:rPr lang="en-US" sz="3000">
                <a:solidFill>
                  <a:srgbClr val="000000"/>
                </a:solidFill>
                <a:latin typeface="Poppins Bold"/>
              </a:rPr>
              <a:t> To Ship</a:t>
            </a:r>
            <a:r>
              <a:rPr lang="en-US" sz="3000">
                <a:solidFill>
                  <a:srgbClr val="000000"/>
                </a:solidFill>
                <a:latin typeface="Poppins"/>
              </a:rPr>
              <a:t> icon. Next, the </a:t>
            </a:r>
            <a:r>
              <a:rPr lang="en-US" sz="3000">
                <a:solidFill>
                  <a:srgbClr val="000000"/>
                </a:solidFill>
                <a:latin typeface="Poppins Bold"/>
              </a:rPr>
              <a:t>Arrange Shipment</a:t>
            </a:r>
            <a:r>
              <a:rPr lang="en-US" sz="3000">
                <a:solidFill>
                  <a:srgbClr val="000000"/>
                </a:solidFill>
                <a:latin typeface="Poppins"/>
              </a:rPr>
              <a:t> icon will redirect to the shipping options (drop-off or pick-up) to process the orders. </a:t>
            </a:r>
          </a:p>
        </p:txBody>
      </p:sp>
      <p:sp>
        <p:nvSpPr>
          <p:cNvPr name="TextBox 8" id="8"/>
          <p:cNvSpPr txBox="true"/>
          <p:nvPr/>
        </p:nvSpPr>
        <p:spPr>
          <a:xfrm rot="0">
            <a:off x="10202114" y="2578110"/>
            <a:ext cx="5965009" cy="635000"/>
          </a:xfrm>
          <a:prstGeom prst="rect">
            <a:avLst/>
          </a:prstGeom>
        </p:spPr>
        <p:txBody>
          <a:bodyPr anchor="t" rtlCol="false" tIns="0" lIns="0" bIns="0" rIns="0">
            <a:spAutoFit/>
          </a:bodyPr>
          <a:lstStyle/>
          <a:p>
            <a:pPr>
              <a:lnSpc>
                <a:spcPts val="4900"/>
              </a:lnSpc>
            </a:pPr>
            <a:r>
              <a:rPr lang="en-US" sz="3500">
                <a:solidFill>
                  <a:srgbClr val="0E8388"/>
                </a:solidFill>
                <a:latin typeface="Poppins Bold"/>
              </a:rPr>
              <a:t>SHOPEE APP</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sp>
        <p:nvSpPr>
          <p:cNvPr name="TextBox 5" id="5"/>
          <p:cNvSpPr txBox="true"/>
          <p:nvPr/>
        </p:nvSpPr>
        <p:spPr>
          <a:xfrm rot="0">
            <a:off x="1028700" y="2609850"/>
            <a:ext cx="16230600" cy="4810125"/>
          </a:xfrm>
          <a:prstGeom prst="rect">
            <a:avLst/>
          </a:prstGeom>
        </p:spPr>
        <p:txBody>
          <a:bodyPr anchor="t" rtlCol="false" tIns="0" lIns="0" bIns="0" rIns="0">
            <a:spAutoFit/>
          </a:bodyPr>
          <a:lstStyle/>
          <a:p>
            <a:pPr>
              <a:lnSpc>
                <a:spcPts val="4200"/>
              </a:lnSpc>
            </a:pPr>
            <a:r>
              <a:rPr lang="en-US" sz="3000">
                <a:solidFill>
                  <a:srgbClr val="FFFFFF"/>
                </a:solidFill>
                <a:latin typeface="Poppins Bold"/>
              </a:rPr>
              <a:t>Aftersales mechanisms typically include features such as customer service center, product returns, refunds, and exchanges. These mechanisms are designed to ensure that customers are satisfied with their purchases and are willing to make future purchases from the platform. </a:t>
            </a:r>
          </a:p>
          <a:p>
            <a:pPr>
              <a:lnSpc>
                <a:spcPts val="4200"/>
              </a:lnSpc>
            </a:pPr>
          </a:p>
          <a:p>
            <a:pPr>
              <a:lnSpc>
                <a:spcPts val="4200"/>
              </a:lnSpc>
            </a:pPr>
            <a:r>
              <a:rPr lang="en-US" sz="3000">
                <a:solidFill>
                  <a:srgbClr val="FFFFFF"/>
                </a:solidFill>
                <a:latin typeface="Poppins Bold"/>
              </a:rPr>
              <a:t>Additionally, e-Commerce platforms often collect data on customer behavior and preferences through their aftersales mechanisms, which can be used to improve product offerings and marketing strategies.</a:t>
            </a:r>
          </a:p>
          <a:p>
            <a:pPr>
              <a:lnSpc>
                <a:spcPts val="4200"/>
              </a:lnSpc>
            </a:pPr>
          </a:p>
        </p:txBody>
      </p:sp>
      <p:grpSp>
        <p:nvGrpSpPr>
          <p:cNvPr name="Group 6" id="6"/>
          <p:cNvGrpSpPr/>
          <p:nvPr/>
        </p:nvGrpSpPr>
        <p:grpSpPr>
          <a:xfrm rot="0">
            <a:off x="1028700" y="7419975"/>
            <a:ext cx="4377043" cy="2263521"/>
            <a:chOff x="0" y="0"/>
            <a:chExt cx="1152802" cy="596154"/>
          </a:xfrm>
        </p:grpSpPr>
        <p:sp>
          <p:nvSpPr>
            <p:cNvPr name="Freeform 7" id="7"/>
            <p:cNvSpPr/>
            <p:nvPr/>
          </p:nvSpPr>
          <p:spPr>
            <a:xfrm flipH="false" flipV="false">
              <a:off x="0" y="0"/>
              <a:ext cx="1152802" cy="596154"/>
            </a:xfrm>
            <a:custGeom>
              <a:avLst/>
              <a:gdLst/>
              <a:ahLst/>
              <a:cxnLst/>
              <a:rect r="r" b="b" t="t" l="l"/>
              <a:pathLst>
                <a:path h="596154" w="1152802">
                  <a:moveTo>
                    <a:pt x="90207" y="0"/>
                  </a:moveTo>
                  <a:lnTo>
                    <a:pt x="1062595" y="0"/>
                  </a:lnTo>
                  <a:cubicBezTo>
                    <a:pt x="1112415" y="0"/>
                    <a:pt x="1152802" y="40387"/>
                    <a:pt x="1152802" y="90207"/>
                  </a:cubicBezTo>
                  <a:lnTo>
                    <a:pt x="1152802" y="505947"/>
                  </a:lnTo>
                  <a:cubicBezTo>
                    <a:pt x="1152802" y="555767"/>
                    <a:pt x="1112415" y="596154"/>
                    <a:pt x="1062595" y="596154"/>
                  </a:cubicBezTo>
                  <a:lnTo>
                    <a:pt x="90207" y="596154"/>
                  </a:lnTo>
                  <a:cubicBezTo>
                    <a:pt x="40387" y="596154"/>
                    <a:pt x="0" y="555767"/>
                    <a:pt x="0" y="505947"/>
                  </a:cubicBezTo>
                  <a:lnTo>
                    <a:pt x="0" y="90207"/>
                  </a:lnTo>
                  <a:cubicBezTo>
                    <a:pt x="0" y="40387"/>
                    <a:pt x="40387" y="0"/>
                    <a:pt x="90207" y="0"/>
                  </a:cubicBezTo>
                  <a:close/>
                </a:path>
              </a:pathLst>
            </a:custGeom>
            <a:solidFill>
              <a:srgbClr val="FF6705"/>
            </a:soli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4799"/>
                </a:lnSpc>
              </a:pPr>
              <a:r>
                <a:rPr lang="en-US" sz="3999">
                  <a:solidFill>
                    <a:srgbClr val="023F52"/>
                  </a:solidFill>
                  <a:latin typeface="Poppins Bold"/>
                </a:rPr>
                <a:t>DISPUTE RESOLUTION CENTRE</a:t>
              </a:r>
            </a:p>
          </p:txBody>
        </p:sp>
      </p:grpSp>
      <p:sp>
        <p:nvSpPr>
          <p:cNvPr name="TextBox 9" id="9"/>
          <p:cNvSpPr txBox="true"/>
          <p:nvPr/>
        </p:nvSpPr>
        <p:spPr>
          <a:xfrm rot="0">
            <a:off x="1028700" y="942975"/>
            <a:ext cx="17259300"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AFTERSALES MECHANISM</a:t>
            </a:r>
          </a:p>
        </p:txBody>
      </p:sp>
      <p:grpSp>
        <p:nvGrpSpPr>
          <p:cNvPr name="Group 10" id="10"/>
          <p:cNvGrpSpPr/>
          <p:nvPr/>
        </p:nvGrpSpPr>
        <p:grpSpPr>
          <a:xfrm rot="0">
            <a:off x="6955478" y="7419975"/>
            <a:ext cx="4377043" cy="2263521"/>
            <a:chOff x="0" y="0"/>
            <a:chExt cx="1152802" cy="596154"/>
          </a:xfrm>
        </p:grpSpPr>
        <p:sp>
          <p:nvSpPr>
            <p:cNvPr name="Freeform 11" id="11"/>
            <p:cNvSpPr/>
            <p:nvPr/>
          </p:nvSpPr>
          <p:spPr>
            <a:xfrm flipH="false" flipV="false">
              <a:off x="0" y="0"/>
              <a:ext cx="1152802" cy="596154"/>
            </a:xfrm>
            <a:custGeom>
              <a:avLst/>
              <a:gdLst/>
              <a:ahLst/>
              <a:cxnLst/>
              <a:rect r="r" b="b" t="t" l="l"/>
              <a:pathLst>
                <a:path h="596154" w="1152802">
                  <a:moveTo>
                    <a:pt x="90207" y="0"/>
                  </a:moveTo>
                  <a:lnTo>
                    <a:pt x="1062595" y="0"/>
                  </a:lnTo>
                  <a:cubicBezTo>
                    <a:pt x="1112415" y="0"/>
                    <a:pt x="1152802" y="40387"/>
                    <a:pt x="1152802" y="90207"/>
                  </a:cubicBezTo>
                  <a:lnTo>
                    <a:pt x="1152802" y="505947"/>
                  </a:lnTo>
                  <a:cubicBezTo>
                    <a:pt x="1152802" y="555767"/>
                    <a:pt x="1112415" y="596154"/>
                    <a:pt x="1062595" y="596154"/>
                  </a:cubicBezTo>
                  <a:lnTo>
                    <a:pt x="90207" y="596154"/>
                  </a:lnTo>
                  <a:cubicBezTo>
                    <a:pt x="40387" y="596154"/>
                    <a:pt x="0" y="555767"/>
                    <a:pt x="0" y="505947"/>
                  </a:cubicBezTo>
                  <a:lnTo>
                    <a:pt x="0" y="90207"/>
                  </a:lnTo>
                  <a:cubicBezTo>
                    <a:pt x="0" y="40387"/>
                    <a:pt x="40387" y="0"/>
                    <a:pt x="90207" y="0"/>
                  </a:cubicBezTo>
                  <a:close/>
                </a:path>
              </a:pathLst>
            </a:custGeom>
            <a:solidFill>
              <a:srgbClr val="FF6705"/>
            </a:solidFill>
          </p:spPr>
        </p:sp>
        <p:sp>
          <p:nvSpPr>
            <p:cNvPr name="TextBox 12" id="12"/>
            <p:cNvSpPr txBox="true"/>
            <p:nvPr/>
          </p:nvSpPr>
          <p:spPr>
            <a:xfrm>
              <a:off x="0" y="-38100"/>
              <a:ext cx="812800" cy="850900"/>
            </a:xfrm>
            <a:prstGeom prst="rect">
              <a:avLst/>
            </a:prstGeom>
          </p:spPr>
          <p:txBody>
            <a:bodyPr anchor="ctr" rtlCol="false" tIns="50800" lIns="50800" bIns="50800" rIns="50800"/>
            <a:lstStyle/>
            <a:p>
              <a:pPr algn="ctr">
                <a:lnSpc>
                  <a:spcPts val="4799"/>
                </a:lnSpc>
              </a:pPr>
              <a:r>
                <a:rPr lang="en-US" sz="3999">
                  <a:solidFill>
                    <a:srgbClr val="023F52"/>
                  </a:solidFill>
                  <a:latin typeface="Poppins Bold"/>
                </a:rPr>
                <a:t>RETURN, REFUND, EXCHANGE</a:t>
              </a:r>
            </a:p>
          </p:txBody>
        </p:sp>
      </p:grpSp>
      <p:grpSp>
        <p:nvGrpSpPr>
          <p:cNvPr name="Group 13" id="13"/>
          <p:cNvGrpSpPr/>
          <p:nvPr/>
        </p:nvGrpSpPr>
        <p:grpSpPr>
          <a:xfrm rot="0">
            <a:off x="12882257" y="7419975"/>
            <a:ext cx="4377043" cy="2263521"/>
            <a:chOff x="0" y="0"/>
            <a:chExt cx="1152802" cy="596154"/>
          </a:xfrm>
        </p:grpSpPr>
        <p:sp>
          <p:nvSpPr>
            <p:cNvPr name="Freeform 14" id="14"/>
            <p:cNvSpPr/>
            <p:nvPr/>
          </p:nvSpPr>
          <p:spPr>
            <a:xfrm flipH="false" flipV="false">
              <a:off x="0" y="0"/>
              <a:ext cx="1152802" cy="596154"/>
            </a:xfrm>
            <a:custGeom>
              <a:avLst/>
              <a:gdLst/>
              <a:ahLst/>
              <a:cxnLst/>
              <a:rect r="r" b="b" t="t" l="l"/>
              <a:pathLst>
                <a:path h="596154" w="1152802">
                  <a:moveTo>
                    <a:pt x="90207" y="0"/>
                  </a:moveTo>
                  <a:lnTo>
                    <a:pt x="1062595" y="0"/>
                  </a:lnTo>
                  <a:cubicBezTo>
                    <a:pt x="1112415" y="0"/>
                    <a:pt x="1152802" y="40387"/>
                    <a:pt x="1152802" y="90207"/>
                  </a:cubicBezTo>
                  <a:lnTo>
                    <a:pt x="1152802" y="505947"/>
                  </a:lnTo>
                  <a:cubicBezTo>
                    <a:pt x="1152802" y="555767"/>
                    <a:pt x="1112415" y="596154"/>
                    <a:pt x="1062595" y="596154"/>
                  </a:cubicBezTo>
                  <a:lnTo>
                    <a:pt x="90207" y="596154"/>
                  </a:lnTo>
                  <a:cubicBezTo>
                    <a:pt x="40387" y="596154"/>
                    <a:pt x="0" y="555767"/>
                    <a:pt x="0" y="505947"/>
                  </a:cubicBezTo>
                  <a:lnTo>
                    <a:pt x="0" y="90207"/>
                  </a:lnTo>
                  <a:cubicBezTo>
                    <a:pt x="0" y="40387"/>
                    <a:pt x="40387" y="0"/>
                    <a:pt x="90207" y="0"/>
                  </a:cubicBezTo>
                  <a:close/>
                </a:path>
              </a:pathLst>
            </a:custGeom>
            <a:solidFill>
              <a:srgbClr val="FF6705"/>
            </a:solidFill>
          </p:spPr>
        </p:sp>
        <p:sp>
          <p:nvSpPr>
            <p:cNvPr name="TextBox 15" id="15"/>
            <p:cNvSpPr txBox="true"/>
            <p:nvPr/>
          </p:nvSpPr>
          <p:spPr>
            <a:xfrm>
              <a:off x="0" y="-38100"/>
              <a:ext cx="812800" cy="850900"/>
            </a:xfrm>
            <a:prstGeom prst="rect">
              <a:avLst/>
            </a:prstGeom>
          </p:spPr>
          <p:txBody>
            <a:bodyPr anchor="ctr" rtlCol="false" tIns="50800" lIns="50800" bIns="50800" rIns="50800"/>
            <a:lstStyle/>
            <a:p>
              <a:pPr algn="ctr">
                <a:lnSpc>
                  <a:spcPts val="4799"/>
                </a:lnSpc>
              </a:pPr>
              <a:r>
                <a:rPr lang="en-US" sz="3999">
                  <a:solidFill>
                    <a:srgbClr val="023F52"/>
                  </a:solidFill>
                  <a:latin typeface="Poppins Bold"/>
                </a:rPr>
                <a:t>RATINGS AND REVIEWS</a:t>
              </a:r>
            </a:p>
          </p:txBody>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sp>
        <p:nvSpPr>
          <p:cNvPr name="TextBox 5" id="5"/>
          <p:cNvSpPr txBox="true"/>
          <p:nvPr/>
        </p:nvSpPr>
        <p:spPr>
          <a:xfrm rot="0">
            <a:off x="1028700" y="2609850"/>
            <a:ext cx="16230600" cy="1076325"/>
          </a:xfrm>
          <a:prstGeom prst="rect">
            <a:avLst/>
          </a:prstGeom>
        </p:spPr>
        <p:txBody>
          <a:bodyPr anchor="t" rtlCol="false" tIns="0" lIns="0" bIns="0" rIns="0">
            <a:spAutoFit/>
          </a:bodyPr>
          <a:lstStyle/>
          <a:p>
            <a:pPr>
              <a:lnSpc>
                <a:spcPts val="4200"/>
              </a:lnSpc>
            </a:pPr>
            <a:r>
              <a:rPr lang="en-US" sz="3000">
                <a:solidFill>
                  <a:srgbClr val="FFFFFF"/>
                </a:solidFill>
                <a:latin typeface="Poppins Bold"/>
              </a:rPr>
              <a:t>There are a lot of disputes between the stakeholders when the transaction is completed:</a:t>
            </a:r>
          </a:p>
        </p:txBody>
      </p:sp>
      <p:grpSp>
        <p:nvGrpSpPr>
          <p:cNvPr name="Group 6" id="6"/>
          <p:cNvGrpSpPr/>
          <p:nvPr/>
        </p:nvGrpSpPr>
        <p:grpSpPr>
          <a:xfrm rot="0">
            <a:off x="1028700" y="4133850"/>
            <a:ext cx="4935289" cy="1838325"/>
            <a:chOff x="0" y="0"/>
            <a:chExt cx="1299829" cy="484168"/>
          </a:xfrm>
        </p:grpSpPr>
        <p:sp>
          <p:nvSpPr>
            <p:cNvPr name="Freeform 7" id="7"/>
            <p:cNvSpPr/>
            <p:nvPr/>
          </p:nvSpPr>
          <p:spPr>
            <a:xfrm flipH="false" flipV="false">
              <a:off x="0" y="0"/>
              <a:ext cx="1299829" cy="484168"/>
            </a:xfrm>
            <a:custGeom>
              <a:avLst/>
              <a:gdLst/>
              <a:ahLst/>
              <a:cxnLst/>
              <a:rect r="r" b="b" t="t" l="l"/>
              <a:pathLst>
                <a:path h="484168" w="1299829">
                  <a:moveTo>
                    <a:pt x="80003" y="0"/>
                  </a:moveTo>
                  <a:lnTo>
                    <a:pt x="1219826" y="0"/>
                  </a:lnTo>
                  <a:cubicBezTo>
                    <a:pt x="1264011" y="0"/>
                    <a:pt x="1299829" y="35819"/>
                    <a:pt x="1299829" y="80003"/>
                  </a:cubicBezTo>
                  <a:lnTo>
                    <a:pt x="1299829" y="404165"/>
                  </a:lnTo>
                  <a:cubicBezTo>
                    <a:pt x="1299829" y="448349"/>
                    <a:pt x="1264011" y="484168"/>
                    <a:pt x="1219826" y="484168"/>
                  </a:cubicBezTo>
                  <a:lnTo>
                    <a:pt x="80003" y="484168"/>
                  </a:lnTo>
                  <a:cubicBezTo>
                    <a:pt x="35819" y="484168"/>
                    <a:pt x="0" y="448349"/>
                    <a:pt x="0" y="404165"/>
                  </a:cubicBezTo>
                  <a:lnTo>
                    <a:pt x="0" y="80003"/>
                  </a:lnTo>
                  <a:cubicBezTo>
                    <a:pt x="0" y="35819"/>
                    <a:pt x="35819" y="0"/>
                    <a:pt x="80003" y="0"/>
                  </a:cubicBezTo>
                  <a:close/>
                </a:path>
              </a:pathLst>
            </a:custGeom>
            <a:solidFill>
              <a:srgbClr val="FF6705"/>
            </a:soli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4799"/>
                </a:lnSpc>
              </a:pPr>
              <a:r>
                <a:rPr lang="en-US" sz="3999">
                  <a:solidFill>
                    <a:srgbClr val="023F52"/>
                  </a:solidFill>
                  <a:latin typeface="Poppins Bold"/>
                </a:rPr>
                <a:t>FROM SELLERS</a:t>
              </a:r>
            </a:p>
          </p:txBody>
        </p:sp>
      </p:grpSp>
      <p:sp>
        <p:nvSpPr>
          <p:cNvPr name="TextBox 9" id="9"/>
          <p:cNvSpPr txBox="true"/>
          <p:nvPr/>
        </p:nvSpPr>
        <p:spPr>
          <a:xfrm rot="0">
            <a:off x="1028700" y="942975"/>
            <a:ext cx="17259300"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DISPUTES</a:t>
            </a:r>
          </a:p>
        </p:txBody>
      </p:sp>
      <p:grpSp>
        <p:nvGrpSpPr>
          <p:cNvPr name="Group 10" id="10"/>
          <p:cNvGrpSpPr/>
          <p:nvPr/>
        </p:nvGrpSpPr>
        <p:grpSpPr>
          <a:xfrm rot="0">
            <a:off x="6677775" y="4133850"/>
            <a:ext cx="4932449" cy="1838325"/>
            <a:chOff x="0" y="0"/>
            <a:chExt cx="1299081" cy="484168"/>
          </a:xfrm>
        </p:grpSpPr>
        <p:sp>
          <p:nvSpPr>
            <p:cNvPr name="Freeform 11" id="11"/>
            <p:cNvSpPr/>
            <p:nvPr/>
          </p:nvSpPr>
          <p:spPr>
            <a:xfrm flipH="false" flipV="false">
              <a:off x="0" y="0"/>
              <a:ext cx="1299081" cy="484168"/>
            </a:xfrm>
            <a:custGeom>
              <a:avLst/>
              <a:gdLst/>
              <a:ahLst/>
              <a:cxnLst/>
              <a:rect r="r" b="b" t="t" l="l"/>
              <a:pathLst>
                <a:path h="484168" w="1299081">
                  <a:moveTo>
                    <a:pt x="80049" y="0"/>
                  </a:moveTo>
                  <a:lnTo>
                    <a:pt x="1219032" y="0"/>
                  </a:lnTo>
                  <a:cubicBezTo>
                    <a:pt x="1263242" y="0"/>
                    <a:pt x="1299081" y="35839"/>
                    <a:pt x="1299081" y="80049"/>
                  </a:cubicBezTo>
                  <a:lnTo>
                    <a:pt x="1299081" y="404119"/>
                  </a:lnTo>
                  <a:cubicBezTo>
                    <a:pt x="1299081" y="448329"/>
                    <a:pt x="1263242" y="484168"/>
                    <a:pt x="1219032" y="484168"/>
                  </a:cubicBezTo>
                  <a:lnTo>
                    <a:pt x="80049" y="484168"/>
                  </a:lnTo>
                  <a:cubicBezTo>
                    <a:pt x="35839" y="484168"/>
                    <a:pt x="0" y="448329"/>
                    <a:pt x="0" y="404119"/>
                  </a:cubicBezTo>
                  <a:lnTo>
                    <a:pt x="0" y="80049"/>
                  </a:lnTo>
                  <a:cubicBezTo>
                    <a:pt x="0" y="35839"/>
                    <a:pt x="35839" y="0"/>
                    <a:pt x="80049" y="0"/>
                  </a:cubicBezTo>
                  <a:close/>
                </a:path>
              </a:pathLst>
            </a:custGeom>
            <a:solidFill>
              <a:srgbClr val="FF6705"/>
            </a:solidFill>
          </p:spPr>
        </p:sp>
        <p:sp>
          <p:nvSpPr>
            <p:cNvPr name="TextBox 12" id="12"/>
            <p:cNvSpPr txBox="true"/>
            <p:nvPr/>
          </p:nvSpPr>
          <p:spPr>
            <a:xfrm>
              <a:off x="0" y="-38100"/>
              <a:ext cx="812800" cy="850900"/>
            </a:xfrm>
            <a:prstGeom prst="rect">
              <a:avLst/>
            </a:prstGeom>
          </p:spPr>
          <p:txBody>
            <a:bodyPr anchor="ctr" rtlCol="false" tIns="50800" lIns="50800" bIns="50800" rIns="50800"/>
            <a:lstStyle/>
            <a:p>
              <a:pPr algn="ctr">
                <a:lnSpc>
                  <a:spcPts val="4799"/>
                </a:lnSpc>
              </a:pPr>
              <a:r>
                <a:rPr lang="en-US" sz="3999">
                  <a:solidFill>
                    <a:srgbClr val="023F52"/>
                  </a:solidFill>
                  <a:latin typeface="Poppins Bold"/>
                </a:rPr>
                <a:t>FROM BUYERS</a:t>
              </a:r>
            </a:p>
          </p:txBody>
        </p:sp>
      </p:grpSp>
      <p:grpSp>
        <p:nvGrpSpPr>
          <p:cNvPr name="Group 13" id="13"/>
          <p:cNvGrpSpPr/>
          <p:nvPr/>
        </p:nvGrpSpPr>
        <p:grpSpPr>
          <a:xfrm rot="0">
            <a:off x="12324600" y="4133850"/>
            <a:ext cx="4932449" cy="1838325"/>
            <a:chOff x="0" y="0"/>
            <a:chExt cx="1299081" cy="484168"/>
          </a:xfrm>
        </p:grpSpPr>
        <p:sp>
          <p:nvSpPr>
            <p:cNvPr name="Freeform 14" id="14"/>
            <p:cNvSpPr/>
            <p:nvPr/>
          </p:nvSpPr>
          <p:spPr>
            <a:xfrm flipH="false" flipV="false">
              <a:off x="0" y="0"/>
              <a:ext cx="1299081" cy="484168"/>
            </a:xfrm>
            <a:custGeom>
              <a:avLst/>
              <a:gdLst/>
              <a:ahLst/>
              <a:cxnLst/>
              <a:rect r="r" b="b" t="t" l="l"/>
              <a:pathLst>
                <a:path h="484168" w="1299081">
                  <a:moveTo>
                    <a:pt x="80049" y="0"/>
                  </a:moveTo>
                  <a:lnTo>
                    <a:pt x="1219032" y="0"/>
                  </a:lnTo>
                  <a:cubicBezTo>
                    <a:pt x="1263242" y="0"/>
                    <a:pt x="1299081" y="35839"/>
                    <a:pt x="1299081" y="80049"/>
                  </a:cubicBezTo>
                  <a:lnTo>
                    <a:pt x="1299081" y="404119"/>
                  </a:lnTo>
                  <a:cubicBezTo>
                    <a:pt x="1299081" y="448329"/>
                    <a:pt x="1263242" y="484168"/>
                    <a:pt x="1219032" y="484168"/>
                  </a:cubicBezTo>
                  <a:lnTo>
                    <a:pt x="80049" y="484168"/>
                  </a:lnTo>
                  <a:cubicBezTo>
                    <a:pt x="35839" y="484168"/>
                    <a:pt x="0" y="448329"/>
                    <a:pt x="0" y="404119"/>
                  </a:cubicBezTo>
                  <a:lnTo>
                    <a:pt x="0" y="80049"/>
                  </a:lnTo>
                  <a:cubicBezTo>
                    <a:pt x="0" y="35839"/>
                    <a:pt x="35839" y="0"/>
                    <a:pt x="80049" y="0"/>
                  </a:cubicBezTo>
                  <a:close/>
                </a:path>
              </a:pathLst>
            </a:custGeom>
            <a:solidFill>
              <a:srgbClr val="FF6705"/>
            </a:solidFill>
          </p:spPr>
        </p:sp>
        <p:sp>
          <p:nvSpPr>
            <p:cNvPr name="TextBox 15" id="15"/>
            <p:cNvSpPr txBox="true"/>
            <p:nvPr/>
          </p:nvSpPr>
          <p:spPr>
            <a:xfrm>
              <a:off x="0" y="-38100"/>
              <a:ext cx="812800" cy="850900"/>
            </a:xfrm>
            <a:prstGeom prst="rect">
              <a:avLst/>
            </a:prstGeom>
          </p:spPr>
          <p:txBody>
            <a:bodyPr anchor="ctr" rtlCol="false" tIns="50800" lIns="50800" bIns="50800" rIns="50800"/>
            <a:lstStyle/>
            <a:p>
              <a:pPr algn="ctr">
                <a:lnSpc>
                  <a:spcPts val="4799"/>
                </a:lnSpc>
              </a:pPr>
              <a:r>
                <a:rPr lang="en-US" sz="3999">
                  <a:solidFill>
                    <a:srgbClr val="023F52"/>
                  </a:solidFill>
                  <a:latin typeface="Poppins Bold"/>
                </a:rPr>
                <a:t>FROM LOGISTICS SUPPLIERS</a:t>
              </a:r>
            </a:p>
          </p:txBody>
        </p:sp>
      </p:grpSp>
      <p:sp>
        <p:nvSpPr>
          <p:cNvPr name="TextBox 16" id="16"/>
          <p:cNvSpPr txBox="true"/>
          <p:nvPr/>
        </p:nvSpPr>
        <p:spPr>
          <a:xfrm rot="0">
            <a:off x="1031540" y="6334125"/>
            <a:ext cx="4932449" cy="32099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FFFFFF"/>
                </a:solidFill>
                <a:latin typeface="Poppins Bold"/>
              </a:rPr>
              <a:t>Send the wrong / damaged / faulty products.</a:t>
            </a:r>
          </a:p>
          <a:p>
            <a:pPr marL="647700" indent="-323850" lvl="1">
              <a:lnSpc>
                <a:spcPts val="4200"/>
              </a:lnSpc>
              <a:buFont typeface="Arial"/>
              <a:buChar char="•"/>
            </a:pPr>
            <a:r>
              <a:rPr lang="en-US" sz="3000">
                <a:solidFill>
                  <a:srgbClr val="FFFFFF"/>
                </a:solidFill>
                <a:latin typeface="Poppins Bold"/>
              </a:rPr>
              <a:t>Send the incomplete items or not enough amount as ordered.</a:t>
            </a:r>
          </a:p>
        </p:txBody>
      </p:sp>
      <p:sp>
        <p:nvSpPr>
          <p:cNvPr name="TextBox 17" id="17"/>
          <p:cNvSpPr txBox="true"/>
          <p:nvPr/>
        </p:nvSpPr>
        <p:spPr>
          <a:xfrm rot="0">
            <a:off x="6677775" y="6334125"/>
            <a:ext cx="4932449" cy="26765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FFFFFF"/>
                </a:solidFill>
                <a:latin typeface="Poppins Bold"/>
              </a:rPr>
              <a:t>Buyers refuse to receive. </a:t>
            </a:r>
          </a:p>
          <a:p>
            <a:pPr marL="647700" indent="-323850" lvl="1">
              <a:lnSpc>
                <a:spcPts val="4200"/>
              </a:lnSpc>
              <a:buFont typeface="Arial"/>
              <a:buChar char="•"/>
            </a:pPr>
            <a:r>
              <a:rPr lang="en-US" sz="3000">
                <a:solidFill>
                  <a:srgbClr val="FFFFFF"/>
                </a:solidFill>
                <a:latin typeface="Poppins Bold"/>
              </a:rPr>
              <a:t>Cannot connect to buyers as described contact information.</a:t>
            </a:r>
          </a:p>
        </p:txBody>
      </p:sp>
      <p:sp>
        <p:nvSpPr>
          <p:cNvPr name="TextBox 18" id="18"/>
          <p:cNvSpPr txBox="true"/>
          <p:nvPr/>
        </p:nvSpPr>
        <p:spPr>
          <a:xfrm rot="0">
            <a:off x="12326851" y="6334125"/>
            <a:ext cx="4932449" cy="3209925"/>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FFFFFF"/>
                </a:solidFill>
                <a:latin typeface="Poppins Bold"/>
              </a:rPr>
              <a:t>Missing items.</a:t>
            </a:r>
          </a:p>
          <a:p>
            <a:pPr marL="647700" indent="-323850" lvl="1">
              <a:lnSpc>
                <a:spcPts val="4200"/>
              </a:lnSpc>
              <a:buFont typeface="Arial"/>
              <a:buChar char="•"/>
            </a:pPr>
            <a:r>
              <a:rPr lang="en-US" sz="3000">
                <a:solidFill>
                  <a:srgbClr val="FFFFFF"/>
                </a:solidFill>
                <a:latin typeface="Poppins Bold"/>
              </a:rPr>
              <a:t>Damaged items/ Damaged beyond return.</a:t>
            </a:r>
          </a:p>
          <a:p>
            <a:pPr marL="647700" indent="-323850" lvl="1">
              <a:lnSpc>
                <a:spcPts val="4200"/>
              </a:lnSpc>
              <a:buFont typeface="Arial"/>
              <a:buChar char="•"/>
            </a:pPr>
            <a:r>
              <a:rPr lang="en-US" sz="3000">
                <a:solidFill>
                  <a:srgbClr val="FFFFFF"/>
                </a:solidFill>
                <a:latin typeface="Poppins Bold"/>
              </a:rPr>
              <a:t>Deliver to the wrong person.</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grpSp>
        <p:nvGrpSpPr>
          <p:cNvPr name="Group 5" id="5"/>
          <p:cNvGrpSpPr/>
          <p:nvPr/>
        </p:nvGrpSpPr>
        <p:grpSpPr>
          <a:xfrm rot="0">
            <a:off x="1028700" y="4703064"/>
            <a:ext cx="16230600" cy="985647"/>
            <a:chOff x="0" y="0"/>
            <a:chExt cx="4274726" cy="259594"/>
          </a:xfrm>
        </p:grpSpPr>
        <p:sp>
          <p:nvSpPr>
            <p:cNvPr name="Freeform 6" id="6"/>
            <p:cNvSpPr/>
            <p:nvPr/>
          </p:nvSpPr>
          <p:spPr>
            <a:xfrm flipH="false" flipV="false">
              <a:off x="0" y="0"/>
              <a:ext cx="4274726" cy="259594"/>
            </a:xfrm>
            <a:custGeom>
              <a:avLst/>
              <a:gdLst/>
              <a:ahLst/>
              <a:cxnLst/>
              <a:rect r="r" b="b" t="t" l="l"/>
              <a:pathLst>
                <a:path h="259594" w="4274726">
                  <a:moveTo>
                    <a:pt x="0" y="0"/>
                  </a:moveTo>
                  <a:lnTo>
                    <a:pt x="4274726" y="0"/>
                  </a:lnTo>
                  <a:lnTo>
                    <a:pt x="4274726" y="259594"/>
                  </a:lnTo>
                  <a:lnTo>
                    <a:pt x="0" y="259594"/>
                  </a:lnTo>
                  <a:close/>
                </a:path>
              </a:pathLst>
            </a:custGeom>
            <a:solidFill>
              <a:srgbClr val="CBE4DE"/>
            </a:solidFill>
          </p:spPr>
        </p:sp>
        <p:sp>
          <p:nvSpPr>
            <p:cNvPr name="TextBox 7" id="7"/>
            <p:cNvSpPr txBox="true"/>
            <p:nvPr/>
          </p:nvSpPr>
          <p:spPr>
            <a:xfrm>
              <a:off x="0" y="-28575"/>
              <a:ext cx="812800" cy="841375"/>
            </a:xfrm>
            <a:prstGeom prst="rect">
              <a:avLst/>
            </a:prstGeom>
          </p:spPr>
          <p:txBody>
            <a:bodyPr anchor="ctr" rtlCol="false" tIns="50800" lIns="50800" bIns="50800" rIns="50800"/>
            <a:lstStyle/>
            <a:p>
              <a:pPr marL="647700" indent="-323850" lvl="1">
                <a:lnSpc>
                  <a:spcPts val="3600"/>
                </a:lnSpc>
                <a:buFont typeface="Arial"/>
                <a:buChar char="•"/>
              </a:pPr>
              <a:r>
                <a:rPr lang="en-US" sz="3000">
                  <a:solidFill>
                    <a:srgbClr val="000000"/>
                  </a:solidFill>
                  <a:latin typeface="Poppins Bold"/>
                </a:rPr>
                <a:t>EXCHANGE MESSAGES</a:t>
              </a:r>
            </a:p>
          </p:txBody>
        </p:sp>
      </p:grpSp>
      <p:sp>
        <p:nvSpPr>
          <p:cNvPr name="TextBox 8" id="8"/>
          <p:cNvSpPr txBox="true"/>
          <p:nvPr/>
        </p:nvSpPr>
        <p:spPr>
          <a:xfrm rot="0">
            <a:off x="1028700" y="2400300"/>
            <a:ext cx="16230600" cy="2143125"/>
          </a:xfrm>
          <a:prstGeom prst="rect">
            <a:avLst/>
          </a:prstGeom>
        </p:spPr>
        <p:txBody>
          <a:bodyPr anchor="t" rtlCol="false" tIns="0" lIns="0" bIns="0" rIns="0">
            <a:spAutoFit/>
          </a:bodyPr>
          <a:lstStyle/>
          <a:p>
            <a:pPr>
              <a:lnSpc>
                <a:spcPts val="4200"/>
              </a:lnSpc>
            </a:pPr>
            <a:r>
              <a:rPr lang="en-US" sz="3000">
                <a:solidFill>
                  <a:srgbClr val="FFFFFF"/>
                </a:solidFill>
                <a:latin typeface="Poppins Bold"/>
              </a:rPr>
              <a:t>Shopee offers a Dispute Resolution Centre, which is a feature on Shopee App that lets buyers open a discussion with sellers for orders that buyers wish to return/refund.</a:t>
            </a:r>
          </a:p>
          <a:p>
            <a:pPr>
              <a:lnSpc>
                <a:spcPts val="4200"/>
              </a:lnSpc>
            </a:pPr>
            <a:r>
              <a:rPr lang="en-US" sz="3000">
                <a:solidFill>
                  <a:srgbClr val="FFFFFF"/>
                </a:solidFill>
                <a:latin typeface="Poppins Bold"/>
              </a:rPr>
              <a:t>At Dispute Resolution Centre, the buyers and sellers may:</a:t>
            </a:r>
          </a:p>
        </p:txBody>
      </p:sp>
      <p:sp>
        <p:nvSpPr>
          <p:cNvPr name="TextBox 9" id="9"/>
          <p:cNvSpPr txBox="true"/>
          <p:nvPr/>
        </p:nvSpPr>
        <p:spPr>
          <a:xfrm rot="0">
            <a:off x="1028700" y="942975"/>
            <a:ext cx="17259300"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DISPUTE RESOLUTION CENTRE</a:t>
            </a:r>
          </a:p>
        </p:txBody>
      </p:sp>
      <p:sp>
        <p:nvSpPr>
          <p:cNvPr name="TextBox 10" id="10"/>
          <p:cNvSpPr txBox="true"/>
          <p:nvPr/>
        </p:nvSpPr>
        <p:spPr>
          <a:xfrm rot="0">
            <a:off x="1028700" y="7543800"/>
            <a:ext cx="16230600" cy="2143125"/>
          </a:xfrm>
          <a:prstGeom prst="rect">
            <a:avLst/>
          </a:prstGeom>
        </p:spPr>
        <p:txBody>
          <a:bodyPr anchor="t" rtlCol="false" tIns="0" lIns="0" bIns="0" rIns="0">
            <a:spAutoFit/>
          </a:bodyPr>
          <a:lstStyle/>
          <a:p>
            <a:pPr>
              <a:lnSpc>
                <a:spcPts val="4200"/>
              </a:lnSpc>
            </a:pPr>
          </a:p>
          <a:p>
            <a:pPr>
              <a:lnSpc>
                <a:spcPts val="4200"/>
              </a:lnSpc>
            </a:pPr>
            <a:r>
              <a:rPr lang="en-US" sz="3000">
                <a:solidFill>
                  <a:srgbClr val="FFFFFF"/>
                </a:solidFill>
                <a:latin typeface="Poppins Bold"/>
              </a:rPr>
              <a:t>Upon receiving a dispute request, Shopee will investigate the case and come to a fair resolution. This will take around </a:t>
            </a:r>
            <a:r>
              <a:rPr lang="en-US" sz="3000">
                <a:solidFill>
                  <a:srgbClr val="FF6705"/>
                </a:solidFill>
                <a:latin typeface="Poppins Bold"/>
              </a:rPr>
              <a:t>5 working days</a:t>
            </a:r>
            <a:r>
              <a:rPr lang="en-US" sz="3000">
                <a:solidFill>
                  <a:srgbClr val="FFFFFF"/>
                </a:solidFill>
                <a:latin typeface="Poppins Bold"/>
              </a:rPr>
              <a:t>, which may be subjected to changes depending on the reason for return/refund.</a:t>
            </a:r>
          </a:p>
        </p:txBody>
      </p:sp>
      <p:grpSp>
        <p:nvGrpSpPr>
          <p:cNvPr name="Group 11" id="11"/>
          <p:cNvGrpSpPr/>
          <p:nvPr/>
        </p:nvGrpSpPr>
        <p:grpSpPr>
          <a:xfrm rot="0">
            <a:off x="1028700" y="5850636"/>
            <a:ext cx="16230600" cy="963283"/>
            <a:chOff x="0" y="0"/>
            <a:chExt cx="4274726" cy="253704"/>
          </a:xfrm>
        </p:grpSpPr>
        <p:sp>
          <p:nvSpPr>
            <p:cNvPr name="Freeform 12" id="12"/>
            <p:cNvSpPr/>
            <p:nvPr/>
          </p:nvSpPr>
          <p:spPr>
            <a:xfrm flipH="false" flipV="false">
              <a:off x="0" y="0"/>
              <a:ext cx="4274726" cy="253704"/>
            </a:xfrm>
            <a:custGeom>
              <a:avLst/>
              <a:gdLst/>
              <a:ahLst/>
              <a:cxnLst/>
              <a:rect r="r" b="b" t="t" l="l"/>
              <a:pathLst>
                <a:path h="253704" w="4274726">
                  <a:moveTo>
                    <a:pt x="0" y="0"/>
                  </a:moveTo>
                  <a:lnTo>
                    <a:pt x="4274726" y="0"/>
                  </a:lnTo>
                  <a:lnTo>
                    <a:pt x="4274726" y="253704"/>
                  </a:lnTo>
                  <a:lnTo>
                    <a:pt x="0" y="253704"/>
                  </a:lnTo>
                  <a:close/>
                </a:path>
              </a:pathLst>
            </a:custGeom>
            <a:solidFill>
              <a:srgbClr val="CBE4DE"/>
            </a:solidFill>
          </p:spPr>
        </p:sp>
        <p:sp>
          <p:nvSpPr>
            <p:cNvPr name="TextBox 13" id="13"/>
            <p:cNvSpPr txBox="true"/>
            <p:nvPr/>
          </p:nvSpPr>
          <p:spPr>
            <a:xfrm>
              <a:off x="0" y="-28575"/>
              <a:ext cx="812800" cy="841375"/>
            </a:xfrm>
            <a:prstGeom prst="rect">
              <a:avLst/>
            </a:prstGeom>
          </p:spPr>
          <p:txBody>
            <a:bodyPr anchor="ctr" rtlCol="false" tIns="50800" lIns="50800" bIns="50800" rIns="50800"/>
            <a:lstStyle/>
            <a:p>
              <a:pPr marL="647700" indent="-323850" lvl="1">
                <a:lnSpc>
                  <a:spcPts val="3600"/>
                </a:lnSpc>
                <a:buFont typeface="Arial"/>
                <a:buChar char="•"/>
              </a:pPr>
              <a:r>
                <a:rPr lang="en-US" sz="3000">
                  <a:solidFill>
                    <a:srgbClr val="000000"/>
                  </a:solidFill>
                  <a:latin typeface="Poppins Bold"/>
                </a:rPr>
                <a:t>PROPOSE OR COUNTER-PROPOSE A SUITABLE REFUND AMOUNT OR SOLUTION.</a:t>
              </a:r>
            </a:p>
          </p:txBody>
        </p:sp>
      </p:grpSp>
      <p:grpSp>
        <p:nvGrpSpPr>
          <p:cNvPr name="Group 14" id="14"/>
          <p:cNvGrpSpPr/>
          <p:nvPr/>
        </p:nvGrpSpPr>
        <p:grpSpPr>
          <a:xfrm rot="0">
            <a:off x="1028700" y="6995483"/>
            <a:ext cx="16230600" cy="963283"/>
            <a:chOff x="0" y="0"/>
            <a:chExt cx="4274726" cy="253704"/>
          </a:xfrm>
        </p:grpSpPr>
        <p:sp>
          <p:nvSpPr>
            <p:cNvPr name="Freeform 15" id="15"/>
            <p:cNvSpPr/>
            <p:nvPr/>
          </p:nvSpPr>
          <p:spPr>
            <a:xfrm flipH="false" flipV="false">
              <a:off x="0" y="0"/>
              <a:ext cx="4274726" cy="253704"/>
            </a:xfrm>
            <a:custGeom>
              <a:avLst/>
              <a:gdLst/>
              <a:ahLst/>
              <a:cxnLst/>
              <a:rect r="r" b="b" t="t" l="l"/>
              <a:pathLst>
                <a:path h="253704" w="4274726">
                  <a:moveTo>
                    <a:pt x="0" y="0"/>
                  </a:moveTo>
                  <a:lnTo>
                    <a:pt x="4274726" y="0"/>
                  </a:lnTo>
                  <a:lnTo>
                    <a:pt x="4274726" y="253704"/>
                  </a:lnTo>
                  <a:lnTo>
                    <a:pt x="0" y="253704"/>
                  </a:lnTo>
                  <a:close/>
                </a:path>
              </a:pathLst>
            </a:custGeom>
            <a:solidFill>
              <a:srgbClr val="CBE4DE"/>
            </a:solidFill>
          </p:spPr>
        </p:sp>
        <p:sp>
          <p:nvSpPr>
            <p:cNvPr name="TextBox 16" id="16"/>
            <p:cNvSpPr txBox="true"/>
            <p:nvPr/>
          </p:nvSpPr>
          <p:spPr>
            <a:xfrm>
              <a:off x="0" y="-28575"/>
              <a:ext cx="812800" cy="841375"/>
            </a:xfrm>
            <a:prstGeom prst="rect">
              <a:avLst/>
            </a:prstGeom>
          </p:spPr>
          <p:txBody>
            <a:bodyPr anchor="ctr" rtlCol="false" tIns="50800" lIns="50800" bIns="50800" rIns="50800"/>
            <a:lstStyle/>
            <a:p>
              <a:pPr marL="647700" indent="-323850" lvl="1">
                <a:lnSpc>
                  <a:spcPts val="3600"/>
                </a:lnSpc>
                <a:buFont typeface="Arial"/>
                <a:buChar char="•"/>
              </a:pPr>
              <a:r>
                <a:rPr lang="en-US" sz="3000">
                  <a:solidFill>
                    <a:srgbClr val="000000"/>
                  </a:solidFill>
                  <a:latin typeface="Poppins Bold"/>
                </a:rPr>
                <a:t>RAISE A REQUEST FOR RETURN AND REFUND.</a:t>
              </a:r>
            </a:p>
          </p:txBody>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12690"/>
            <a:ext cx="4991413" cy="2682885"/>
          </a:xfrm>
          <a:prstGeom prst="rect">
            <a:avLst/>
          </a:prstGeom>
        </p:spPr>
      </p:pic>
      <p:pic>
        <p:nvPicPr>
          <p:cNvPr name="Picture 4" id="4"/>
          <p:cNvPicPr>
            <a:picLocks noChangeAspect="true"/>
          </p:cNvPicPr>
          <p:nvPr/>
        </p:nvPicPr>
        <p:blipFill>
          <a:blip r:embed="rId3">
            <a:alphaModFix amt="3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3318423" y="0"/>
            <a:ext cx="4991413" cy="2682885"/>
          </a:xfrm>
          <a:prstGeom prst="rect">
            <a:avLst/>
          </a:prstGeom>
        </p:spPr>
      </p:pic>
      <p:grpSp>
        <p:nvGrpSpPr>
          <p:cNvPr name="Group 5" id="5"/>
          <p:cNvGrpSpPr/>
          <p:nvPr/>
        </p:nvGrpSpPr>
        <p:grpSpPr>
          <a:xfrm rot="0">
            <a:off x="1028700" y="3129153"/>
            <a:ext cx="16230600" cy="985647"/>
            <a:chOff x="0" y="0"/>
            <a:chExt cx="4274726" cy="259594"/>
          </a:xfrm>
        </p:grpSpPr>
        <p:sp>
          <p:nvSpPr>
            <p:cNvPr name="Freeform 6" id="6"/>
            <p:cNvSpPr/>
            <p:nvPr/>
          </p:nvSpPr>
          <p:spPr>
            <a:xfrm flipH="false" flipV="false">
              <a:off x="0" y="0"/>
              <a:ext cx="4274726" cy="259594"/>
            </a:xfrm>
            <a:custGeom>
              <a:avLst/>
              <a:gdLst/>
              <a:ahLst/>
              <a:cxnLst/>
              <a:rect r="r" b="b" t="t" l="l"/>
              <a:pathLst>
                <a:path h="259594" w="4274726">
                  <a:moveTo>
                    <a:pt x="0" y="0"/>
                  </a:moveTo>
                  <a:lnTo>
                    <a:pt x="4274726" y="0"/>
                  </a:lnTo>
                  <a:lnTo>
                    <a:pt x="4274726" y="259594"/>
                  </a:lnTo>
                  <a:lnTo>
                    <a:pt x="0" y="259594"/>
                  </a:lnTo>
                  <a:close/>
                </a:path>
              </a:pathLst>
            </a:custGeom>
            <a:solidFill>
              <a:srgbClr val="CBE4DE"/>
            </a:solidFill>
          </p:spPr>
        </p:sp>
        <p:sp>
          <p:nvSpPr>
            <p:cNvPr name="TextBox 7" id="7"/>
            <p:cNvSpPr txBox="true"/>
            <p:nvPr/>
          </p:nvSpPr>
          <p:spPr>
            <a:xfrm>
              <a:off x="0" y="-28575"/>
              <a:ext cx="812800" cy="841375"/>
            </a:xfrm>
            <a:prstGeom prst="rect">
              <a:avLst/>
            </a:prstGeom>
          </p:spPr>
          <p:txBody>
            <a:bodyPr anchor="ctr" rtlCol="false" tIns="50800" lIns="50800" bIns="50800" rIns="50800"/>
            <a:lstStyle/>
            <a:p>
              <a:pPr marL="647700" indent="-323850" lvl="1">
                <a:lnSpc>
                  <a:spcPts val="3600"/>
                </a:lnSpc>
                <a:buFont typeface="Arial"/>
                <a:buChar char="•"/>
              </a:pPr>
              <a:r>
                <a:rPr lang="en-US" sz="3000">
                  <a:solidFill>
                    <a:srgbClr val="000000"/>
                  </a:solidFill>
                  <a:latin typeface="Poppins Bold"/>
                </a:rPr>
                <a:t>INCOMPLETE PRODUCTS/MISSING ITEMS/ COUNTERFEIT PRODUCTS</a:t>
              </a:r>
            </a:p>
          </p:txBody>
        </p:sp>
      </p:grpSp>
      <p:sp>
        <p:nvSpPr>
          <p:cNvPr name="TextBox 8" id="8"/>
          <p:cNvSpPr txBox="true"/>
          <p:nvPr/>
        </p:nvSpPr>
        <p:spPr>
          <a:xfrm rot="0">
            <a:off x="1028700" y="2400300"/>
            <a:ext cx="16230600" cy="1076325"/>
          </a:xfrm>
          <a:prstGeom prst="rect">
            <a:avLst/>
          </a:prstGeom>
        </p:spPr>
        <p:txBody>
          <a:bodyPr anchor="t" rtlCol="false" tIns="0" lIns="0" bIns="0" rIns="0">
            <a:spAutoFit/>
          </a:bodyPr>
          <a:lstStyle/>
          <a:p>
            <a:pPr>
              <a:lnSpc>
                <a:spcPts val="4200"/>
              </a:lnSpc>
            </a:pPr>
            <a:r>
              <a:rPr lang="en-US" sz="3000">
                <a:solidFill>
                  <a:srgbClr val="FFFFFF"/>
                </a:solidFill>
                <a:latin typeface="Poppins Bold"/>
              </a:rPr>
              <a:t>The return and refund regulations of Shopee in case of: </a:t>
            </a:r>
          </a:p>
          <a:p>
            <a:pPr>
              <a:lnSpc>
                <a:spcPts val="4200"/>
              </a:lnSpc>
            </a:pPr>
          </a:p>
        </p:txBody>
      </p:sp>
      <p:sp>
        <p:nvSpPr>
          <p:cNvPr name="TextBox 9" id="9"/>
          <p:cNvSpPr txBox="true"/>
          <p:nvPr/>
        </p:nvSpPr>
        <p:spPr>
          <a:xfrm rot="0">
            <a:off x="1028700" y="942975"/>
            <a:ext cx="17259300" cy="1304925"/>
          </a:xfrm>
          <a:prstGeom prst="rect">
            <a:avLst/>
          </a:prstGeom>
        </p:spPr>
        <p:txBody>
          <a:bodyPr anchor="t" rtlCol="false" tIns="0" lIns="0" bIns="0" rIns="0">
            <a:spAutoFit/>
          </a:bodyPr>
          <a:lstStyle/>
          <a:p>
            <a:pPr>
              <a:lnSpc>
                <a:spcPts val="9600"/>
              </a:lnSpc>
            </a:pPr>
            <a:r>
              <a:rPr lang="en-US" sz="8000">
                <a:solidFill>
                  <a:srgbClr val="FF6705"/>
                </a:solidFill>
                <a:latin typeface="Poppins Bold"/>
              </a:rPr>
              <a:t>DISPUTE RESOLUTION CENTRE</a:t>
            </a:r>
          </a:p>
        </p:txBody>
      </p:sp>
      <p:sp>
        <p:nvSpPr>
          <p:cNvPr name="TextBox 10" id="10"/>
          <p:cNvSpPr txBox="true"/>
          <p:nvPr/>
        </p:nvSpPr>
        <p:spPr>
          <a:xfrm rot="0">
            <a:off x="1028700" y="3667125"/>
            <a:ext cx="16230600" cy="3209925"/>
          </a:xfrm>
          <a:prstGeom prst="rect">
            <a:avLst/>
          </a:prstGeom>
        </p:spPr>
        <p:txBody>
          <a:bodyPr anchor="t" rtlCol="false" tIns="0" lIns="0" bIns="0" rIns="0">
            <a:spAutoFit/>
          </a:bodyPr>
          <a:lstStyle/>
          <a:p>
            <a:pPr>
              <a:lnSpc>
                <a:spcPts val="4200"/>
              </a:lnSpc>
            </a:pPr>
          </a:p>
          <a:p>
            <a:pPr>
              <a:lnSpc>
                <a:spcPts val="4200"/>
              </a:lnSpc>
            </a:pPr>
            <a:r>
              <a:rPr lang="en-US" sz="3000">
                <a:solidFill>
                  <a:srgbClr val="FFFFFF"/>
                </a:solidFill>
                <a:latin typeface="Poppins Bold"/>
              </a:rPr>
              <a:t>Shopee approves the request for a refund only within 5 working days. </a:t>
            </a:r>
          </a:p>
          <a:p>
            <a:pPr>
              <a:lnSpc>
                <a:spcPts val="4200"/>
              </a:lnSpc>
            </a:pPr>
            <a:r>
              <a:rPr lang="en-US" sz="3000">
                <a:solidFill>
                  <a:srgbClr val="FFFFFF"/>
                </a:solidFill>
                <a:latin typeface="Poppins Bold"/>
              </a:rPr>
              <a:t>A dispute can be raised if the returned products are deemed unsuitable for refund. Shopee will reject the request if the buyer’s initial supporting evidence is invalid or does not support the return/refund reasons.</a:t>
            </a:r>
          </a:p>
          <a:p>
            <a:pPr>
              <a:lnSpc>
                <a:spcPts val="4200"/>
              </a:lnSpc>
            </a:pPr>
          </a:p>
        </p:txBody>
      </p:sp>
      <p:grpSp>
        <p:nvGrpSpPr>
          <p:cNvPr name="Group 11" id="11"/>
          <p:cNvGrpSpPr/>
          <p:nvPr/>
        </p:nvGrpSpPr>
        <p:grpSpPr>
          <a:xfrm rot="0">
            <a:off x="1028700" y="6962775"/>
            <a:ext cx="16230600" cy="963283"/>
            <a:chOff x="0" y="0"/>
            <a:chExt cx="4274726" cy="253704"/>
          </a:xfrm>
        </p:grpSpPr>
        <p:sp>
          <p:nvSpPr>
            <p:cNvPr name="Freeform 12" id="12"/>
            <p:cNvSpPr/>
            <p:nvPr/>
          </p:nvSpPr>
          <p:spPr>
            <a:xfrm flipH="false" flipV="false">
              <a:off x="0" y="0"/>
              <a:ext cx="4274726" cy="253704"/>
            </a:xfrm>
            <a:custGeom>
              <a:avLst/>
              <a:gdLst/>
              <a:ahLst/>
              <a:cxnLst/>
              <a:rect r="r" b="b" t="t" l="l"/>
              <a:pathLst>
                <a:path h="253704" w="4274726">
                  <a:moveTo>
                    <a:pt x="0" y="0"/>
                  </a:moveTo>
                  <a:lnTo>
                    <a:pt x="4274726" y="0"/>
                  </a:lnTo>
                  <a:lnTo>
                    <a:pt x="4274726" y="253704"/>
                  </a:lnTo>
                  <a:lnTo>
                    <a:pt x="0" y="253704"/>
                  </a:lnTo>
                  <a:close/>
                </a:path>
              </a:pathLst>
            </a:custGeom>
            <a:solidFill>
              <a:srgbClr val="CBE4DE"/>
            </a:solidFill>
          </p:spPr>
        </p:sp>
        <p:sp>
          <p:nvSpPr>
            <p:cNvPr name="TextBox 13" id="13"/>
            <p:cNvSpPr txBox="true"/>
            <p:nvPr/>
          </p:nvSpPr>
          <p:spPr>
            <a:xfrm>
              <a:off x="0" y="-28575"/>
              <a:ext cx="812800" cy="841375"/>
            </a:xfrm>
            <a:prstGeom prst="rect">
              <a:avLst/>
            </a:prstGeom>
          </p:spPr>
          <p:txBody>
            <a:bodyPr anchor="ctr" rtlCol="false" tIns="50800" lIns="50800" bIns="50800" rIns="50800"/>
            <a:lstStyle/>
            <a:p>
              <a:pPr marL="647700" indent="-323850" lvl="1">
                <a:lnSpc>
                  <a:spcPts val="3600"/>
                </a:lnSpc>
                <a:buFont typeface="Arial"/>
                <a:buChar char="•"/>
              </a:pPr>
              <a:r>
                <a:rPr lang="en-US" sz="3000">
                  <a:solidFill>
                    <a:srgbClr val="000000"/>
                  </a:solidFill>
                  <a:latin typeface="Poppins Bold"/>
                </a:rPr>
                <a:t>DAMAGED/ FAULTY/ WRONG PRODUCTS</a:t>
              </a:r>
            </a:p>
          </p:txBody>
        </p:sp>
      </p:grpSp>
      <p:sp>
        <p:nvSpPr>
          <p:cNvPr name="TextBox 14" id="14"/>
          <p:cNvSpPr txBox="true"/>
          <p:nvPr/>
        </p:nvSpPr>
        <p:spPr>
          <a:xfrm rot="0">
            <a:off x="1028700" y="8030833"/>
            <a:ext cx="16230600" cy="1076325"/>
          </a:xfrm>
          <a:prstGeom prst="rect">
            <a:avLst/>
          </a:prstGeom>
        </p:spPr>
        <p:txBody>
          <a:bodyPr anchor="t" rtlCol="false" tIns="0" lIns="0" bIns="0" rIns="0">
            <a:spAutoFit/>
          </a:bodyPr>
          <a:lstStyle/>
          <a:p>
            <a:pPr>
              <a:lnSpc>
                <a:spcPts val="4200"/>
              </a:lnSpc>
            </a:pPr>
            <a:r>
              <a:rPr lang="en-US" sz="3000">
                <a:solidFill>
                  <a:srgbClr val="FFFFFF"/>
                </a:solidFill>
                <a:latin typeface="Poppins Bold"/>
              </a:rPr>
              <a:t>Returned products will be shipped to the seller/ Shopee Warehouse. If the products do not meet the return criteria, the seller/ Shopee Warehouse may raise a dispute. </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8790679" y="2597160"/>
            <a:ext cx="8917621" cy="4810125"/>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Poppins Bold"/>
              </a:rPr>
              <a:t>Shopee refunds the buyers to their </a:t>
            </a:r>
            <a:r>
              <a:rPr lang="en-US" sz="3000">
                <a:solidFill>
                  <a:srgbClr val="FF6705"/>
                </a:solidFill>
                <a:latin typeface="Poppins Bold"/>
              </a:rPr>
              <a:t>Shopee Pay</a:t>
            </a:r>
            <a:r>
              <a:rPr lang="en-US" sz="3000">
                <a:solidFill>
                  <a:srgbClr val="000000"/>
                </a:solidFill>
                <a:latin typeface="Poppins Bold"/>
              </a:rPr>
              <a:t> account or by </a:t>
            </a:r>
            <a:r>
              <a:rPr lang="en-US" sz="3000">
                <a:solidFill>
                  <a:srgbClr val="FF6705"/>
                </a:solidFill>
                <a:latin typeface="Poppins Bold"/>
              </a:rPr>
              <a:t>Shopee Coins</a:t>
            </a:r>
            <a:r>
              <a:rPr lang="en-US" sz="3000">
                <a:solidFill>
                  <a:srgbClr val="000000"/>
                </a:solidFill>
                <a:latin typeface="Poppins Bold"/>
              </a:rPr>
              <a:t>. </a:t>
            </a:r>
          </a:p>
          <a:p>
            <a:pPr algn="just" marL="647700" indent="-323850" lvl="1">
              <a:lnSpc>
                <a:spcPts val="4200"/>
              </a:lnSpc>
              <a:buFont typeface="Arial"/>
              <a:buChar char="•"/>
            </a:pPr>
            <a:r>
              <a:rPr lang="en-US" sz="3000">
                <a:solidFill>
                  <a:srgbClr val="000000"/>
                </a:solidFill>
                <a:latin typeface="Poppins Bold"/>
              </a:rPr>
              <a:t>A </a:t>
            </a:r>
            <a:r>
              <a:rPr lang="en-US" sz="3000">
                <a:solidFill>
                  <a:srgbClr val="FF6705"/>
                </a:solidFill>
                <a:latin typeface="Poppins Bold"/>
              </a:rPr>
              <a:t>voucher</a:t>
            </a:r>
            <a:r>
              <a:rPr lang="en-US" sz="3000">
                <a:solidFill>
                  <a:srgbClr val="000000"/>
                </a:solidFill>
                <a:latin typeface="Poppins Bold"/>
              </a:rPr>
              <a:t> which is used for an order will be refunded if your return/refund request has been approved for a </a:t>
            </a:r>
            <a:r>
              <a:rPr lang="en-US" sz="3000">
                <a:solidFill>
                  <a:srgbClr val="FF6705"/>
                </a:solidFill>
                <a:latin typeface="Poppins Bold"/>
              </a:rPr>
              <a:t>full refund</a:t>
            </a:r>
            <a:r>
              <a:rPr lang="en-US" sz="3000">
                <a:solidFill>
                  <a:srgbClr val="000000"/>
                </a:solidFill>
                <a:latin typeface="Poppins Bold"/>
              </a:rPr>
              <a:t>. </a:t>
            </a:r>
          </a:p>
          <a:p>
            <a:pPr algn="just" marL="647700" indent="-323850" lvl="1">
              <a:lnSpc>
                <a:spcPts val="4200"/>
              </a:lnSpc>
              <a:buFont typeface="Arial"/>
              <a:buChar char="•"/>
            </a:pPr>
            <a:r>
              <a:rPr lang="en-US" sz="3000">
                <a:solidFill>
                  <a:srgbClr val="000000"/>
                </a:solidFill>
                <a:latin typeface="Poppins Bold"/>
              </a:rPr>
              <a:t>When the buyers receive a </a:t>
            </a:r>
            <a:r>
              <a:rPr lang="en-US" sz="3000">
                <a:solidFill>
                  <a:srgbClr val="FF6705"/>
                </a:solidFill>
                <a:latin typeface="Poppins Bold"/>
              </a:rPr>
              <a:t>partial refund</a:t>
            </a:r>
            <a:r>
              <a:rPr lang="en-US" sz="3000">
                <a:solidFill>
                  <a:srgbClr val="000000"/>
                </a:solidFill>
                <a:latin typeface="Poppins Bold"/>
              </a:rPr>
              <a:t> proposal from a seller, you can choose to accept, negotiate or reject the proposal, </a:t>
            </a:r>
            <a:r>
              <a:rPr lang="en-US" sz="3000">
                <a:solidFill>
                  <a:srgbClr val="FF6705"/>
                </a:solidFill>
                <a:latin typeface="Poppins Bold"/>
              </a:rPr>
              <a:t>within 1 day</a:t>
            </a:r>
            <a:r>
              <a:rPr lang="en-US" sz="3000">
                <a:solidFill>
                  <a:srgbClr val="000000"/>
                </a:solidFill>
                <a:latin typeface="Poppins Bold"/>
              </a:rPr>
              <a:t>.</a:t>
            </a:r>
          </a:p>
        </p:txBody>
      </p:sp>
      <p:pic>
        <p:nvPicPr>
          <p:cNvPr name="Picture 5" id="5"/>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558073"/>
            <a:ext cx="4991413" cy="2682885"/>
          </a:xfrm>
          <a:prstGeom prst="rect">
            <a:avLst/>
          </a:prstGeom>
        </p:spPr>
      </p:pic>
      <p:pic>
        <p:nvPicPr>
          <p:cNvPr name="Picture 6" id="6"/>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13318423" y="7604115"/>
            <a:ext cx="4991413" cy="2682885"/>
          </a:xfrm>
          <a:prstGeom prst="rect">
            <a:avLst/>
          </a:prstGeom>
        </p:spPr>
      </p:pic>
      <p:pic>
        <p:nvPicPr>
          <p:cNvPr name="Picture 7" id="7"/>
          <p:cNvPicPr>
            <a:picLocks noChangeAspect="true"/>
          </p:cNvPicPr>
          <p:nvPr/>
        </p:nvPicPr>
        <p:blipFill>
          <a:blip r:embed="rId4"/>
          <a:srcRect l="0" t="0" r="0" b="0"/>
          <a:stretch>
            <a:fillRect/>
          </a:stretch>
        </p:blipFill>
        <p:spPr>
          <a:xfrm flipH="false" flipV="false" rot="0">
            <a:off x="-383794" y="2473543"/>
            <a:ext cx="9174473" cy="7767415"/>
          </a:xfrm>
          <a:prstGeom prst="rect">
            <a:avLst/>
          </a:prstGeom>
        </p:spPr>
      </p:pic>
      <p:sp>
        <p:nvSpPr>
          <p:cNvPr name="TextBox 8" id="8"/>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FF6705"/>
                </a:solidFill>
                <a:latin typeface="Poppins Bold"/>
              </a:rPr>
              <a:t>REFUND POLICIES OF SHOPEE</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sp>
        <p:nvSpPr>
          <p:cNvPr name="TextBox 4" id="4"/>
          <p:cNvSpPr txBox="true"/>
          <p:nvPr/>
        </p:nvSpPr>
        <p:spPr>
          <a:xfrm rot="0">
            <a:off x="9144000" y="2657475"/>
            <a:ext cx="8842655" cy="7162800"/>
          </a:xfrm>
          <a:prstGeom prst="rect">
            <a:avLst/>
          </a:prstGeom>
        </p:spPr>
        <p:txBody>
          <a:bodyPr anchor="t" rtlCol="false" tIns="0" lIns="0" bIns="0" rIns="0">
            <a:spAutoFit/>
          </a:bodyPr>
          <a:lstStyle/>
          <a:p>
            <a:pPr algn="just">
              <a:lnSpc>
                <a:spcPts val="3750"/>
              </a:lnSpc>
            </a:pPr>
            <a:r>
              <a:rPr lang="en-US" sz="3000">
                <a:solidFill>
                  <a:srgbClr val="FF6705"/>
                </a:solidFill>
                <a:latin typeface="Poppins Bold"/>
              </a:rPr>
              <a:t>Return reasons:</a:t>
            </a:r>
          </a:p>
          <a:p>
            <a:pPr algn="just" marL="647700" indent="-323850" lvl="1">
              <a:lnSpc>
                <a:spcPts val="3750"/>
              </a:lnSpc>
              <a:buFont typeface="Arial"/>
              <a:buChar char="•"/>
            </a:pPr>
            <a:r>
              <a:rPr lang="en-US" sz="3000">
                <a:solidFill>
                  <a:srgbClr val="000000"/>
                </a:solidFill>
                <a:latin typeface="Poppins Bold"/>
              </a:rPr>
              <a:t>Did not receive the order.</a:t>
            </a:r>
          </a:p>
          <a:p>
            <a:pPr algn="just" marL="647700" indent="-323850" lvl="1">
              <a:lnSpc>
                <a:spcPts val="3750"/>
              </a:lnSpc>
              <a:buFont typeface="Arial"/>
              <a:buChar char="•"/>
            </a:pPr>
            <a:r>
              <a:rPr lang="en-US" sz="3000">
                <a:solidFill>
                  <a:srgbClr val="000000"/>
                </a:solidFill>
                <a:latin typeface="Poppins Bold"/>
              </a:rPr>
              <a:t>Received an incomplete product.</a:t>
            </a:r>
          </a:p>
          <a:p>
            <a:pPr algn="just" marL="647700" indent="-323850" lvl="1">
              <a:lnSpc>
                <a:spcPts val="3750"/>
              </a:lnSpc>
              <a:buFont typeface="Arial"/>
              <a:buChar char="•"/>
            </a:pPr>
            <a:r>
              <a:rPr lang="en-US" sz="3000">
                <a:solidFill>
                  <a:srgbClr val="000000"/>
                </a:solidFill>
                <a:latin typeface="Poppins Bold"/>
              </a:rPr>
              <a:t>Received the wrong product(s).</a:t>
            </a:r>
          </a:p>
          <a:p>
            <a:pPr algn="just" marL="647700" indent="-323850" lvl="1">
              <a:lnSpc>
                <a:spcPts val="3750"/>
              </a:lnSpc>
              <a:buFont typeface="Arial"/>
              <a:buChar char="•"/>
            </a:pPr>
            <a:r>
              <a:rPr lang="en-US" sz="3000">
                <a:solidFill>
                  <a:srgbClr val="000000"/>
                </a:solidFill>
                <a:latin typeface="Poppins Bold"/>
              </a:rPr>
              <a:t>Received a product with physical damage.</a:t>
            </a:r>
          </a:p>
          <a:p>
            <a:pPr algn="just" marL="647700" indent="-323850" lvl="1">
              <a:lnSpc>
                <a:spcPts val="3750"/>
              </a:lnSpc>
              <a:buFont typeface="Arial"/>
              <a:buChar char="•"/>
            </a:pPr>
            <a:r>
              <a:rPr lang="en-US" sz="3000">
                <a:solidFill>
                  <a:srgbClr val="000000"/>
                </a:solidFill>
                <a:latin typeface="Poppins Bold"/>
              </a:rPr>
              <a:t>Received a faulty product.</a:t>
            </a:r>
          </a:p>
          <a:p>
            <a:pPr algn="just" marL="647700" indent="-323850" lvl="1">
              <a:lnSpc>
                <a:spcPts val="3750"/>
              </a:lnSpc>
              <a:buFont typeface="Arial"/>
              <a:buChar char="•"/>
            </a:pPr>
            <a:r>
              <a:rPr lang="en-US" sz="3000">
                <a:solidFill>
                  <a:srgbClr val="000000"/>
                </a:solidFill>
                <a:latin typeface="Poppins Bold"/>
              </a:rPr>
              <a:t>Received a counterfeit product.</a:t>
            </a:r>
          </a:p>
          <a:p>
            <a:pPr algn="just">
              <a:lnSpc>
                <a:spcPts val="3750"/>
              </a:lnSpc>
            </a:pPr>
          </a:p>
          <a:p>
            <a:pPr algn="just">
              <a:lnSpc>
                <a:spcPts val="3750"/>
              </a:lnSpc>
            </a:pPr>
            <a:r>
              <a:rPr lang="en-US" sz="3000">
                <a:solidFill>
                  <a:srgbClr val="FF6705"/>
                </a:solidFill>
                <a:latin typeface="Poppins Bold"/>
              </a:rPr>
              <a:t>Evidence submission:</a:t>
            </a:r>
          </a:p>
          <a:p>
            <a:pPr algn="just" marL="647700" indent="-323850" lvl="1">
              <a:lnSpc>
                <a:spcPts val="3750"/>
              </a:lnSpc>
              <a:buFont typeface="Arial"/>
              <a:buChar char="•"/>
            </a:pPr>
            <a:r>
              <a:rPr lang="en-US" sz="3000">
                <a:solidFill>
                  <a:srgbClr val="000000"/>
                </a:solidFill>
                <a:latin typeface="Poppins Bold"/>
              </a:rPr>
              <a:t>Photos and/or videos showing product errors or defects (for damaged/faulty products). </a:t>
            </a:r>
          </a:p>
          <a:p>
            <a:pPr algn="just" marL="647700" indent="-323850" lvl="1">
              <a:lnSpc>
                <a:spcPts val="3750"/>
              </a:lnSpc>
              <a:buFont typeface="Arial"/>
              <a:buChar char="•"/>
            </a:pPr>
            <a:r>
              <a:rPr lang="en-US" sz="3000">
                <a:solidFill>
                  <a:srgbClr val="000000"/>
                </a:solidFill>
                <a:latin typeface="Poppins Bold"/>
              </a:rPr>
              <a:t>Photos of parcel’s internal and external packaging.</a:t>
            </a:r>
          </a:p>
        </p:txBody>
      </p:sp>
      <p:pic>
        <p:nvPicPr>
          <p:cNvPr name="Picture 5" id="5"/>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558073"/>
            <a:ext cx="4991413" cy="2682885"/>
          </a:xfrm>
          <a:prstGeom prst="rect">
            <a:avLst/>
          </a:prstGeom>
        </p:spPr>
      </p:pic>
      <p:pic>
        <p:nvPicPr>
          <p:cNvPr name="Picture 6" id="6"/>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13318423" y="7604115"/>
            <a:ext cx="4991413" cy="2682885"/>
          </a:xfrm>
          <a:prstGeom prst="rect">
            <a:avLst/>
          </a:prstGeom>
        </p:spPr>
      </p:pic>
      <p:pic>
        <p:nvPicPr>
          <p:cNvPr name="Picture 7" id="7"/>
          <p:cNvPicPr>
            <a:picLocks noChangeAspect="true"/>
          </p:cNvPicPr>
          <p:nvPr/>
        </p:nvPicPr>
        <p:blipFill>
          <a:blip r:embed="rId4"/>
          <a:srcRect l="36841" t="0" r="0" b="712"/>
          <a:stretch>
            <a:fillRect/>
          </a:stretch>
        </p:blipFill>
        <p:spPr>
          <a:xfrm flipH="false" flipV="false" rot="0">
            <a:off x="279123" y="2695575"/>
            <a:ext cx="8614917" cy="7545383"/>
          </a:xfrm>
          <a:prstGeom prst="rect">
            <a:avLst/>
          </a:prstGeom>
        </p:spPr>
      </p:pic>
      <p:sp>
        <p:nvSpPr>
          <p:cNvPr name="TextBox 8" id="8"/>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FF6705"/>
                </a:solidFill>
                <a:latin typeface="Poppins Bold"/>
              </a:rPr>
              <a:t>RETURN POLICIES OF SHOPEE</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2690"/>
            <a:ext cx="4991413" cy="2682885"/>
          </a:xfrm>
          <a:prstGeom prst="rect">
            <a:avLst/>
          </a:prstGeom>
        </p:spPr>
      </p:pic>
      <p:pic>
        <p:nvPicPr>
          <p:cNvPr name="Picture 3" id="3"/>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0">
            <a:off x="13318423" y="0"/>
            <a:ext cx="4991413" cy="2682885"/>
          </a:xfrm>
          <a:prstGeom prst="rect">
            <a:avLst/>
          </a:prstGeom>
        </p:spPr>
      </p:pic>
      <p:pic>
        <p:nvPicPr>
          <p:cNvPr name="Picture 4" id="4"/>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true" flipV="false" rot="-10800000">
            <a:off x="0" y="7558073"/>
            <a:ext cx="4991413" cy="2682885"/>
          </a:xfrm>
          <a:prstGeom prst="rect">
            <a:avLst/>
          </a:prstGeom>
        </p:spPr>
      </p:pic>
      <p:pic>
        <p:nvPicPr>
          <p:cNvPr name="Picture 5" id="5"/>
          <p:cNvPicPr>
            <a:picLocks noChangeAspect="true"/>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13318423" y="7604115"/>
            <a:ext cx="4991413" cy="2682885"/>
          </a:xfrm>
          <a:prstGeom prst="rect">
            <a:avLst/>
          </a:prstGeom>
        </p:spPr>
      </p:pic>
      <p:pic>
        <p:nvPicPr>
          <p:cNvPr name="Picture 6" id="6"/>
          <p:cNvPicPr>
            <a:picLocks noChangeAspect="true"/>
          </p:cNvPicPr>
          <p:nvPr/>
        </p:nvPicPr>
        <p:blipFill>
          <a:blip r:embed="rId4"/>
          <a:srcRect l="0" t="0" r="0" b="0"/>
          <a:stretch>
            <a:fillRect/>
          </a:stretch>
        </p:blipFill>
        <p:spPr>
          <a:xfrm flipH="false" flipV="false" rot="0">
            <a:off x="575238" y="2247900"/>
            <a:ext cx="4171377" cy="7993058"/>
          </a:xfrm>
          <a:prstGeom prst="rect">
            <a:avLst/>
          </a:prstGeom>
        </p:spPr>
      </p:pic>
      <p:sp>
        <p:nvSpPr>
          <p:cNvPr name="TextBox 7" id="7"/>
          <p:cNvSpPr txBox="true"/>
          <p:nvPr/>
        </p:nvSpPr>
        <p:spPr>
          <a:xfrm rot="0">
            <a:off x="5266752" y="2597160"/>
            <a:ext cx="12441547" cy="6943725"/>
          </a:xfrm>
          <a:prstGeom prst="rect">
            <a:avLst/>
          </a:prstGeom>
        </p:spPr>
        <p:txBody>
          <a:bodyPr anchor="t" rtlCol="false" tIns="0" lIns="0" bIns="0" rIns="0">
            <a:spAutoFit/>
          </a:bodyPr>
          <a:lstStyle/>
          <a:p>
            <a:pPr algn="just">
              <a:lnSpc>
                <a:spcPts val="4200"/>
              </a:lnSpc>
            </a:pPr>
            <a:r>
              <a:rPr lang="en-US" sz="3000">
                <a:solidFill>
                  <a:srgbClr val="000000"/>
                </a:solidFill>
                <a:latin typeface="Poppins Bold"/>
              </a:rPr>
              <a:t>Shopee allows buyers to </a:t>
            </a:r>
            <a:r>
              <a:rPr lang="en-US" sz="3000">
                <a:solidFill>
                  <a:srgbClr val="FF6705"/>
                </a:solidFill>
                <a:latin typeface="Poppins Bold"/>
              </a:rPr>
              <a:t>rate and review</a:t>
            </a:r>
            <a:r>
              <a:rPr lang="en-US" sz="3000">
                <a:solidFill>
                  <a:srgbClr val="000000"/>
                </a:solidFill>
                <a:latin typeface="Poppins Bold"/>
              </a:rPr>
              <a:t> products after receiving the goods in order to provide </a:t>
            </a:r>
            <a:r>
              <a:rPr lang="en-US" sz="3000">
                <a:solidFill>
                  <a:srgbClr val="FF6705"/>
                </a:solidFill>
                <a:latin typeface="Poppins Bold"/>
              </a:rPr>
              <a:t>useful information</a:t>
            </a:r>
            <a:r>
              <a:rPr lang="en-US" sz="3000">
                <a:solidFill>
                  <a:srgbClr val="000000"/>
                </a:solidFill>
                <a:latin typeface="Poppins Bold"/>
              </a:rPr>
              <a:t> and help other shoppers make a </a:t>
            </a:r>
            <a:r>
              <a:rPr lang="en-US" sz="3000">
                <a:solidFill>
                  <a:srgbClr val="FF6705"/>
                </a:solidFill>
                <a:latin typeface="Poppins Bold"/>
              </a:rPr>
              <a:t>purchase decision</a:t>
            </a:r>
            <a:r>
              <a:rPr lang="en-US" sz="3000">
                <a:solidFill>
                  <a:srgbClr val="000000"/>
                </a:solidFill>
                <a:latin typeface="Poppins Bold"/>
              </a:rPr>
              <a:t>. </a:t>
            </a:r>
          </a:p>
          <a:p>
            <a:pPr algn="just">
              <a:lnSpc>
                <a:spcPts val="4200"/>
              </a:lnSpc>
            </a:pPr>
          </a:p>
          <a:p>
            <a:pPr algn="just">
              <a:lnSpc>
                <a:spcPts val="4200"/>
              </a:lnSpc>
            </a:pPr>
            <a:r>
              <a:rPr lang="en-US" sz="3000">
                <a:solidFill>
                  <a:srgbClr val="000000"/>
                </a:solidFill>
                <a:latin typeface="Poppins Bold"/>
              </a:rPr>
              <a:t>Each </a:t>
            </a:r>
            <a:r>
              <a:rPr lang="en-US" sz="3000">
                <a:solidFill>
                  <a:srgbClr val="FF6705"/>
                </a:solidFill>
                <a:latin typeface="Poppins Bold"/>
              </a:rPr>
              <a:t>quality review </a:t>
            </a:r>
            <a:r>
              <a:rPr lang="en-US" sz="3000">
                <a:solidFill>
                  <a:srgbClr val="000000"/>
                </a:solidFill>
                <a:latin typeface="Poppins Bold"/>
              </a:rPr>
              <a:t>is rewarded and Shopee removes product reviews that contain text, images or videos that are:</a:t>
            </a:r>
          </a:p>
          <a:p>
            <a:pPr algn="just" marL="647700" indent="-323850" lvl="1">
              <a:lnSpc>
                <a:spcPts val="4200"/>
              </a:lnSpc>
              <a:buFont typeface="Arial"/>
              <a:buChar char="•"/>
            </a:pPr>
            <a:r>
              <a:rPr lang="en-US" sz="3000">
                <a:solidFill>
                  <a:srgbClr val="000000"/>
                </a:solidFill>
                <a:latin typeface="Poppins Bold"/>
              </a:rPr>
              <a:t>Abusive, vulgar or otherwise objectionable.</a:t>
            </a:r>
          </a:p>
          <a:p>
            <a:pPr algn="just" marL="647700" indent="-323850" lvl="1">
              <a:lnSpc>
                <a:spcPts val="4200"/>
              </a:lnSpc>
              <a:buFont typeface="Arial"/>
              <a:buChar char="•"/>
            </a:pPr>
            <a:r>
              <a:rPr lang="en-US" sz="3000">
                <a:solidFill>
                  <a:srgbClr val="000000"/>
                </a:solidFill>
                <a:latin typeface="Poppins Bold"/>
              </a:rPr>
              <a:t>Not relevant to the product or the service provided by the seller.</a:t>
            </a:r>
          </a:p>
          <a:p>
            <a:pPr algn="just">
              <a:lnSpc>
                <a:spcPts val="4200"/>
              </a:lnSpc>
            </a:pPr>
          </a:p>
          <a:p>
            <a:pPr algn="just">
              <a:lnSpc>
                <a:spcPts val="4200"/>
              </a:lnSpc>
            </a:pPr>
            <a:r>
              <a:rPr lang="en-US" sz="3000">
                <a:solidFill>
                  <a:srgbClr val="000000"/>
                </a:solidFill>
                <a:latin typeface="Poppins Bold"/>
              </a:rPr>
              <a:t>The buyers can rate and review a product or a specific order. A rating or review could be </a:t>
            </a:r>
            <a:r>
              <a:rPr lang="en-US" sz="3000">
                <a:solidFill>
                  <a:srgbClr val="FF6705"/>
                </a:solidFill>
                <a:latin typeface="Poppins Bold"/>
              </a:rPr>
              <a:t>edited once within 30 days</a:t>
            </a:r>
            <a:r>
              <a:rPr lang="en-US" sz="3000">
                <a:solidFill>
                  <a:srgbClr val="000000"/>
                </a:solidFill>
                <a:latin typeface="Poppins Bold"/>
              </a:rPr>
              <a:t> of submitting the initial rating.</a:t>
            </a:r>
          </a:p>
        </p:txBody>
      </p:sp>
      <p:sp>
        <p:nvSpPr>
          <p:cNvPr name="TextBox 8" id="8"/>
          <p:cNvSpPr txBox="true"/>
          <p:nvPr/>
        </p:nvSpPr>
        <p:spPr>
          <a:xfrm rot="0">
            <a:off x="1423143" y="942975"/>
            <a:ext cx="15441715" cy="1304925"/>
          </a:xfrm>
          <a:prstGeom prst="rect">
            <a:avLst/>
          </a:prstGeom>
        </p:spPr>
        <p:txBody>
          <a:bodyPr anchor="t" rtlCol="false" tIns="0" lIns="0" bIns="0" rIns="0">
            <a:spAutoFit/>
          </a:bodyPr>
          <a:lstStyle/>
          <a:p>
            <a:pPr algn="ctr">
              <a:lnSpc>
                <a:spcPts val="9600"/>
              </a:lnSpc>
            </a:pPr>
            <a:r>
              <a:rPr lang="en-US" sz="8000">
                <a:solidFill>
                  <a:srgbClr val="FF6705"/>
                </a:solidFill>
                <a:latin typeface="Poppins Bold"/>
              </a:rPr>
              <a:t>RATINGS AND REVIEWS</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25" r="0" b="7825"/>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true" rot="0">
            <a:off x="16193374" y="6542520"/>
            <a:ext cx="1311319" cy="3034876"/>
          </a:xfrm>
          <a:prstGeom prst="rect">
            <a:avLst/>
          </a:prstGeom>
        </p:spPr>
      </p:pic>
      <p:pic>
        <p:nvPicPr>
          <p:cNvPr name="Picture 4" id="4"/>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true" flipV="false" rot="0">
            <a:off x="-6382538" y="0"/>
            <a:ext cx="9798367" cy="10287000"/>
          </a:xfrm>
          <a:prstGeom prst="rect">
            <a:avLst/>
          </a:prstGeom>
        </p:spPr>
      </p:pic>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true" rot="0">
            <a:off x="1028700" y="6542520"/>
            <a:ext cx="1311319" cy="3034876"/>
          </a:xfrm>
          <a:prstGeom prst="rect">
            <a:avLst/>
          </a:prstGeom>
        </p:spPr>
      </p:pic>
      <p:sp>
        <p:nvSpPr>
          <p:cNvPr name="TextBox 6" id="6"/>
          <p:cNvSpPr txBox="true"/>
          <p:nvPr/>
        </p:nvSpPr>
        <p:spPr>
          <a:xfrm rot="0">
            <a:off x="3678087" y="3656604"/>
            <a:ext cx="11456342" cy="2302219"/>
          </a:xfrm>
          <a:prstGeom prst="rect">
            <a:avLst/>
          </a:prstGeom>
        </p:spPr>
        <p:txBody>
          <a:bodyPr anchor="t" rtlCol="false" tIns="0" lIns="0" bIns="0" rIns="0">
            <a:spAutoFit/>
          </a:bodyPr>
          <a:lstStyle/>
          <a:p>
            <a:pPr algn="just">
              <a:lnSpc>
                <a:spcPts val="17083"/>
              </a:lnSpc>
            </a:pPr>
            <a:r>
              <a:rPr lang="en-US" sz="14235">
                <a:solidFill>
                  <a:srgbClr val="FFFFFF"/>
                </a:solidFill>
                <a:latin typeface="Poppins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DAFj-uZOXSE</dc:identifier>
  <dcterms:modified xsi:type="dcterms:W3CDTF">2011-08-01T06:04:30Z</dcterms:modified>
  <cp:revision>1</cp:revision>
  <dc:title>EC101 ECOMMERCE CONCEPTS AND PLATFORMS</dc:title>
</cp:coreProperties>
</file>