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33"/>
  </p:notesMasterIdLst>
  <p:sldIdLst>
    <p:sldId id="273" r:id="rId2"/>
    <p:sldId id="299" r:id="rId3"/>
    <p:sldId id="300" r:id="rId4"/>
    <p:sldId id="258" r:id="rId5"/>
    <p:sldId id="257" r:id="rId6"/>
    <p:sldId id="274" r:id="rId7"/>
    <p:sldId id="259" r:id="rId8"/>
    <p:sldId id="271" r:id="rId9"/>
    <p:sldId id="272" r:id="rId10"/>
    <p:sldId id="267" r:id="rId11"/>
    <p:sldId id="275" r:id="rId12"/>
    <p:sldId id="276" r:id="rId13"/>
    <p:sldId id="277" r:id="rId14"/>
    <p:sldId id="278" r:id="rId15"/>
    <p:sldId id="279" r:id="rId16"/>
    <p:sldId id="285" r:id="rId17"/>
    <p:sldId id="280" r:id="rId18"/>
    <p:sldId id="283" r:id="rId19"/>
    <p:sldId id="286" r:id="rId20"/>
    <p:sldId id="287" r:id="rId21"/>
    <p:sldId id="288" r:id="rId22"/>
    <p:sldId id="289" r:id="rId23"/>
    <p:sldId id="290" r:id="rId24"/>
    <p:sldId id="293" r:id="rId25"/>
    <p:sldId id="294" r:id="rId26"/>
    <p:sldId id="295" r:id="rId27"/>
    <p:sldId id="296" r:id="rId28"/>
    <p:sldId id="297" r:id="rId29"/>
    <p:sldId id="298" r:id="rId30"/>
    <p:sldId id="291" r:id="rId31"/>
    <p:sldId id="292" r:id="rId32"/>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28"/>
    <p:restoredTop sz="76340" autoAdjust="0"/>
  </p:normalViewPr>
  <p:slideViewPr>
    <p:cSldViewPr snapToGrid="0">
      <p:cViewPr varScale="1">
        <p:scale>
          <a:sx n="58" d="100"/>
          <a:sy n="58" d="100"/>
        </p:scale>
        <p:origin x="98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3806F2-72DC-4A3A-8491-6D77C20D275A}" type="datetimeFigureOut">
              <a:rPr lang="ko-KR" altLang="en-US" smtClean="0"/>
              <a:t>2023-05-23</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402EF7-3AAC-4E92-B7B5-7FD78D519151}" type="slidenum">
              <a:rPr lang="ko-KR" altLang="en-US" smtClean="0"/>
              <a:t>‹#›</a:t>
            </a:fld>
            <a:endParaRPr lang="ko-KR" altLang="en-US"/>
          </a:p>
        </p:txBody>
      </p:sp>
    </p:spTree>
    <p:extLst>
      <p:ext uri="{BB962C8B-B14F-4D97-AF65-F5344CB8AC3E}">
        <p14:creationId xmlns:p14="http://schemas.microsoft.com/office/powerpoint/2010/main" val="2668386356"/>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402EF7-3AAC-4E92-B7B5-7FD78D519151}"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2</a:t>
            </a:fld>
            <a:endParaRPr kumimoji="0" lang="ko-KR" altLang="en-US" sz="12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1487022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C9402EF7-3AAC-4E92-B7B5-7FD78D519151}" type="slidenum">
              <a:rPr lang="ko-KR" altLang="en-US" smtClean="0"/>
              <a:t>3</a:t>
            </a:fld>
            <a:endParaRPr lang="ko-KR" altLang="en-US"/>
          </a:p>
        </p:txBody>
      </p:sp>
    </p:spTree>
    <p:extLst>
      <p:ext uri="{BB962C8B-B14F-4D97-AF65-F5344CB8AC3E}">
        <p14:creationId xmlns:p14="http://schemas.microsoft.com/office/powerpoint/2010/main" val="37407230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C9402EF7-3AAC-4E92-B7B5-7FD78D519151}" type="slidenum">
              <a:rPr lang="ko-KR" altLang="en-US" smtClean="0"/>
              <a:t>4</a:t>
            </a:fld>
            <a:endParaRPr lang="ko-KR" altLang="en-US"/>
          </a:p>
        </p:txBody>
      </p:sp>
    </p:spTree>
    <p:extLst>
      <p:ext uri="{BB962C8B-B14F-4D97-AF65-F5344CB8AC3E}">
        <p14:creationId xmlns:p14="http://schemas.microsoft.com/office/powerpoint/2010/main" val="1974486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C9402EF7-3AAC-4E92-B7B5-7FD78D519151}" type="slidenum">
              <a:rPr lang="ko-KR" altLang="en-US" smtClean="0"/>
              <a:t>5</a:t>
            </a:fld>
            <a:endParaRPr lang="ko-KR" altLang="en-US"/>
          </a:p>
        </p:txBody>
      </p:sp>
    </p:spTree>
    <p:extLst>
      <p:ext uri="{BB962C8B-B14F-4D97-AF65-F5344CB8AC3E}">
        <p14:creationId xmlns:p14="http://schemas.microsoft.com/office/powerpoint/2010/main" val="10475004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C9402EF7-3AAC-4E92-B7B5-7FD78D519151}" type="slidenum">
              <a:rPr lang="ko-KR" altLang="en-US" smtClean="0"/>
              <a:t>7</a:t>
            </a:fld>
            <a:endParaRPr lang="ko-KR" altLang="en-US"/>
          </a:p>
        </p:txBody>
      </p:sp>
    </p:spTree>
    <p:extLst>
      <p:ext uri="{BB962C8B-B14F-4D97-AF65-F5344CB8AC3E}">
        <p14:creationId xmlns:p14="http://schemas.microsoft.com/office/powerpoint/2010/main" val="35177896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C9402EF7-3AAC-4E92-B7B5-7FD78D519151}" type="slidenum">
              <a:rPr lang="ko-KR" altLang="en-US" smtClean="0"/>
              <a:t>8</a:t>
            </a:fld>
            <a:endParaRPr lang="ko-KR" altLang="en-US"/>
          </a:p>
        </p:txBody>
      </p:sp>
    </p:spTree>
    <p:extLst>
      <p:ext uri="{BB962C8B-B14F-4D97-AF65-F5344CB8AC3E}">
        <p14:creationId xmlns:p14="http://schemas.microsoft.com/office/powerpoint/2010/main" val="23635634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C9402EF7-3AAC-4E92-B7B5-7FD78D519151}" type="slidenum">
              <a:rPr lang="ko-KR" altLang="en-US" smtClean="0"/>
              <a:t>9</a:t>
            </a:fld>
            <a:endParaRPr lang="ko-KR" altLang="en-US"/>
          </a:p>
        </p:txBody>
      </p:sp>
    </p:spTree>
    <p:extLst>
      <p:ext uri="{BB962C8B-B14F-4D97-AF65-F5344CB8AC3E}">
        <p14:creationId xmlns:p14="http://schemas.microsoft.com/office/powerpoint/2010/main" val="14014097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C9402EF7-3AAC-4E92-B7B5-7FD78D519151}" type="slidenum">
              <a:rPr lang="ko-KR" altLang="en-US" smtClean="0"/>
              <a:t>10</a:t>
            </a:fld>
            <a:endParaRPr lang="ko-KR" altLang="en-US"/>
          </a:p>
        </p:txBody>
      </p:sp>
    </p:spTree>
    <p:extLst>
      <p:ext uri="{BB962C8B-B14F-4D97-AF65-F5344CB8AC3E}">
        <p14:creationId xmlns:p14="http://schemas.microsoft.com/office/powerpoint/2010/main" val="36755402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402EF7-3AAC-4E92-B7B5-7FD78D519151}"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11</a:t>
            </a:fld>
            <a:endParaRPr kumimoji="0" lang="ko-KR" altLang="en-US" sz="12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27173110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402EF7-3AAC-4E92-B7B5-7FD78D519151}"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12</a:t>
            </a:fld>
            <a:endParaRPr kumimoji="0" lang="ko-KR" altLang="en-US" sz="12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29242989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402EF7-3AAC-4E92-B7B5-7FD78D519151}"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13</a:t>
            </a:fld>
            <a:endParaRPr kumimoji="0" lang="ko-KR" altLang="en-US" sz="12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1390102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402EF7-3AAC-4E92-B7B5-7FD78D519151}"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14</a:t>
            </a:fld>
            <a:endParaRPr kumimoji="0" lang="ko-KR" altLang="en-US" sz="12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1974486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402EF7-3AAC-4E92-B7B5-7FD78D519151}"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15</a:t>
            </a:fld>
            <a:endParaRPr kumimoji="0" lang="ko-KR" altLang="en-US" sz="12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10475004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402EF7-3AAC-4E92-B7B5-7FD78D519151}"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16</a:t>
            </a:fld>
            <a:endParaRPr kumimoji="0" lang="ko-KR" altLang="en-US" sz="12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10475004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402EF7-3AAC-4E92-B7B5-7FD78D519151}"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17</a:t>
            </a:fld>
            <a:endParaRPr kumimoji="0" lang="ko-KR" altLang="en-US" sz="12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35177896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402EF7-3AAC-4E92-B7B5-7FD78D519151}"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18</a:t>
            </a:fld>
            <a:endParaRPr kumimoji="0" lang="ko-KR" altLang="en-US" sz="12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36755402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402EF7-3AAC-4E92-B7B5-7FD78D519151}"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19</a:t>
            </a:fld>
            <a:endParaRPr kumimoji="0" lang="ko-KR" altLang="en-US" sz="12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1974486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402EF7-3AAC-4E92-B7B5-7FD78D519151}"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20</a:t>
            </a:fld>
            <a:endParaRPr kumimoji="0" lang="ko-KR" altLang="en-US" sz="12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10475004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402EF7-3AAC-4E92-B7B5-7FD78D519151}"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21</a:t>
            </a:fld>
            <a:endParaRPr kumimoji="0" lang="ko-KR" altLang="en-US" sz="12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35177896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402EF7-3AAC-4E92-B7B5-7FD78D519151}"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22</a:t>
            </a:fld>
            <a:endParaRPr kumimoji="0" lang="ko-KR" altLang="en-US" sz="12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23635634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402EF7-3AAC-4E92-B7B5-7FD78D519151}"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23</a:t>
            </a:fld>
            <a:endParaRPr kumimoji="0" lang="ko-KR" altLang="en-US" sz="12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14014097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402EF7-3AAC-4E92-B7B5-7FD78D519151}"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30</a:t>
            </a:fld>
            <a:endParaRPr kumimoji="0" lang="ko-KR" altLang="en-US" sz="12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36755402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402EF7-3AAC-4E92-B7B5-7FD78D519151}"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31</a:t>
            </a:fld>
            <a:endParaRPr kumimoji="0" lang="ko-KR" altLang="en-US" sz="12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2500223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B860FF9C-5A00-66F0-5014-E8F9FC11572C}"/>
              </a:ext>
            </a:extLst>
          </p:cNvPr>
          <p:cNvSpPr>
            <a:spLocks noGrp="1"/>
          </p:cNvSpPr>
          <p:nvPr>
            <p:ph type="ctrTitle"/>
          </p:nvPr>
        </p:nvSpPr>
        <p:spPr>
          <a:xfrm>
            <a:off x="1524000" y="1122363"/>
            <a:ext cx="9144000" cy="2387600"/>
          </a:xfrm>
        </p:spPr>
        <p:txBody>
          <a:bodyPr anchor="ctr" anchorCtr="0">
            <a:normAutofit/>
          </a:bodyPr>
          <a:lstStyle>
            <a:lvl1pPr algn="ctr">
              <a:defRPr sz="4800" baseline="0">
                <a:latin typeface="Verdana" panose="020B0604030504040204" pitchFamily="34" charset="0"/>
              </a:defRPr>
            </a:lvl1pPr>
          </a:lstStyle>
          <a:p>
            <a:r>
              <a:rPr lang="ko-KR" altLang="en-US" dirty="0"/>
              <a:t>마스터 제목 스타일 편집</a:t>
            </a:r>
          </a:p>
        </p:txBody>
      </p:sp>
      <p:sp>
        <p:nvSpPr>
          <p:cNvPr id="3" name="부제목 2">
            <a:extLst>
              <a:ext uri="{FF2B5EF4-FFF2-40B4-BE49-F238E27FC236}">
                <a16:creationId xmlns:a16="http://schemas.microsoft.com/office/drawing/2014/main" id="{9ECE4D1F-F501-4078-9A56-0118955F2BE7}"/>
              </a:ext>
            </a:extLst>
          </p:cNvPr>
          <p:cNvSpPr>
            <a:spLocks noGrp="1"/>
          </p:cNvSpPr>
          <p:nvPr>
            <p:ph type="subTitle" idx="1"/>
          </p:nvPr>
        </p:nvSpPr>
        <p:spPr>
          <a:xfrm>
            <a:off x="1524000" y="3602038"/>
            <a:ext cx="9144000" cy="1655762"/>
          </a:xfrm>
        </p:spPr>
        <p:txBody>
          <a:bodyPr anchor="ctr" anchorCtr="0">
            <a:normAutofit/>
          </a:bodyPr>
          <a:lstStyle>
            <a:lvl1pPr marL="0" indent="0" algn="ctr">
              <a:buNone/>
              <a:defRPr sz="3200">
                <a:latin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dirty="0"/>
              <a:t>클릭하여 마스터 부제목 스타일 편집</a:t>
            </a:r>
          </a:p>
        </p:txBody>
      </p:sp>
      <p:sp>
        <p:nvSpPr>
          <p:cNvPr id="4" name="날짜 개체 틀 3">
            <a:extLst>
              <a:ext uri="{FF2B5EF4-FFF2-40B4-BE49-F238E27FC236}">
                <a16:creationId xmlns:a16="http://schemas.microsoft.com/office/drawing/2014/main" id="{9CC27158-46E0-E7FF-38CA-A91A58BAD127}"/>
              </a:ext>
            </a:extLst>
          </p:cNvPr>
          <p:cNvSpPr>
            <a:spLocks noGrp="1"/>
          </p:cNvSpPr>
          <p:nvPr>
            <p:ph type="dt" sz="half" idx="10"/>
          </p:nvPr>
        </p:nvSpPr>
        <p:spPr/>
        <p:txBody>
          <a:bodyPr/>
          <a:lstStyle/>
          <a:p>
            <a:fld id="{48452D83-8FB8-4B91-883B-A00554F47EDA}" type="datetimeFigureOut">
              <a:rPr lang="ko-KR" altLang="en-US" smtClean="0"/>
              <a:t>2023-05-23</a:t>
            </a:fld>
            <a:endParaRPr lang="ko-KR" altLang="en-US"/>
          </a:p>
        </p:txBody>
      </p:sp>
      <p:sp>
        <p:nvSpPr>
          <p:cNvPr id="5" name="바닥글 개체 틀 4">
            <a:extLst>
              <a:ext uri="{FF2B5EF4-FFF2-40B4-BE49-F238E27FC236}">
                <a16:creationId xmlns:a16="http://schemas.microsoft.com/office/drawing/2014/main" id="{39302CF1-029D-F14F-E998-7685C2E22350}"/>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70F2C231-6029-D1CD-5EB1-C45378A54E18}"/>
              </a:ext>
            </a:extLst>
          </p:cNvPr>
          <p:cNvSpPr>
            <a:spLocks noGrp="1"/>
          </p:cNvSpPr>
          <p:nvPr>
            <p:ph type="sldNum" sz="quarter" idx="12"/>
          </p:nvPr>
        </p:nvSpPr>
        <p:spPr/>
        <p:txBody>
          <a:bodyPr/>
          <a:lstStyle/>
          <a:p>
            <a:fld id="{4743AF1C-246F-4515-A9CB-A227AB7C735F}" type="slidenum">
              <a:rPr lang="ko-KR" altLang="en-US" smtClean="0"/>
              <a:t>‹#›</a:t>
            </a:fld>
            <a:endParaRPr lang="ko-KR" altLang="en-US"/>
          </a:p>
        </p:txBody>
      </p:sp>
    </p:spTree>
    <p:extLst>
      <p:ext uri="{BB962C8B-B14F-4D97-AF65-F5344CB8AC3E}">
        <p14:creationId xmlns:p14="http://schemas.microsoft.com/office/powerpoint/2010/main" val="3890250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E456B041-8DA5-A5E2-BB52-8421CFA6AB50}"/>
              </a:ext>
            </a:extLst>
          </p:cNvPr>
          <p:cNvSpPr>
            <a:spLocks noGrp="1"/>
          </p:cNvSpPr>
          <p:nvPr>
            <p:ph type="title"/>
          </p:nvPr>
        </p:nvSpPr>
        <p:spPr/>
        <p:txBody>
          <a:bodyPr/>
          <a:lstStyle>
            <a:lvl1pPr>
              <a:defRPr>
                <a:latin typeface="Georgia" panose="02040502050405020303" pitchFamily="18" charset="0"/>
              </a:defRPr>
            </a:lvl1pPr>
          </a:lstStyle>
          <a:p>
            <a:r>
              <a:rPr lang="ko-KR" altLang="en-US" dirty="0"/>
              <a:t>마스터 제목 스타일 편집</a:t>
            </a:r>
          </a:p>
        </p:txBody>
      </p:sp>
      <p:sp>
        <p:nvSpPr>
          <p:cNvPr id="3" name="내용 개체 틀 2">
            <a:extLst>
              <a:ext uri="{FF2B5EF4-FFF2-40B4-BE49-F238E27FC236}">
                <a16:creationId xmlns:a16="http://schemas.microsoft.com/office/drawing/2014/main" id="{96FFABCD-D928-0FBE-1DDE-0BC63E21DE23}"/>
              </a:ext>
            </a:extLst>
          </p:cNvPr>
          <p:cNvSpPr>
            <a:spLocks noGrp="1"/>
          </p:cNvSpPr>
          <p:nvPr>
            <p:ph idx="1"/>
          </p:nvPr>
        </p:nvSpPr>
        <p:spPr/>
        <p:txBody>
          <a:bodyPr/>
          <a:lstStyle>
            <a:lvl1pPr>
              <a:lnSpc>
                <a:spcPct val="150000"/>
              </a:lnSpc>
              <a:defRPr>
                <a:latin typeface="Georgia" panose="02040502050405020303" pitchFamily="18" charset="0"/>
              </a:defRPr>
            </a:lvl1pPr>
            <a:lvl2pPr>
              <a:lnSpc>
                <a:spcPct val="150000"/>
              </a:lnSpc>
              <a:defRPr>
                <a:latin typeface="Georgia" panose="02040502050405020303" pitchFamily="18" charset="0"/>
              </a:defRPr>
            </a:lvl2pPr>
            <a:lvl3pPr>
              <a:lnSpc>
                <a:spcPct val="150000"/>
              </a:lnSpc>
              <a:defRPr>
                <a:latin typeface="Georgia" panose="02040502050405020303" pitchFamily="18" charset="0"/>
              </a:defRPr>
            </a:lvl3pPr>
            <a:lvl4pPr>
              <a:lnSpc>
                <a:spcPct val="150000"/>
              </a:lnSpc>
              <a:defRPr>
                <a:latin typeface="Georgia" panose="02040502050405020303" pitchFamily="18" charset="0"/>
              </a:defRPr>
            </a:lvl4pPr>
            <a:lvl5pPr>
              <a:lnSpc>
                <a:spcPct val="150000"/>
              </a:lnSpc>
              <a:defRPr>
                <a:latin typeface="Georgia" panose="02040502050405020303" pitchFamily="18" charset="0"/>
              </a:defRPr>
            </a:lvl5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8EC88D46-B94F-182A-1602-2B742022E81E}"/>
              </a:ext>
            </a:extLst>
          </p:cNvPr>
          <p:cNvSpPr>
            <a:spLocks noGrp="1"/>
          </p:cNvSpPr>
          <p:nvPr>
            <p:ph type="dt" sz="half" idx="10"/>
          </p:nvPr>
        </p:nvSpPr>
        <p:spPr/>
        <p:txBody>
          <a:bodyPr/>
          <a:lstStyle/>
          <a:p>
            <a:fld id="{48452D83-8FB8-4B91-883B-A00554F47EDA}" type="datetimeFigureOut">
              <a:rPr lang="ko-KR" altLang="en-US" smtClean="0"/>
              <a:t>2023-05-23</a:t>
            </a:fld>
            <a:endParaRPr lang="ko-KR" altLang="en-US"/>
          </a:p>
        </p:txBody>
      </p:sp>
      <p:sp>
        <p:nvSpPr>
          <p:cNvPr id="5" name="바닥글 개체 틀 4">
            <a:extLst>
              <a:ext uri="{FF2B5EF4-FFF2-40B4-BE49-F238E27FC236}">
                <a16:creationId xmlns:a16="http://schemas.microsoft.com/office/drawing/2014/main" id="{491F6357-5A3B-EC05-C83B-5D6BF90C20B2}"/>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0E0FD00D-AA5A-5E61-1266-26494552CE5F}"/>
              </a:ext>
            </a:extLst>
          </p:cNvPr>
          <p:cNvSpPr>
            <a:spLocks noGrp="1"/>
          </p:cNvSpPr>
          <p:nvPr>
            <p:ph type="sldNum" sz="quarter" idx="12"/>
          </p:nvPr>
        </p:nvSpPr>
        <p:spPr/>
        <p:txBody>
          <a:bodyPr/>
          <a:lstStyle/>
          <a:p>
            <a:fld id="{4743AF1C-246F-4515-A9CB-A227AB7C735F}" type="slidenum">
              <a:rPr lang="ko-KR" altLang="en-US" smtClean="0"/>
              <a:t>‹#›</a:t>
            </a:fld>
            <a:endParaRPr lang="ko-KR" altLang="en-US"/>
          </a:p>
        </p:txBody>
      </p:sp>
    </p:spTree>
    <p:extLst>
      <p:ext uri="{BB962C8B-B14F-4D97-AF65-F5344CB8AC3E}">
        <p14:creationId xmlns:p14="http://schemas.microsoft.com/office/powerpoint/2010/main" val="5577861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1ED10874-D75C-5C33-056B-AC4DE52C80D8}"/>
              </a:ext>
            </a:extLst>
          </p:cNvPr>
          <p:cNvSpPr>
            <a:spLocks noGrp="1"/>
          </p:cNvSpPr>
          <p:nvPr>
            <p:ph type="title"/>
          </p:nvPr>
        </p:nvSpPr>
        <p:spPr>
          <a:xfrm>
            <a:off x="831850" y="1709738"/>
            <a:ext cx="10515600" cy="2852737"/>
          </a:xfrm>
        </p:spPr>
        <p:txBody>
          <a:bodyPr anchor="b">
            <a:normAutofit/>
          </a:bodyPr>
          <a:lstStyle>
            <a:lvl1pPr>
              <a:defRPr sz="4400">
                <a:latin typeface="Georgia" panose="02040502050405020303" pitchFamily="18" charset="0"/>
              </a:defRPr>
            </a:lvl1pPr>
          </a:lstStyle>
          <a:p>
            <a:r>
              <a:rPr lang="ko-KR" altLang="en-US" dirty="0"/>
              <a:t>마스터 제목 스타일 편집</a:t>
            </a:r>
          </a:p>
        </p:txBody>
      </p:sp>
      <p:sp>
        <p:nvSpPr>
          <p:cNvPr id="3" name="텍스트 개체 틀 2">
            <a:extLst>
              <a:ext uri="{FF2B5EF4-FFF2-40B4-BE49-F238E27FC236}">
                <a16:creationId xmlns:a16="http://schemas.microsoft.com/office/drawing/2014/main" id="{49A1FD7D-9989-AA48-0F02-413642E300A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Georgia" panose="02040502050405020303"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dirty="0"/>
              <a:t>마스터 텍스트 스타일을 편집하려면 클릭</a:t>
            </a:r>
          </a:p>
        </p:txBody>
      </p:sp>
      <p:sp>
        <p:nvSpPr>
          <p:cNvPr id="4" name="날짜 개체 틀 3">
            <a:extLst>
              <a:ext uri="{FF2B5EF4-FFF2-40B4-BE49-F238E27FC236}">
                <a16:creationId xmlns:a16="http://schemas.microsoft.com/office/drawing/2014/main" id="{0DDC5924-F231-8250-7E4B-7A4F7CF6028E}"/>
              </a:ext>
            </a:extLst>
          </p:cNvPr>
          <p:cNvSpPr>
            <a:spLocks noGrp="1"/>
          </p:cNvSpPr>
          <p:nvPr>
            <p:ph type="dt" sz="half" idx="10"/>
          </p:nvPr>
        </p:nvSpPr>
        <p:spPr/>
        <p:txBody>
          <a:bodyPr/>
          <a:lstStyle/>
          <a:p>
            <a:fld id="{48452D83-8FB8-4B91-883B-A00554F47EDA}" type="datetimeFigureOut">
              <a:rPr lang="ko-KR" altLang="en-US" smtClean="0"/>
              <a:t>2023-05-23</a:t>
            </a:fld>
            <a:endParaRPr lang="ko-KR" altLang="en-US"/>
          </a:p>
        </p:txBody>
      </p:sp>
      <p:sp>
        <p:nvSpPr>
          <p:cNvPr id="5" name="바닥글 개체 틀 4">
            <a:extLst>
              <a:ext uri="{FF2B5EF4-FFF2-40B4-BE49-F238E27FC236}">
                <a16:creationId xmlns:a16="http://schemas.microsoft.com/office/drawing/2014/main" id="{A315C5AE-9BE8-0F13-1C3A-E6426306C5E2}"/>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CA6B067E-F834-6471-10EF-8EF1ED8BDCB2}"/>
              </a:ext>
            </a:extLst>
          </p:cNvPr>
          <p:cNvSpPr>
            <a:spLocks noGrp="1"/>
          </p:cNvSpPr>
          <p:nvPr>
            <p:ph type="sldNum" sz="quarter" idx="12"/>
          </p:nvPr>
        </p:nvSpPr>
        <p:spPr/>
        <p:txBody>
          <a:bodyPr/>
          <a:lstStyle/>
          <a:p>
            <a:fld id="{4743AF1C-246F-4515-A9CB-A227AB7C735F}" type="slidenum">
              <a:rPr lang="ko-KR" altLang="en-US" smtClean="0"/>
              <a:t>‹#›</a:t>
            </a:fld>
            <a:endParaRPr lang="ko-KR" altLang="en-US"/>
          </a:p>
        </p:txBody>
      </p:sp>
    </p:spTree>
    <p:extLst>
      <p:ext uri="{BB962C8B-B14F-4D97-AF65-F5344CB8AC3E}">
        <p14:creationId xmlns:p14="http://schemas.microsoft.com/office/powerpoint/2010/main" val="34979731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9C6FA90-AA8E-A045-2BD1-7159AA8D459E}"/>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AB0B8CE3-60E7-6043-A26B-B04193736A7B}"/>
              </a:ext>
            </a:extLst>
          </p:cNvPr>
          <p:cNvSpPr>
            <a:spLocks noGrp="1"/>
          </p:cNvSpPr>
          <p:nvPr>
            <p:ph sz="half" idx="1"/>
          </p:nvPr>
        </p:nvSpPr>
        <p:spPr>
          <a:xfrm>
            <a:off x="838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내용 개체 틀 3">
            <a:extLst>
              <a:ext uri="{FF2B5EF4-FFF2-40B4-BE49-F238E27FC236}">
                <a16:creationId xmlns:a16="http://schemas.microsoft.com/office/drawing/2014/main" id="{B3A7585B-5F15-741C-9566-E2C69A12EC5F}"/>
              </a:ext>
            </a:extLst>
          </p:cNvPr>
          <p:cNvSpPr>
            <a:spLocks noGrp="1"/>
          </p:cNvSpPr>
          <p:nvPr>
            <p:ph sz="half" idx="2"/>
          </p:nvPr>
        </p:nvSpPr>
        <p:spPr>
          <a:xfrm>
            <a:off x="6172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날짜 개체 틀 4">
            <a:extLst>
              <a:ext uri="{FF2B5EF4-FFF2-40B4-BE49-F238E27FC236}">
                <a16:creationId xmlns:a16="http://schemas.microsoft.com/office/drawing/2014/main" id="{D937EF58-72D6-A961-2914-3B33233F1878}"/>
              </a:ext>
            </a:extLst>
          </p:cNvPr>
          <p:cNvSpPr>
            <a:spLocks noGrp="1"/>
          </p:cNvSpPr>
          <p:nvPr>
            <p:ph type="dt" sz="half" idx="10"/>
          </p:nvPr>
        </p:nvSpPr>
        <p:spPr/>
        <p:txBody>
          <a:bodyPr/>
          <a:lstStyle/>
          <a:p>
            <a:fld id="{48452D83-8FB8-4B91-883B-A00554F47EDA}" type="datetimeFigureOut">
              <a:rPr lang="ko-KR" altLang="en-US" smtClean="0"/>
              <a:t>2023-05-23</a:t>
            </a:fld>
            <a:endParaRPr lang="ko-KR" altLang="en-US"/>
          </a:p>
        </p:txBody>
      </p:sp>
      <p:sp>
        <p:nvSpPr>
          <p:cNvPr id="6" name="바닥글 개체 틀 5">
            <a:extLst>
              <a:ext uri="{FF2B5EF4-FFF2-40B4-BE49-F238E27FC236}">
                <a16:creationId xmlns:a16="http://schemas.microsoft.com/office/drawing/2014/main" id="{AA2175B7-DBE1-6D9C-EE18-C1556D0A2037}"/>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1006460E-5DE6-A053-7C42-ED70841C77DA}"/>
              </a:ext>
            </a:extLst>
          </p:cNvPr>
          <p:cNvSpPr>
            <a:spLocks noGrp="1"/>
          </p:cNvSpPr>
          <p:nvPr>
            <p:ph type="sldNum" sz="quarter" idx="12"/>
          </p:nvPr>
        </p:nvSpPr>
        <p:spPr/>
        <p:txBody>
          <a:bodyPr/>
          <a:lstStyle/>
          <a:p>
            <a:fld id="{4743AF1C-246F-4515-A9CB-A227AB7C735F}" type="slidenum">
              <a:rPr lang="ko-KR" altLang="en-US" smtClean="0"/>
              <a:t>‹#›</a:t>
            </a:fld>
            <a:endParaRPr lang="ko-KR" altLang="en-US"/>
          </a:p>
        </p:txBody>
      </p:sp>
    </p:spTree>
    <p:extLst>
      <p:ext uri="{BB962C8B-B14F-4D97-AF65-F5344CB8AC3E}">
        <p14:creationId xmlns:p14="http://schemas.microsoft.com/office/powerpoint/2010/main" val="385313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1B66BAC9-911C-9EEB-EAE7-C293BEA6BD00}"/>
              </a:ext>
            </a:extLst>
          </p:cNvPr>
          <p:cNvSpPr>
            <a:spLocks noGrp="1"/>
          </p:cNvSpPr>
          <p:nvPr>
            <p:ph type="title"/>
          </p:nvPr>
        </p:nvSpPr>
        <p:spPr>
          <a:xfrm>
            <a:off x="839788" y="365125"/>
            <a:ext cx="10515600" cy="1325563"/>
          </a:xfrm>
        </p:spPr>
        <p:txBody>
          <a:bodyPr/>
          <a:lstStyle/>
          <a:p>
            <a:r>
              <a:rPr lang="ko-KR" altLang="en-US"/>
              <a:t>마스터 제목 스타일 편집</a:t>
            </a:r>
          </a:p>
        </p:txBody>
      </p:sp>
      <p:sp>
        <p:nvSpPr>
          <p:cNvPr id="3" name="텍스트 개체 틀 2">
            <a:extLst>
              <a:ext uri="{FF2B5EF4-FFF2-40B4-BE49-F238E27FC236}">
                <a16:creationId xmlns:a16="http://schemas.microsoft.com/office/drawing/2014/main" id="{68D721EC-7433-69BC-8925-F6511BBCB7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4" name="내용 개체 틀 3">
            <a:extLst>
              <a:ext uri="{FF2B5EF4-FFF2-40B4-BE49-F238E27FC236}">
                <a16:creationId xmlns:a16="http://schemas.microsoft.com/office/drawing/2014/main" id="{867AD905-778A-689C-D7F2-282588A85C1F}"/>
              </a:ext>
            </a:extLst>
          </p:cNvPr>
          <p:cNvSpPr>
            <a:spLocks noGrp="1"/>
          </p:cNvSpPr>
          <p:nvPr>
            <p:ph sz="half" idx="2"/>
          </p:nvPr>
        </p:nvSpPr>
        <p:spPr>
          <a:xfrm>
            <a:off x="839788" y="2505075"/>
            <a:ext cx="5157787"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텍스트 개체 틀 4">
            <a:extLst>
              <a:ext uri="{FF2B5EF4-FFF2-40B4-BE49-F238E27FC236}">
                <a16:creationId xmlns:a16="http://schemas.microsoft.com/office/drawing/2014/main" id="{F5C0C8C7-3618-7CC9-5073-4F74987A19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6" name="내용 개체 틀 5">
            <a:extLst>
              <a:ext uri="{FF2B5EF4-FFF2-40B4-BE49-F238E27FC236}">
                <a16:creationId xmlns:a16="http://schemas.microsoft.com/office/drawing/2014/main" id="{A7DEB3A4-47C0-2BA4-F465-6806551AB88B}"/>
              </a:ext>
            </a:extLst>
          </p:cNvPr>
          <p:cNvSpPr>
            <a:spLocks noGrp="1"/>
          </p:cNvSpPr>
          <p:nvPr>
            <p:ph sz="quarter" idx="4"/>
          </p:nvPr>
        </p:nvSpPr>
        <p:spPr>
          <a:xfrm>
            <a:off x="6172200" y="2505075"/>
            <a:ext cx="5183188"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7" name="날짜 개체 틀 6">
            <a:extLst>
              <a:ext uri="{FF2B5EF4-FFF2-40B4-BE49-F238E27FC236}">
                <a16:creationId xmlns:a16="http://schemas.microsoft.com/office/drawing/2014/main" id="{2BA1E660-2531-FC46-3E0D-AE59F87DDAF3}"/>
              </a:ext>
            </a:extLst>
          </p:cNvPr>
          <p:cNvSpPr>
            <a:spLocks noGrp="1"/>
          </p:cNvSpPr>
          <p:nvPr>
            <p:ph type="dt" sz="half" idx="10"/>
          </p:nvPr>
        </p:nvSpPr>
        <p:spPr/>
        <p:txBody>
          <a:bodyPr/>
          <a:lstStyle/>
          <a:p>
            <a:fld id="{48452D83-8FB8-4B91-883B-A00554F47EDA}" type="datetimeFigureOut">
              <a:rPr lang="ko-KR" altLang="en-US" smtClean="0"/>
              <a:t>2023-05-23</a:t>
            </a:fld>
            <a:endParaRPr lang="ko-KR" altLang="en-US"/>
          </a:p>
        </p:txBody>
      </p:sp>
      <p:sp>
        <p:nvSpPr>
          <p:cNvPr id="8" name="바닥글 개체 틀 7">
            <a:extLst>
              <a:ext uri="{FF2B5EF4-FFF2-40B4-BE49-F238E27FC236}">
                <a16:creationId xmlns:a16="http://schemas.microsoft.com/office/drawing/2014/main" id="{B84F5CA2-FE1A-1D71-F78E-20B1A183FC76}"/>
              </a:ext>
            </a:extLst>
          </p:cNvPr>
          <p:cNvSpPr>
            <a:spLocks noGrp="1"/>
          </p:cNvSpPr>
          <p:nvPr>
            <p:ph type="ftr" sz="quarter" idx="11"/>
          </p:nvPr>
        </p:nvSpPr>
        <p:spPr/>
        <p:txBody>
          <a:bodyPr/>
          <a:lstStyle/>
          <a:p>
            <a:endParaRPr lang="ko-KR" altLang="en-US"/>
          </a:p>
        </p:txBody>
      </p:sp>
      <p:sp>
        <p:nvSpPr>
          <p:cNvPr id="9" name="슬라이드 번호 개체 틀 8">
            <a:extLst>
              <a:ext uri="{FF2B5EF4-FFF2-40B4-BE49-F238E27FC236}">
                <a16:creationId xmlns:a16="http://schemas.microsoft.com/office/drawing/2014/main" id="{F50EEE43-C237-95B9-5BF4-A5AC429DD6B2}"/>
              </a:ext>
            </a:extLst>
          </p:cNvPr>
          <p:cNvSpPr>
            <a:spLocks noGrp="1"/>
          </p:cNvSpPr>
          <p:nvPr>
            <p:ph type="sldNum" sz="quarter" idx="12"/>
          </p:nvPr>
        </p:nvSpPr>
        <p:spPr/>
        <p:txBody>
          <a:bodyPr/>
          <a:lstStyle/>
          <a:p>
            <a:fld id="{4743AF1C-246F-4515-A9CB-A227AB7C735F}" type="slidenum">
              <a:rPr lang="ko-KR" altLang="en-US" smtClean="0"/>
              <a:t>‹#›</a:t>
            </a:fld>
            <a:endParaRPr lang="ko-KR" altLang="en-US"/>
          </a:p>
        </p:txBody>
      </p:sp>
    </p:spTree>
    <p:extLst>
      <p:ext uri="{BB962C8B-B14F-4D97-AF65-F5344CB8AC3E}">
        <p14:creationId xmlns:p14="http://schemas.microsoft.com/office/powerpoint/2010/main" val="3094859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19C94D98-F1C3-EB2A-A277-17F93BB0B2E8}"/>
              </a:ext>
            </a:extLst>
          </p:cNvPr>
          <p:cNvSpPr>
            <a:spLocks noGrp="1"/>
          </p:cNvSpPr>
          <p:nvPr>
            <p:ph type="title"/>
          </p:nvPr>
        </p:nvSpPr>
        <p:spPr/>
        <p:txBody>
          <a:bodyPr/>
          <a:lstStyle/>
          <a:p>
            <a:r>
              <a:rPr lang="ko-KR" altLang="en-US"/>
              <a:t>마스터 제목 스타일 편집</a:t>
            </a:r>
          </a:p>
        </p:txBody>
      </p:sp>
      <p:sp>
        <p:nvSpPr>
          <p:cNvPr id="3" name="날짜 개체 틀 2">
            <a:extLst>
              <a:ext uri="{FF2B5EF4-FFF2-40B4-BE49-F238E27FC236}">
                <a16:creationId xmlns:a16="http://schemas.microsoft.com/office/drawing/2014/main" id="{BF33B360-DA64-477A-B92A-7E541DC22EFA}"/>
              </a:ext>
            </a:extLst>
          </p:cNvPr>
          <p:cNvSpPr>
            <a:spLocks noGrp="1"/>
          </p:cNvSpPr>
          <p:nvPr>
            <p:ph type="dt" sz="half" idx="10"/>
          </p:nvPr>
        </p:nvSpPr>
        <p:spPr/>
        <p:txBody>
          <a:bodyPr/>
          <a:lstStyle/>
          <a:p>
            <a:fld id="{48452D83-8FB8-4B91-883B-A00554F47EDA}" type="datetimeFigureOut">
              <a:rPr lang="ko-KR" altLang="en-US" smtClean="0"/>
              <a:t>2023-05-23</a:t>
            </a:fld>
            <a:endParaRPr lang="ko-KR" altLang="en-US"/>
          </a:p>
        </p:txBody>
      </p:sp>
      <p:sp>
        <p:nvSpPr>
          <p:cNvPr id="4" name="바닥글 개체 틀 3">
            <a:extLst>
              <a:ext uri="{FF2B5EF4-FFF2-40B4-BE49-F238E27FC236}">
                <a16:creationId xmlns:a16="http://schemas.microsoft.com/office/drawing/2014/main" id="{5BF6E57F-C44F-198B-C5C1-1B95174DFA4A}"/>
              </a:ext>
            </a:extLst>
          </p:cNvPr>
          <p:cNvSpPr>
            <a:spLocks noGrp="1"/>
          </p:cNvSpPr>
          <p:nvPr>
            <p:ph type="ftr" sz="quarter" idx="11"/>
          </p:nvPr>
        </p:nvSpPr>
        <p:spPr/>
        <p:txBody>
          <a:bodyPr/>
          <a:lstStyle/>
          <a:p>
            <a:endParaRPr lang="ko-KR" altLang="en-US"/>
          </a:p>
        </p:txBody>
      </p:sp>
      <p:sp>
        <p:nvSpPr>
          <p:cNvPr id="5" name="슬라이드 번호 개체 틀 4">
            <a:extLst>
              <a:ext uri="{FF2B5EF4-FFF2-40B4-BE49-F238E27FC236}">
                <a16:creationId xmlns:a16="http://schemas.microsoft.com/office/drawing/2014/main" id="{A2B483B5-7331-DAD2-1B64-9B7047F6B1C6}"/>
              </a:ext>
            </a:extLst>
          </p:cNvPr>
          <p:cNvSpPr>
            <a:spLocks noGrp="1"/>
          </p:cNvSpPr>
          <p:nvPr>
            <p:ph type="sldNum" sz="quarter" idx="12"/>
          </p:nvPr>
        </p:nvSpPr>
        <p:spPr/>
        <p:txBody>
          <a:bodyPr/>
          <a:lstStyle/>
          <a:p>
            <a:fld id="{4743AF1C-246F-4515-A9CB-A227AB7C735F}" type="slidenum">
              <a:rPr lang="ko-KR" altLang="en-US" smtClean="0"/>
              <a:t>‹#›</a:t>
            </a:fld>
            <a:endParaRPr lang="ko-KR" altLang="en-US"/>
          </a:p>
        </p:txBody>
      </p:sp>
    </p:spTree>
    <p:extLst>
      <p:ext uri="{BB962C8B-B14F-4D97-AF65-F5344CB8AC3E}">
        <p14:creationId xmlns:p14="http://schemas.microsoft.com/office/powerpoint/2010/main" val="1788839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a:extLst>
              <a:ext uri="{FF2B5EF4-FFF2-40B4-BE49-F238E27FC236}">
                <a16:creationId xmlns:a16="http://schemas.microsoft.com/office/drawing/2014/main" id="{8DF36C81-36B8-21B0-FA69-1F3EA87C2BA2}"/>
              </a:ext>
            </a:extLst>
          </p:cNvPr>
          <p:cNvSpPr>
            <a:spLocks noGrp="1"/>
          </p:cNvSpPr>
          <p:nvPr>
            <p:ph type="dt" sz="half" idx="10"/>
          </p:nvPr>
        </p:nvSpPr>
        <p:spPr/>
        <p:txBody>
          <a:bodyPr/>
          <a:lstStyle/>
          <a:p>
            <a:fld id="{48452D83-8FB8-4B91-883B-A00554F47EDA}" type="datetimeFigureOut">
              <a:rPr lang="ko-KR" altLang="en-US" smtClean="0"/>
              <a:t>2023-05-23</a:t>
            </a:fld>
            <a:endParaRPr lang="ko-KR" altLang="en-US"/>
          </a:p>
        </p:txBody>
      </p:sp>
      <p:sp>
        <p:nvSpPr>
          <p:cNvPr id="3" name="바닥글 개체 틀 2">
            <a:extLst>
              <a:ext uri="{FF2B5EF4-FFF2-40B4-BE49-F238E27FC236}">
                <a16:creationId xmlns:a16="http://schemas.microsoft.com/office/drawing/2014/main" id="{4E042FFD-48E3-C741-49E8-C6C571BBED0F}"/>
              </a:ext>
            </a:extLst>
          </p:cNvPr>
          <p:cNvSpPr>
            <a:spLocks noGrp="1"/>
          </p:cNvSpPr>
          <p:nvPr>
            <p:ph type="ftr" sz="quarter" idx="11"/>
          </p:nvPr>
        </p:nvSpPr>
        <p:spPr/>
        <p:txBody>
          <a:bodyPr/>
          <a:lstStyle/>
          <a:p>
            <a:endParaRPr lang="ko-KR" altLang="en-US"/>
          </a:p>
        </p:txBody>
      </p:sp>
      <p:sp>
        <p:nvSpPr>
          <p:cNvPr id="4" name="슬라이드 번호 개체 틀 3">
            <a:extLst>
              <a:ext uri="{FF2B5EF4-FFF2-40B4-BE49-F238E27FC236}">
                <a16:creationId xmlns:a16="http://schemas.microsoft.com/office/drawing/2014/main" id="{313ABDC4-7447-B26C-DF94-55CCBF89B62A}"/>
              </a:ext>
            </a:extLst>
          </p:cNvPr>
          <p:cNvSpPr>
            <a:spLocks noGrp="1"/>
          </p:cNvSpPr>
          <p:nvPr>
            <p:ph type="sldNum" sz="quarter" idx="12"/>
          </p:nvPr>
        </p:nvSpPr>
        <p:spPr/>
        <p:txBody>
          <a:bodyPr/>
          <a:lstStyle/>
          <a:p>
            <a:fld id="{4743AF1C-246F-4515-A9CB-A227AB7C735F}" type="slidenum">
              <a:rPr lang="ko-KR" altLang="en-US" smtClean="0"/>
              <a:t>‹#›</a:t>
            </a:fld>
            <a:endParaRPr lang="ko-KR" altLang="en-US"/>
          </a:p>
        </p:txBody>
      </p:sp>
    </p:spTree>
    <p:extLst>
      <p:ext uri="{BB962C8B-B14F-4D97-AF65-F5344CB8AC3E}">
        <p14:creationId xmlns:p14="http://schemas.microsoft.com/office/powerpoint/2010/main" val="1753717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ED458FB-C4E1-A6DA-176A-D3F08CBD1E7C}"/>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a:extLst>
              <a:ext uri="{FF2B5EF4-FFF2-40B4-BE49-F238E27FC236}">
                <a16:creationId xmlns:a16="http://schemas.microsoft.com/office/drawing/2014/main" id="{01DF36C8-3832-F975-87AD-E2EF44502B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텍스트 개체 틀 3">
            <a:extLst>
              <a:ext uri="{FF2B5EF4-FFF2-40B4-BE49-F238E27FC236}">
                <a16:creationId xmlns:a16="http://schemas.microsoft.com/office/drawing/2014/main" id="{68D5E0E5-2399-773C-DDC1-60F75D0793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F468CF5D-2016-1C86-ED2F-E93F7DE04BBE}"/>
              </a:ext>
            </a:extLst>
          </p:cNvPr>
          <p:cNvSpPr>
            <a:spLocks noGrp="1"/>
          </p:cNvSpPr>
          <p:nvPr>
            <p:ph type="dt" sz="half" idx="10"/>
          </p:nvPr>
        </p:nvSpPr>
        <p:spPr/>
        <p:txBody>
          <a:bodyPr/>
          <a:lstStyle/>
          <a:p>
            <a:fld id="{48452D83-8FB8-4B91-883B-A00554F47EDA}" type="datetimeFigureOut">
              <a:rPr lang="ko-KR" altLang="en-US" smtClean="0"/>
              <a:t>2023-05-23</a:t>
            </a:fld>
            <a:endParaRPr lang="ko-KR" altLang="en-US"/>
          </a:p>
        </p:txBody>
      </p:sp>
      <p:sp>
        <p:nvSpPr>
          <p:cNvPr id="6" name="바닥글 개체 틀 5">
            <a:extLst>
              <a:ext uri="{FF2B5EF4-FFF2-40B4-BE49-F238E27FC236}">
                <a16:creationId xmlns:a16="http://schemas.microsoft.com/office/drawing/2014/main" id="{AE9A4E54-ADCF-0A8C-BA03-A6C231800805}"/>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DC32EA49-35DC-1C77-CA12-9594227A3F56}"/>
              </a:ext>
            </a:extLst>
          </p:cNvPr>
          <p:cNvSpPr>
            <a:spLocks noGrp="1"/>
          </p:cNvSpPr>
          <p:nvPr>
            <p:ph type="sldNum" sz="quarter" idx="12"/>
          </p:nvPr>
        </p:nvSpPr>
        <p:spPr/>
        <p:txBody>
          <a:bodyPr/>
          <a:lstStyle/>
          <a:p>
            <a:fld id="{4743AF1C-246F-4515-A9CB-A227AB7C735F}" type="slidenum">
              <a:rPr lang="ko-KR" altLang="en-US" smtClean="0"/>
              <a:t>‹#›</a:t>
            </a:fld>
            <a:endParaRPr lang="ko-KR" altLang="en-US"/>
          </a:p>
        </p:txBody>
      </p:sp>
    </p:spTree>
    <p:extLst>
      <p:ext uri="{BB962C8B-B14F-4D97-AF65-F5344CB8AC3E}">
        <p14:creationId xmlns:p14="http://schemas.microsoft.com/office/powerpoint/2010/main" val="1081599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B23FB031-DBAA-0B97-BCF2-42526470327E}"/>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a:extLst>
              <a:ext uri="{FF2B5EF4-FFF2-40B4-BE49-F238E27FC236}">
                <a16:creationId xmlns:a16="http://schemas.microsoft.com/office/drawing/2014/main" id="{F6C7A6E2-4057-5150-4FDA-1C519FD471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a:extLst>
              <a:ext uri="{FF2B5EF4-FFF2-40B4-BE49-F238E27FC236}">
                <a16:creationId xmlns:a16="http://schemas.microsoft.com/office/drawing/2014/main" id="{BA68516E-0D98-75E7-0BD3-9085384002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0C35C941-C7CA-6829-B012-F2EEB093549A}"/>
              </a:ext>
            </a:extLst>
          </p:cNvPr>
          <p:cNvSpPr>
            <a:spLocks noGrp="1"/>
          </p:cNvSpPr>
          <p:nvPr>
            <p:ph type="dt" sz="half" idx="10"/>
          </p:nvPr>
        </p:nvSpPr>
        <p:spPr/>
        <p:txBody>
          <a:bodyPr/>
          <a:lstStyle/>
          <a:p>
            <a:fld id="{48452D83-8FB8-4B91-883B-A00554F47EDA}" type="datetimeFigureOut">
              <a:rPr lang="ko-KR" altLang="en-US" smtClean="0"/>
              <a:t>2023-05-23</a:t>
            </a:fld>
            <a:endParaRPr lang="ko-KR" altLang="en-US"/>
          </a:p>
        </p:txBody>
      </p:sp>
      <p:sp>
        <p:nvSpPr>
          <p:cNvPr id="6" name="바닥글 개체 틀 5">
            <a:extLst>
              <a:ext uri="{FF2B5EF4-FFF2-40B4-BE49-F238E27FC236}">
                <a16:creationId xmlns:a16="http://schemas.microsoft.com/office/drawing/2014/main" id="{FC594485-3047-79F8-0D07-C2F03E2FAD5B}"/>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98075086-897D-9BF1-A0A5-A385F94D8890}"/>
              </a:ext>
            </a:extLst>
          </p:cNvPr>
          <p:cNvSpPr>
            <a:spLocks noGrp="1"/>
          </p:cNvSpPr>
          <p:nvPr>
            <p:ph type="sldNum" sz="quarter" idx="12"/>
          </p:nvPr>
        </p:nvSpPr>
        <p:spPr/>
        <p:txBody>
          <a:bodyPr/>
          <a:lstStyle/>
          <a:p>
            <a:fld id="{4743AF1C-246F-4515-A9CB-A227AB7C735F}" type="slidenum">
              <a:rPr lang="ko-KR" altLang="en-US" smtClean="0"/>
              <a:t>‹#›</a:t>
            </a:fld>
            <a:endParaRPr lang="ko-KR" altLang="en-US"/>
          </a:p>
        </p:txBody>
      </p:sp>
    </p:spTree>
    <p:extLst>
      <p:ext uri="{BB962C8B-B14F-4D97-AF65-F5344CB8AC3E}">
        <p14:creationId xmlns:p14="http://schemas.microsoft.com/office/powerpoint/2010/main" val="1623196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37D481E6-6CB8-01B0-4634-B93668CA03B5}"/>
              </a:ext>
            </a:extLst>
          </p:cNvPr>
          <p:cNvSpPr>
            <a:spLocks noGrp="1"/>
          </p:cNvSpPr>
          <p:nvPr>
            <p:ph type="title"/>
          </p:nvPr>
        </p:nvSpPr>
        <p:spPr/>
        <p:txBody>
          <a:bodyPr/>
          <a:lstStyle/>
          <a:p>
            <a:r>
              <a:rPr lang="ko-KR" altLang="en-US"/>
              <a:t>마스터 제목 스타일 편집</a:t>
            </a:r>
          </a:p>
        </p:txBody>
      </p:sp>
      <p:sp>
        <p:nvSpPr>
          <p:cNvPr id="3" name="세로 텍스트 개체 틀 2">
            <a:extLst>
              <a:ext uri="{FF2B5EF4-FFF2-40B4-BE49-F238E27FC236}">
                <a16:creationId xmlns:a16="http://schemas.microsoft.com/office/drawing/2014/main" id="{F3021B11-58B3-2ED4-7C02-B87A7FC9E304}"/>
              </a:ext>
            </a:extLst>
          </p:cNvPr>
          <p:cNvSpPr>
            <a:spLocks noGrp="1"/>
          </p:cNvSpPr>
          <p:nvPr>
            <p:ph type="body" orient="vert" idx="1"/>
          </p:nvPr>
        </p:nvSpPr>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FC13A0DA-7686-9E11-A5CE-414285E1965D}"/>
              </a:ext>
            </a:extLst>
          </p:cNvPr>
          <p:cNvSpPr>
            <a:spLocks noGrp="1"/>
          </p:cNvSpPr>
          <p:nvPr>
            <p:ph type="dt" sz="half" idx="10"/>
          </p:nvPr>
        </p:nvSpPr>
        <p:spPr/>
        <p:txBody>
          <a:bodyPr/>
          <a:lstStyle/>
          <a:p>
            <a:fld id="{48452D83-8FB8-4B91-883B-A00554F47EDA}" type="datetimeFigureOut">
              <a:rPr lang="ko-KR" altLang="en-US" smtClean="0"/>
              <a:t>2023-05-23</a:t>
            </a:fld>
            <a:endParaRPr lang="ko-KR" altLang="en-US"/>
          </a:p>
        </p:txBody>
      </p:sp>
      <p:sp>
        <p:nvSpPr>
          <p:cNvPr id="5" name="바닥글 개체 틀 4">
            <a:extLst>
              <a:ext uri="{FF2B5EF4-FFF2-40B4-BE49-F238E27FC236}">
                <a16:creationId xmlns:a16="http://schemas.microsoft.com/office/drawing/2014/main" id="{86ED8919-B096-0AD9-674C-CCB7ED64A03D}"/>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33B756EB-AFBA-7FA7-4E90-48A257D2120C}"/>
              </a:ext>
            </a:extLst>
          </p:cNvPr>
          <p:cNvSpPr>
            <a:spLocks noGrp="1"/>
          </p:cNvSpPr>
          <p:nvPr>
            <p:ph type="sldNum" sz="quarter" idx="12"/>
          </p:nvPr>
        </p:nvSpPr>
        <p:spPr/>
        <p:txBody>
          <a:bodyPr/>
          <a:lstStyle/>
          <a:p>
            <a:fld id="{4743AF1C-246F-4515-A9CB-A227AB7C735F}" type="slidenum">
              <a:rPr lang="ko-KR" altLang="en-US" smtClean="0"/>
              <a:t>‹#›</a:t>
            </a:fld>
            <a:endParaRPr lang="ko-KR" altLang="en-US"/>
          </a:p>
        </p:txBody>
      </p:sp>
    </p:spTree>
    <p:extLst>
      <p:ext uri="{BB962C8B-B14F-4D97-AF65-F5344CB8AC3E}">
        <p14:creationId xmlns:p14="http://schemas.microsoft.com/office/powerpoint/2010/main" val="23132217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a:extLst>
              <a:ext uri="{FF2B5EF4-FFF2-40B4-BE49-F238E27FC236}">
                <a16:creationId xmlns:a16="http://schemas.microsoft.com/office/drawing/2014/main" id="{50E0347A-2A99-DBD2-0460-539B860A1C8B}"/>
              </a:ext>
            </a:extLst>
          </p:cNvPr>
          <p:cNvSpPr>
            <a:spLocks noGrp="1"/>
          </p:cNvSpPr>
          <p:nvPr>
            <p:ph type="title" orient="vert"/>
          </p:nvPr>
        </p:nvSpPr>
        <p:spPr>
          <a:xfrm>
            <a:off x="8724900" y="365125"/>
            <a:ext cx="2628900" cy="5811838"/>
          </a:xfrm>
        </p:spPr>
        <p:txBody>
          <a:bodyPr vert="eaVert"/>
          <a:lstStyle/>
          <a:p>
            <a:r>
              <a:rPr lang="ko-KR" altLang="en-US"/>
              <a:t>마스터 제목 스타일 편집</a:t>
            </a:r>
          </a:p>
        </p:txBody>
      </p:sp>
      <p:sp>
        <p:nvSpPr>
          <p:cNvPr id="3" name="세로 텍스트 개체 틀 2">
            <a:extLst>
              <a:ext uri="{FF2B5EF4-FFF2-40B4-BE49-F238E27FC236}">
                <a16:creationId xmlns:a16="http://schemas.microsoft.com/office/drawing/2014/main" id="{CC764736-3787-B09C-C8E3-04E3BABC4036}"/>
              </a:ext>
            </a:extLst>
          </p:cNvPr>
          <p:cNvSpPr>
            <a:spLocks noGrp="1"/>
          </p:cNvSpPr>
          <p:nvPr>
            <p:ph type="body" orient="vert" idx="1"/>
          </p:nvPr>
        </p:nvSpPr>
        <p:spPr>
          <a:xfrm>
            <a:off x="838200" y="365125"/>
            <a:ext cx="7734300" cy="5811838"/>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241938CA-CE6C-EFBF-41E8-B07DC76441CF}"/>
              </a:ext>
            </a:extLst>
          </p:cNvPr>
          <p:cNvSpPr>
            <a:spLocks noGrp="1"/>
          </p:cNvSpPr>
          <p:nvPr>
            <p:ph type="dt" sz="half" idx="10"/>
          </p:nvPr>
        </p:nvSpPr>
        <p:spPr/>
        <p:txBody>
          <a:bodyPr/>
          <a:lstStyle/>
          <a:p>
            <a:fld id="{48452D83-8FB8-4B91-883B-A00554F47EDA}" type="datetimeFigureOut">
              <a:rPr lang="ko-KR" altLang="en-US" smtClean="0"/>
              <a:t>2023-05-23</a:t>
            </a:fld>
            <a:endParaRPr lang="ko-KR" altLang="en-US"/>
          </a:p>
        </p:txBody>
      </p:sp>
      <p:sp>
        <p:nvSpPr>
          <p:cNvPr id="5" name="바닥글 개체 틀 4">
            <a:extLst>
              <a:ext uri="{FF2B5EF4-FFF2-40B4-BE49-F238E27FC236}">
                <a16:creationId xmlns:a16="http://schemas.microsoft.com/office/drawing/2014/main" id="{4E6CB515-01D5-4714-B920-DDAE0D6C9193}"/>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4FE92053-FA6F-FDB4-3A99-C50AEFD9B96E}"/>
              </a:ext>
            </a:extLst>
          </p:cNvPr>
          <p:cNvSpPr>
            <a:spLocks noGrp="1"/>
          </p:cNvSpPr>
          <p:nvPr>
            <p:ph type="sldNum" sz="quarter" idx="12"/>
          </p:nvPr>
        </p:nvSpPr>
        <p:spPr/>
        <p:txBody>
          <a:bodyPr/>
          <a:lstStyle/>
          <a:p>
            <a:fld id="{4743AF1C-246F-4515-A9CB-A227AB7C735F}" type="slidenum">
              <a:rPr lang="ko-KR" altLang="en-US" smtClean="0"/>
              <a:t>‹#›</a:t>
            </a:fld>
            <a:endParaRPr lang="ko-KR" altLang="en-US"/>
          </a:p>
        </p:txBody>
      </p:sp>
    </p:spTree>
    <p:extLst>
      <p:ext uri="{BB962C8B-B14F-4D97-AF65-F5344CB8AC3E}">
        <p14:creationId xmlns:p14="http://schemas.microsoft.com/office/powerpoint/2010/main" val="3911981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a:extLst>
              <a:ext uri="{FF2B5EF4-FFF2-40B4-BE49-F238E27FC236}">
                <a16:creationId xmlns:a16="http://schemas.microsoft.com/office/drawing/2014/main" id="{FA3D2833-F12D-05D2-F1B3-A23DA8E22E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a:extLst>
              <a:ext uri="{FF2B5EF4-FFF2-40B4-BE49-F238E27FC236}">
                <a16:creationId xmlns:a16="http://schemas.microsoft.com/office/drawing/2014/main" id="{6A9052C0-275F-1B5A-4A0D-55ADFFDC51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dirty="0"/>
              <a:t>마스터 텍스트 스타일을 편집하려면 클릭</a:t>
            </a:r>
          </a:p>
          <a:p>
            <a:pPr lvl="1"/>
            <a:r>
              <a:rPr lang="ko-KR" altLang="en-US" dirty="0"/>
              <a:t>두 번째 수준</a:t>
            </a:r>
          </a:p>
          <a:p>
            <a:pPr lvl="2"/>
            <a:r>
              <a:rPr lang="ko-KR" altLang="en-US" dirty="0"/>
              <a:t>세 번째 수준</a:t>
            </a:r>
          </a:p>
          <a:p>
            <a:pPr lvl="3"/>
            <a:r>
              <a:rPr lang="ko-KR" altLang="en-US" dirty="0"/>
              <a:t>네 번째 수준</a:t>
            </a:r>
          </a:p>
          <a:p>
            <a:pPr lvl="4"/>
            <a:r>
              <a:rPr lang="ko-KR" altLang="en-US" dirty="0"/>
              <a:t>다섯 번째 수준</a:t>
            </a:r>
          </a:p>
        </p:txBody>
      </p:sp>
      <p:sp>
        <p:nvSpPr>
          <p:cNvPr id="4" name="날짜 개체 틀 3">
            <a:extLst>
              <a:ext uri="{FF2B5EF4-FFF2-40B4-BE49-F238E27FC236}">
                <a16:creationId xmlns:a16="http://schemas.microsoft.com/office/drawing/2014/main" id="{1957F61A-51E2-B402-AAB6-0D2D4BC18C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452D83-8FB8-4B91-883B-A00554F47EDA}" type="datetimeFigureOut">
              <a:rPr lang="ko-KR" altLang="en-US" smtClean="0"/>
              <a:t>2023-05-23</a:t>
            </a:fld>
            <a:endParaRPr lang="ko-KR" altLang="en-US"/>
          </a:p>
        </p:txBody>
      </p:sp>
      <p:sp>
        <p:nvSpPr>
          <p:cNvPr id="5" name="바닥글 개체 틀 4">
            <a:extLst>
              <a:ext uri="{FF2B5EF4-FFF2-40B4-BE49-F238E27FC236}">
                <a16:creationId xmlns:a16="http://schemas.microsoft.com/office/drawing/2014/main" id="{F2C630CE-E294-AEA9-964A-A78CEE63D1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a:extLst>
              <a:ext uri="{FF2B5EF4-FFF2-40B4-BE49-F238E27FC236}">
                <a16:creationId xmlns:a16="http://schemas.microsoft.com/office/drawing/2014/main" id="{0AE2C67D-4CAB-BB2B-199D-88569C1943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43AF1C-246F-4515-A9CB-A227AB7C735F}" type="slidenum">
              <a:rPr lang="ko-KR" altLang="en-US" smtClean="0"/>
              <a:t>‹#›</a:t>
            </a:fld>
            <a:endParaRPr lang="ko-KR" altLang="en-US"/>
          </a:p>
        </p:txBody>
      </p:sp>
    </p:spTree>
    <p:extLst>
      <p:ext uri="{BB962C8B-B14F-4D97-AF65-F5344CB8AC3E}">
        <p14:creationId xmlns:p14="http://schemas.microsoft.com/office/powerpoint/2010/main" val="12710380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1" hangingPunct="1">
        <a:lnSpc>
          <a:spcPct val="90000"/>
        </a:lnSpc>
        <a:spcBef>
          <a:spcPct val="0"/>
        </a:spcBef>
        <a:buNone/>
        <a:defRPr sz="4400" kern="1200">
          <a:solidFill>
            <a:schemeClr val="tx1"/>
          </a:solidFill>
          <a:latin typeface="Georgia" panose="02040502050405020303" pitchFamily="18" charset="0"/>
          <a:ea typeface="+mj-ea"/>
          <a:cs typeface="+mj-cs"/>
        </a:defRPr>
      </a:lvl1pPr>
    </p:titleStyle>
    <p:bodyStyle>
      <a:lvl1pPr marL="228600" indent="-228600" algn="l" defTabSz="914400" rtl="0" eaLnBrk="1" latinLnBrk="1" hangingPunct="1">
        <a:lnSpc>
          <a:spcPct val="150000"/>
        </a:lnSpc>
        <a:spcBef>
          <a:spcPts val="1000"/>
        </a:spcBef>
        <a:buFont typeface="Arial" panose="020B0604020202020204" pitchFamily="34" charset="0"/>
        <a:buChar char="•"/>
        <a:defRPr sz="2800" kern="1200">
          <a:solidFill>
            <a:schemeClr val="tx1"/>
          </a:solidFill>
          <a:latin typeface="Georgia" panose="02040502050405020303" pitchFamily="18" charset="0"/>
          <a:ea typeface="+mn-ea"/>
          <a:cs typeface="+mn-cs"/>
        </a:defRPr>
      </a:lvl1pPr>
      <a:lvl2pPr marL="685800" indent="-228600" algn="l" defTabSz="914400" rtl="0" eaLnBrk="1" latinLnBrk="1" hangingPunct="1">
        <a:lnSpc>
          <a:spcPct val="150000"/>
        </a:lnSpc>
        <a:spcBef>
          <a:spcPts val="500"/>
        </a:spcBef>
        <a:buFont typeface="Arial" panose="020B0604020202020204" pitchFamily="34" charset="0"/>
        <a:buChar char="•"/>
        <a:defRPr sz="2400" kern="1200">
          <a:solidFill>
            <a:schemeClr val="tx1"/>
          </a:solidFill>
          <a:latin typeface="Georgia" panose="02040502050405020303" pitchFamily="18" charset="0"/>
          <a:ea typeface="+mn-ea"/>
          <a:cs typeface="+mn-cs"/>
        </a:defRPr>
      </a:lvl2pPr>
      <a:lvl3pPr marL="1143000" indent="-228600" algn="l" defTabSz="914400" rtl="0" eaLnBrk="1" latinLnBrk="1" hangingPunct="1">
        <a:lnSpc>
          <a:spcPct val="150000"/>
        </a:lnSpc>
        <a:spcBef>
          <a:spcPts val="500"/>
        </a:spcBef>
        <a:buFont typeface="Arial" panose="020B0604020202020204" pitchFamily="34" charset="0"/>
        <a:buChar char="•"/>
        <a:defRPr sz="2000" kern="1200">
          <a:solidFill>
            <a:schemeClr val="tx1"/>
          </a:solidFill>
          <a:latin typeface="Georgia" panose="02040502050405020303" pitchFamily="18" charset="0"/>
          <a:ea typeface="+mn-ea"/>
          <a:cs typeface="+mn-cs"/>
        </a:defRPr>
      </a:lvl3pPr>
      <a:lvl4pPr marL="1600200" indent="-228600" algn="l" defTabSz="914400" rtl="0" eaLnBrk="1" latinLnBrk="1" hangingPunct="1">
        <a:lnSpc>
          <a:spcPct val="150000"/>
        </a:lnSpc>
        <a:spcBef>
          <a:spcPts val="500"/>
        </a:spcBef>
        <a:buFont typeface="Arial" panose="020B0604020202020204" pitchFamily="34" charset="0"/>
        <a:buChar char="•"/>
        <a:defRPr sz="1800" kern="1200">
          <a:solidFill>
            <a:schemeClr val="tx1"/>
          </a:solidFill>
          <a:latin typeface="Georgia" panose="02040502050405020303" pitchFamily="18" charset="0"/>
          <a:ea typeface="+mn-ea"/>
          <a:cs typeface="+mn-cs"/>
        </a:defRPr>
      </a:lvl4pPr>
      <a:lvl5pPr marL="2057400" indent="-228600" algn="l" defTabSz="914400" rtl="0" eaLnBrk="1" latinLnBrk="1" hangingPunct="1">
        <a:lnSpc>
          <a:spcPct val="150000"/>
        </a:lnSpc>
        <a:spcBef>
          <a:spcPts val="500"/>
        </a:spcBef>
        <a:buFont typeface="Arial" panose="020B0604020202020204" pitchFamily="34" charset="0"/>
        <a:buChar char="•"/>
        <a:defRPr sz="1800" kern="1200">
          <a:solidFill>
            <a:schemeClr val="tx1"/>
          </a:solidFill>
          <a:latin typeface="Georgia" panose="02040502050405020303" pitchFamily="18" charset="0"/>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gif"/><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theleanstartup.com/"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theleanstartup.co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lucidchart.com/blog/quick-and-dirty-guide-to-the-business-model-canvas"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www.lucidchart.com/blog/customer-development-methodology"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1">
            <a:extLst>
              <a:ext uri="{FF2B5EF4-FFF2-40B4-BE49-F238E27FC236}">
                <a16:creationId xmlns:a16="http://schemas.microsoft.com/office/drawing/2014/main" id="{256FBBF5-075E-60C2-33C2-D77BC5A27746}"/>
              </a:ext>
            </a:extLst>
          </p:cNvPr>
          <p:cNvSpPr>
            <a:spLocks noGrp="1"/>
          </p:cNvSpPr>
          <p:nvPr>
            <p:ph type="ctrTitle"/>
          </p:nvPr>
        </p:nvSpPr>
        <p:spPr>
          <a:xfrm>
            <a:off x="1544864" y="2437495"/>
            <a:ext cx="9144000" cy="2387600"/>
          </a:xfrm>
        </p:spPr>
        <p:txBody>
          <a:bodyPr anchor="ctr" anchorCtr="0">
            <a:normAutofit/>
          </a:bodyPr>
          <a:lstStyle/>
          <a:p>
            <a:r>
              <a:rPr lang="en-US" altLang="ko-KR" dirty="0"/>
              <a:t>E-Business Training Content</a:t>
            </a:r>
            <a:br>
              <a:rPr lang="en-US" altLang="ko-KR" dirty="0"/>
            </a:br>
            <a:r>
              <a:rPr lang="en-US" altLang="ko-KR" dirty="0"/>
              <a:t>for Trainers</a:t>
            </a:r>
            <a:endParaRPr lang="ko-KR" altLang="en-US" dirty="0"/>
          </a:p>
        </p:txBody>
      </p:sp>
      <p:pic>
        <p:nvPicPr>
          <p:cNvPr id="7" name="그림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1413"/>
            <a:ext cx="2324470" cy="1788053"/>
          </a:xfrm>
          <a:prstGeom prst="rect">
            <a:avLst/>
          </a:prstGeom>
        </p:spPr>
      </p:pic>
      <p:grpSp>
        <p:nvGrpSpPr>
          <p:cNvPr id="14" name="그룹 13"/>
          <p:cNvGrpSpPr/>
          <p:nvPr/>
        </p:nvGrpSpPr>
        <p:grpSpPr>
          <a:xfrm>
            <a:off x="9817769" y="6178791"/>
            <a:ext cx="2151316" cy="481946"/>
            <a:chOff x="8607535" y="5996995"/>
            <a:chExt cx="3249255" cy="727910"/>
          </a:xfrm>
        </p:grpSpPr>
        <p:pic>
          <p:nvPicPr>
            <p:cNvPr id="8" name="그림 7"/>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607535" y="5996995"/>
              <a:ext cx="1153124" cy="727910"/>
            </a:xfrm>
            <a:prstGeom prst="rect">
              <a:avLst/>
            </a:prstGeom>
          </p:spPr>
        </p:pic>
        <p:pic>
          <p:nvPicPr>
            <p:cNvPr id="9" name="그림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31148" y="6048129"/>
              <a:ext cx="625642" cy="625642"/>
            </a:xfrm>
            <a:prstGeom prst="rect">
              <a:avLst/>
            </a:prstGeom>
          </p:spPr>
        </p:pic>
        <p:pic>
          <p:nvPicPr>
            <p:cNvPr id="10" name="그림 9"/>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0501045" y="6033946"/>
              <a:ext cx="654009" cy="654009"/>
            </a:xfrm>
            <a:prstGeom prst="rect">
              <a:avLst/>
            </a:prstGeom>
          </p:spPr>
        </p:pic>
        <p:pic>
          <p:nvPicPr>
            <p:cNvPr id="12" name="그림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60659" y="6028804"/>
              <a:ext cx="664292" cy="664292"/>
            </a:xfrm>
            <a:prstGeom prst="rect">
              <a:avLst/>
            </a:prstGeom>
          </p:spPr>
        </p:pic>
      </p:grpSp>
    </p:spTree>
    <p:extLst>
      <p:ext uri="{BB962C8B-B14F-4D97-AF65-F5344CB8AC3E}">
        <p14:creationId xmlns:p14="http://schemas.microsoft.com/office/powerpoint/2010/main" val="1552109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56FBBF5-075E-60C2-33C2-D77BC5A27746}"/>
              </a:ext>
            </a:extLst>
          </p:cNvPr>
          <p:cNvSpPr>
            <a:spLocks noGrp="1"/>
          </p:cNvSpPr>
          <p:nvPr>
            <p:ph type="ctrTitle"/>
          </p:nvPr>
        </p:nvSpPr>
        <p:spPr/>
        <p:txBody>
          <a:bodyPr anchor="ctr" anchorCtr="0">
            <a:normAutofit/>
          </a:bodyPr>
          <a:lstStyle/>
          <a:p>
            <a:r>
              <a:rPr lang="en-US" altLang="ko-KR" dirty="0"/>
              <a:t>CUSTOMER DEVELOPMENT</a:t>
            </a:r>
            <a:endParaRPr lang="ko-KR" altLang="en-US" dirty="0"/>
          </a:p>
        </p:txBody>
      </p:sp>
      <p:sp>
        <p:nvSpPr>
          <p:cNvPr id="3" name="부제목 2">
            <a:extLst>
              <a:ext uri="{FF2B5EF4-FFF2-40B4-BE49-F238E27FC236}">
                <a16:creationId xmlns:a16="http://schemas.microsoft.com/office/drawing/2014/main" id="{35D1A0EA-083B-D0DF-F202-E663E6EEDAB9}"/>
              </a:ext>
            </a:extLst>
          </p:cNvPr>
          <p:cNvSpPr>
            <a:spLocks noGrp="1"/>
          </p:cNvSpPr>
          <p:nvPr>
            <p:ph type="subTitle" idx="1"/>
          </p:nvPr>
        </p:nvSpPr>
        <p:spPr>
          <a:xfrm>
            <a:off x="1524000" y="3602037"/>
            <a:ext cx="9144000" cy="1928429"/>
          </a:xfrm>
        </p:spPr>
        <p:txBody>
          <a:bodyPr anchor="ctr" anchorCtr="0">
            <a:normAutofit/>
          </a:bodyPr>
          <a:lstStyle/>
          <a:p>
            <a:r>
              <a:rPr lang="en-US" altLang="ko-KR" sz="2800" dirty="0">
                <a:latin typeface="Verdana" panose="020B0604030504040204" pitchFamily="34" charset="0"/>
                <a:ea typeface="Verdana" panose="020B0604030504040204" pitchFamily="34" charset="0"/>
              </a:rPr>
              <a:t>Course Code : MS201 Marketing &amp; Sales (Core)</a:t>
            </a:r>
          </a:p>
          <a:p>
            <a:r>
              <a:rPr lang="en-US" altLang="ko-KR" sz="2800" dirty="0">
                <a:latin typeface="Verdana" panose="020B0604030504040204" pitchFamily="34" charset="0"/>
                <a:ea typeface="Verdana" panose="020B0604030504040204" pitchFamily="34" charset="0"/>
              </a:rPr>
              <a:t>N</a:t>
            </a:r>
            <a:r>
              <a:rPr lang="en-US" altLang="ko-KR" sz="2800" dirty="0">
                <a:ea typeface="Verdana" panose="020B0604030504040204" pitchFamily="34" charset="0"/>
              </a:rPr>
              <a:t>ame of Consultant : Irene Boey</a:t>
            </a:r>
            <a:endParaRPr lang="ko-KR" altLang="en-US" sz="2800" dirty="0">
              <a:latin typeface="Verdana" panose="020B0604030504040204" pitchFamily="34" charset="0"/>
            </a:endParaRPr>
          </a:p>
        </p:txBody>
      </p:sp>
    </p:spTree>
    <p:extLst>
      <p:ext uri="{BB962C8B-B14F-4D97-AF65-F5344CB8AC3E}">
        <p14:creationId xmlns:p14="http://schemas.microsoft.com/office/powerpoint/2010/main" val="4251755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AC897-4612-4435-1843-E83634323CBD}"/>
              </a:ext>
            </a:extLst>
          </p:cNvPr>
          <p:cNvSpPr>
            <a:spLocks noGrp="1"/>
          </p:cNvSpPr>
          <p:nvPr>
            <p:ph type="title"/>
          </p:nvPr>
        </p:nvSpPr>
        <p:spPr/>
        <p:txBody>
          <a:bodyPr/>
          <a:lstStyle/>
          <a:p>
            <a:r>
              <a:rPr lang="en-SG" dirty="0"/>
              <a:t>LEARNING OBJECTIVES</a:t>
            </a:r>
          </a:p>
        </p:txBody>
      </p:sp>
      <p:sp>
        <p:nvSpPr>
          <p:cNvPr id="3" name="Content Placeholder 2">
            <a:extLst>
              <a:ext uri="{FF2B5EF4-FFF2-40B4-BE49-F238E27FC236}">
                <a16:creationId xmlns:a16="http://schemas.microsoft.com/office/drawing/2014/main" id="{9796B618-32B4-C40B-310C-FB70AC2D45ED}"/>
              </a:ext>
            </a:extLst>
          </p:cNvPr>
          <p:cNvSpPr>
            <a:spLocks noGrp="1"/>
          </p:cNvSpPr>
          <p:nvPr>
            <p:ph idx="1"/>
          </p:nvPr>
        </p:nvSpPr>
        <p:spPr/>
        <p:txBody>
          <a:bodyPr/>
          <a:lstStyle/>
          <a:p>
            <a:pPr marL="0" indent="0" algn="just" latinLnBrk="1">
              <a:lnSpc>
                <a:spcPct val="150000"/>
              </a:lnSpc>
              <a:spcBef>
                <a:spcPts val="600"/>
              </a:spcBef>
              <a:buNone/>
            </a:pPr>
            <a:r>
              <a:rPr lang="en-US" sz="2400" kern="100" dirty="0">
                <a:effectLst/>
                <a:latin typeface="Arial" panose="020B0604020202020204" pitchFamily="34" charset="0"/>
                <a:ea typeface="Malgun Gothic" panose="020B0503020000020004" pitchFamily="34" charset="-127"/>
                <a:cs typeface="Times New Roman" panose="02020603050405020304" pitchFamily="18" charset="0"/>
              </a:rPr>
              <a:t>Upon completion of this course, students will be able to:</a:t>
            </a:r>
            <a:endParaRPr lang="en-SG" sz="2400" kern="100" dirty="0">
              <a:effectLst/>
              <a:latin typeface="Arial" panose="020B0604020202020204" pitchFamily="34" charset="0"/>
              <a:ea typeface="Malgun Gothic" panose="020B0503020000020004" pitchFamily="34" charset="-127"/>
              <a:cs typeface="Times New Roman" panose="02020603050405020304" pitchFamily="18" charset="0"/>
            </a:endParaRPr>
          </a:p>
          <a:p>
            <a:pPr marL="342900" lvl="0" indent="-342900" algn="just" latinLnBrk="1">
              <a:lnSpc>
                <a:spcPct val="150000"/>
              </a:lnSpc>
              <a:spcBef>
                <a:spcPts val="600"/>
              </a:spcBef>
              <a:buFont typeface="+mj-lt"/>
              <a:buAutoNum type="arabicPeriod"/>
            </a:pPr>
            <a:r>
              <a:rPr lang="en-US" sz="2400" kern="100" dirty="0">
                <a:effectLst/>
                <a:latin typeface="Arial" panose="020B0604020202020204" pitchFamily="34" charset="0"/>
                <a:ea typeface="Malgun Gothic" panose="020B0503020000020004" pitchFamily="34" charset="-127"/>
                <a:cs typeface="Times New Roman" panose="02020603050405020304" pitchFamily="18" charset="0"/>
              </a:rPr>
              <a:t>Understand the Customer Development Process</a:t>
            </a:r>
            <a:endParaRPr lang="en-SG" sz="2400" kern="100" dirty="0">
              <a:effectLst/>
              <a:latin typeface="Arial" panose="020B0604020202020204" pitchFamily="34" charset="0"/>
              <a:ea typeface="Malgun Gothic" panose="020B0503020000020004" pitchFamily="34" charset="-127"/>
              <a:cs typeface="Times New Roman" panose="02020603050405020304" pitchFamily="18" charset="0"/>
            </a:endParaRPr>
          </a:p>
          <a:p>
            <a:pPr marL="342900" lvl="0" indent="-342900" algn="just" latinLnBrk="1">
              <a:lnSpc>
                <a:spcPct val="150000"/>
              </a:lnSpc>
              <a:spcBef>
                <a:spcPts val="600"/>
              </a:spcBef>
              <a:buFont typeface="+mj-lt"/>
              <a:buAutoNum type="arabicPeriod"/>
            </a:pPr>
            <a:r>
              <a:rPr lang="en-US" sz="2400" kern="100" dirty="0">
                <a:effectLst/>
                <a:latin typeface="Arial" panose="020B0604020202020204" pitchFamily="34" charset="0"/>
                <a:ea typeface="Malgun Gothic" panose="020B0503020000020004" pitchFamily="34" charset="-127"/>
                <a:cs typeface="Times New Roman" panose="02020603050405020304" pitchFamily="18" charset="0"/>
              </a:rPr>
              <a:t>Conduct the Customer Discovery Interview</a:t>
            </a:r>
            <a:endParaRPr lang="en-SG" sz="2400" kern="100" dirty="0">
              <a:effectLst/>
              <a:latin typeface="Arial" panose="020B0604020202020204" pitchFamily="34" charset="0"/>
              <a:ea typeface="Malgun Gothic" panose="020B0503020000020004" pitchFamily="34" charset="-127"/>
              <a:cs typeface="Times New Roman" panose="02020603050405020304" pitchFamily="18" charset="0"/>
            </a:endParaRPr>
          </a:p>
          <a:p>
            <a:pPr marL="342900" lvl="0" indent="-342900" algn="just" latinLnBrk="1">
              <a:lnSpc>
                <a:spcPct val="150000"/>
              </a:lnSpc>
              <a:spcBef>
                <a:spcPts val="600"/>
              </a:spcBef>
              <a:buFont typeface="+mj-lt"/>
              <a:buAutoNum type="arabicPeriod"/>
            </a:pPr>
            <a:r>
              <a:rPr lang="en-US" sz="2400" kern="100" dirty="0">
                <a:latin typeface="Arial" panose="020B0604020202020204" pitchFamily="34" charset="0"/>
                <a:ea typeface="Malgun Gothic" panose="020B0503020000020004" pitchFamily="34" charset="-127"/>
                <a:cs typeface="Times New Roman" panose="02020603050405020304" pitchFamily="18" charset="0"/>
              </a:rPr>
              <a:t>Plan for</a:t>
            </a:r>
            <a:r>
              <a:rPr lang="en-US" sz="2400" kern="100" dirty="0">
                <a:effectLst/>
                <a:latin typeface="Arial" panose="020B0604020202020204" pitchFamily="34" charset="0"/>
                <a:ea typeface="Malgun Gothic" panose="020B0503020000020004" pitchFamily="34" charset="-127"/>
                <a:cs typeface="Times New Roman" panose="02020603050405020304" pitchFamily="18" charset="0"/>
              </a:rPr>
              <a:t> </a:t>
            </a:r>
            <a:r>
              <a:rPr lang="en-US" sz="2400" kern="100" dirty="0">
                <a:latin typeface="Arial" panose="020B0604020202020204" pitchFamily="34" charset="0"/>
                <a:ea typeface="Malgun Gothic" panose="020B0503020000020004" pitchFamily="34" charset="-127"/>
                <a:cs typeface="Times New Roman" panose="02020603050405020304" pitchFamily="18" charset="0"/>
              </a:rPr>
              <a:t>Customer Relationship Management (</a:t>
            </a:r>
            <a:r>
              <a:rPr lang="en-US" sz="2400" kern="100" dirty="0">
                <a:effectLst/>
                <a:latin typeface="Arial" panose="020B0604020202020204" pitchFamily="34" charset="0"/>
                <a:ea typeface="Malgun Gothic" panose="020B0503020000020004" pitchFamily="34" charset="-127"/>
                <a:cs typeface="Times New Roman" panose="02020603050405020304" pitchFamily="18" charset="0"/>
              </a:rPr>
              <a:t>CRM) </a:t>
            </a:r>
            <a:endParaRPr lang="en-SG" sz="2400" kern="100" dirty="0">
              <a:effectLst/>
              <a:latin typeface="Arial" panose="020B0604020202020204" pitchFamily="34" charset="0"/>
              <a:ea typeface="Malgun Gothic" panose="020B0503020000020004" pitchFamily="34" charset="-127"/>
              <a:cs typeface="Times New Roman" panose="02020603050405020304" pitchFamily="18" charset="0"/>
            </a:endParaRPr>
          </a:p>
          <a:p>
            <a:endParaRPr lang="en-SG" dirty="0"/>
          </a:p>
        </p:txBody>
      </p:sp>
    </p:spTree>
    <p:extLst>
      <p:ext uri="{BB962C8B-B14F-4D97-AF65-F5344CB8AC3E}">
        <p14:creationId xmlns:p14="http://schemas.microsoft.com/office/powerpoint/2010/main" val="3174542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3">
            <a:extLst>
              <a:ext uri="{FF2B5EF4-FFF2-40B4-BE49-F238E27FC236}">
                <a16:creationId xmlns:a16="http://schemas.microsoft.com/office/drawing/2014/main" id="{5A744A17-3120-4D7F-ED5D-340F0E64B6F9}"/>
              </a:ext>
            </a:extLst>
          </p:cNvPr>
          <p:cNvSpPr>
            <a:spLocks noGrp="1"/>
          </p:cNvSpPr>
          <p:nvPr>
            <p:ph type="title"/>
          </p:nvPr>
        </p:nvSpPr>
        <p:spPr>
          <a:xfrm>
            <a:off x="831850" y="440675"/>
            <a:ext cx="10515600" cy="5023691"/>
          </a:xfrm>
        </p:spPr>
        <p:txBody>
          <a:bodyPr>
            <a:normAutofit/>
          </a:bodyPr>
          <a:lstStyle/>
          <a:p>
            <a:r>
              <a:rPr lang="en-US" altLang="ko-KR" sz="4800" dirty="0">
                <a:latin typeface="Verdana" panose="020B0604030504040204" pitchFamily="34" charset="0"/>
                <a:ea typeface="Verdana" panose="020B0604030504040204" pitchFamily="34" charset="0"/>
              </a:rPr>
              <a:t>MODULE 1.</a:t>
            </a:r>
            <a:br>
              <a:rPr lang="en-US" altLang="ko-KR" sz="4800" dirty="0">
                <a:latin typeface="Verdana" panose="020B0604030504040204" pitchFamily="34" charset="0"/>
                <a:ea typeface="Verdana" panose="020B0604030504040204" pitchFamily="34" charset="0"/>
              </a:rPr>
            </a:br>
            <a:r>
              <a:rPr lang="en-US" altLang="ko-KR" sz="4800" dirty="0">
                <a:latin typeface="Verdana" panose="020B0604030504040204" pitchFamily="34" charset="0"/>
                <a:ea typeface="Verdana" panose="020B0604030504040204" pitchFamily="34" charset="0"/>
              </a:rPr>
              <a:t>Customer Development Process</a:t>
            </a:r>
            <a:br>
              <a:rPr lang="en-US" altLang="ko-KR" sz="4400" dirty="0">
                <a:latin typeface="Verdana" panose="020B0604030504040204" pitchFamily="34" charset="0"/>
                <a:ea typeface="Verdana" panose="020B0604030504040204" pitchFamily="34" charset="0"/>
              </a:rPr>
            </a:br>
            <a:br>
              <a:rPr lang="en-US" altLang="ko-KR" sz="3100" dirty="0">
                <a:latin typeface="Verdana" panose="020B0604030504040204" pitchFamily="34" charset="0"/>
                <a:ea typeface="Verdana" panose="020B0604030504040204" pitchFamily="34" charset="0"/>
              </a:rPr>
            </a:br>
            <a:r>
              <a:rPr lang="en-US" altLang="ko-KR" sz="3100" dirty="0">
                <a:latin typeface="Verdana" panose="020B0604030504040204" pitchFamily="34" charset="0"/>
                <a:ea typeface="Verdana" panose="020B0604030504040204" pitchFamily="34" charset="0"/>
              </a:rPr>
              <a:t>	Customer Discovery</a:t>
            </a:r>
            <a:br>
              <a:rPr lang="en-US" altLang="ko-KR" sz="3100" dirty="0">
                <a:latin typeface="Verdana" panose="020B0604030504040204" pitchFamily="34" charset="0"/>
                <a:ea typeface="Verdana" panose="020B0604030504040204" pitchFamily="34" charset="0"/>
              </a:rPr>
            </a:br>
            <a:r>
              <a:rPr lang="en-US" altLang="ko-KR" sz="3100" dirty="0">
                <a:latin typeface="Verdana" panose="020B0604030504040204" pitchFamily="34" charset="0"/>
                <a:ea typeface="Verdana" panose="020B0604030504040204" pitchFamily="34" charset="0"/>
              </a:rPr>
              <a:t>	Customer Validation</a:t>
            </a:r>
            <a:br>
              <a:rPr lang="en-US" altLang="ko-KR" sz="3100" dirty="0">
                <a:latin typeface="Verdana" panose="020B0604030504040204" pitchFamily="34" charset="0"/>
                <a:ea typeface="Verdana" panose="020B0604030504040204" pitchFamily="34" charset="0"/>
              </a:rPr>
            </a:br>
            <a:r>
              <a:rPr lang="en-US" altLang="ko-KR" sz="3100" dirty="0">
                <a:latin typeface="Verdana" panose="020B0604030504040204" pitchFamily="34" charset="0"/>
                <a:ea typeface="Verdana" panose="020B0604030504040204" pitchFamily="34" charset="0"/>
              </a:rPr>
              <a:t>	Customer Creation</a:t>
            </a:r>
            <a:br>
              <a:rPr lang="en-US" altLang="ko-KR" sz="3100" dirty="0">
                <a:latin typeface="Verdana" panose="020B0604030504040204" pitchFamily="34" charset="0"/>
                <a:ea typeface="Verdana" panose="020B0604030504040204" pitchFamily="34" charset="0"/>
              </a:rPr>
            </a:br>
            <a:endParaRPr lang="ko-KR" altLang="en-US" sz="4400" dirty="0">
              <a:latin typeface="Verdana" panose="020B0604030504040204" pitchFamily="34" charset="0"/>
            </a:endParaRPr>
          </a:p>
        </p:txBody>
      </p:sp>
    </p:spTree>
    <p:extLst>
      <p:ext uri="{BB962C8B-B14F-4D97-AF65-F5344CB8AC3E}">
        <p14:creationId xmlns:p14="http://schemas.microsoft.com/office/powerpoint/2010/main" val="538707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제목 1">
            <a:extLst>
              <a:ext uri="{FF2B5EF4-FFF2-40B4-BE49-F238E27FC236}">
                <a16:creationId xmlns:a16="http://schemas.microsoft.com/office/drawing/2014/main" id="{474E53A3-E451-8C02-8987-DD56B6E892AE}"/>
              </a:ext>
            </a:extLst>
          </p:cNvPr>
          <p:cNvSpPr>
            <a:spLocks noGrp="1"/>
          </p:cNvSpPr>
          <p:nvPr>
            <p:ph type="title"/>
          </p:nvPr>
        </p:nvSpPr>
        <p:spPr>
          <a:xfrm>
            <a:off x="1371599" y="294538"/>
            <a:ext cx="9895951" cy="1033669"/>
          </a:xfrm>
        </p:spPr>
        <p:txBody>
          <a:bodyPr>
            <a:normAutofit/>
          </a:bodyPr>
          <a:lstStyle/>
          <a:p>
            <a:r>
              <a:rPr lang="en-US" sz="4000" dirty="0">
                <a:solidFill>
                  <a:srgbClr val="FFFFFF"/>
                </a:solidFill>
                <a:effectLst/>
                <a:latin typeface="Arial" panose="020B0604020202020204" pitchFamily="34" charset="0"/>
                <a:ea typeface="Malgun Gothic" panose="020B0503020000020004" pitchFamily="34" charset="-127"/>
                <a:cs typeface="Times New Roman" panose="02020603050405020304" pitchFamily="18" charset="0"/>
              </a:rPr>
              <a:t>Customer Development</a:t>
            </a:r>
            <a:endParaRPr lang="ko-KR" altLang="en-US" sz="4000" dirty="0">
              <a:solidFill>
                <a:srgbClr val="FFFFFF"/>
              </a:solidFill>
            </a:endParaRPr>
          </a:p>
        </p:txBody>
      </p:sp>
      <p:sp>
        <p:nvSpPr>
          <p:cNvPr id="3" name="내용 개체 틀 2">
            <a:extLst>
              <a:ext uri="{FF2B5EF4-FFF2-40B4-BE49-F238E27FC236}">
                <a16:creationId xmlns:a16="http://schemas.microsoft.com/office/drawing/2014/main" id="{D9D050A7-444C-37BB-1D2D-77DE52028069}"/>
              </a:ext>
            </a:extLst>
          </p:cNvPr>
          <p:cNvSpPr>
            <a:spLocks noGrp="1"/>
          </p:cNvSpPr>
          <p:nvPr>
            <p:ph idx="1"/>
          </p:nvPr>
        </p:nvSpPr>
        <p:spPr>
          <a:xfrm>
            <a:off x="1371599" y="2318197"/>
            <a:ext cx="10350348" cy="3683358"/>
          </a:xfrm>
        </p:spPr>
        <p:txBody>
          <a:bodyPr anchor="ctr">
            <a:normAutofit/>
          </a:bodyPr>
          <a:lstStyle/>
          <a:p>
            <a:r>
              <a:rPr lang="en-SG" sz="2000" kern="100" dirty="0">
                <a:effectLst/>
                <a:latin typeface="Arial" panose="020B0604020202020204" pitchFamily="34" charset="0"/>
                <a:ea typeface="Malgun Gothic" panose="020B0503020000020004" pitchFamily="34" charset="-127"/>
                <a:cs typeface="Times New Roman" panose="02020603050405020304" pitchFamily="18" charset="0"/>
              </a:rPr>
              <a:t>Customer development aimed at understanding and solving the Customer’s problem. </a:t>
            </a:r>
          </a:p>
          <a:p>
            <a:r>
              <a:rPr lang="en-SG" sz="2000" kern="100" dirty="0">
                <a:effectLst/>
                <a:latin typeface="Arial" panose="020B0604020202020204" pitchFamily="34" charset="0"/>
                <a:ea typeface="Malgun Gothic" panose="020B0503020000020004" pitchFamily="34" charset="-127"/>
                <a:cs typeface="Times New Roman" panose="02020603050405020304" pitchFamily="18" charset="0"/>
              </a:rPr>
              <a:t>This requires Companies to vet the opportunity and validate that the proposed solution will meet customer needs and demand. </a:t>
            </a:r>
          </a:p>
          <a:p>
            <a:r>
              <a:rPr lang="en-SG" sz="2000" kern="100" dirty="0">
                <a:effectLst/>
                <a:latin typeface="Arial" panose="020B0604020202020204" pitchFamily="34" charset="0"/>
                <a:ea typeface="Malgun Gothic" panose="020B0503020000020004" pitchFamily="34" charset="-127"/>
                <a:cs typeface="Times New Roman" panose="02020603050405020304" pitchFamily="18" charset="0"/>
              </a:rPr>
              <a:t>The Customer Development framework is a way of questioning the assumptions of        companies by systematically testing them in the marketplace</a:t>
            </a:r>
          </a:p>
          <a:p>
            <a:endParaRPr lang="ko-KR" altLang="en-US" sz="2000" dirty="0"/>
          </a:p>
        </p:txBody>
      </p:sp>
    </p:spTree>
    <p:extLst>
      <p:ext uri="{BB962C8B-B14F-4D97-AF65-F5344CB8AC3E}">
        <p14:creationId xmlns:p14="http://schemas.microsoft.com/office/powerpoint/2010/main" val="3942821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5135F5C4-95C5-8351-F737-A201F063753E}"/>
              </a:ext>
            </a:extLst>
          </p:cNvPr>
          <p:cNvSpPr>
            <a:spLocks noGrp="1"/>
          </p:cNvSpPr>
          <p:nvPr>
            <p:ph type="title"/>
          </p:nvPr>
        </p:nvSpPr>
        <p:spPr>
          <a:xfrm>
            <a:off x="660041" y="2767106"/>
            <a:ext cx="2880828" cy="3071906"/>
          </a:xfrm>
        </p:spPr>
        <p:txBody>
          <a:bodyPr vert="horz" lIns="91440" tIns="45720" rIns="91440" bIns="45720" rtlCol="0" anchor="t">
            <a:normAutofit/>
          </a:bodyPr>
          <a:lstStyle/>
          <a:p>
            <a:pPr latinLnBrk="0"/>
            <a:r>
              <a:rPr lang="en-US" sz="3400" kern="1200">
                <a:solidFill>
                  <a:srgbClr val="FFFFFF"/>
                </a:solidFill>
                <a:latin typeface="+mj-lt"/>
                <a:ea typeface="+mj-ea"/>
                <a:cs typeface="+mj-cs"/>
              </a:rPr>
              <a:t>Customer Development Framework</a:t>
            </a:r>
          </a:p>
        </p:txBody>
      </p:sp>
      <p:pic>
        <p:nvPicPr>
          <p:cNvPr id="4" name="Content Placeholder 3">
            <a:extLst>
              <a:ext uri="{FF2B5EF4-FFF2-40B4-BE49-F238E27FC236}">
                <a16:creationId xmlns:a16="http://schemas.microsoft.com/office/drawing/2014/main" id="{15F86A7D-85E1-4393-F326-B1B13E4D9CB0}"/>
              </a:ext>
            </a:extLst>
          </p:cNvPr>
          <p:cNvPicPr>
            <a:picLocks noGrp="1" noChangeAspect="1"/>
          </p:cNvPicPr>
          <p:nvPr>
            <p:ph idx="1"/>
          </p:nvPr>
        </p:nvPicPr>
        <p:blipFill>
          <a:blip r:embed="rId2"/>
          <a:stretch>
            <a:fillRect/>
          </a:stretch>
        </p:blipFill>
        <p:spPr>
          <a:xfrm>
            <a:off x="4502428" y="755473"/>
            <a:ext cx="7225748" cy="5347053"/>
          </a:xfrm>
          <a:prstGeom prst="rect">
            <a:avLst/>
          </a:prstGeom>
        </p:spPr>
      </p:pic>
      <p:sp>
        <p:nvSpPr>
          <p:cNvPr id="5" name="TextBox 4">
            <a:extLst>
              <a:ext uri="{FF2B5EF4-FFF2-40B4-BE49-F238E27FC236}">
                <a16:creationId xmlns:a16="http://schemas.microsoft.com/office/drawing/2014/main" id="{D7F61C2B-A9CD-6720-93B2-B9DFA2C8725E}"/>
              </a:ext>
            </a:extLst>
          </p:cNvPr>
          <p:cNvSpPr txBox="1"/>
          <p:nvPr/>
        </p:nvSpPr>
        <p:spPr>
          <a:xfrm>
            <a:off x="5066383" y="6295597"/>
            <a:ext cx="6097836" cy="369332"/>
          </a:xfrm>
          <a:prstGeom prst="rect">
            <a:avLst/>
          </a:prstGeom>
          <a:noFill/>
        </p:spPr>
        <p:txBody>
          <a:bodyPr wrap="square">
            <a:spAutoFit/>
          </a:bodyPr>
          <a:lstStyle/>
          <a:p>
            <a:r>
              <a:rPr lang="en-SG" sz="1800" u="sng" dirty="0">
                <a:solidFill>
                  <a:srgbClr val="0000FF"/>
                </a:solidFill>
                <a:effectLst/>
                <a:latin typeface="Arial" panose="020B0604020202020204" pitchFamily="34" charset="0"/>
                <a:ea typeface="Malgun Gothic" panose="020B0503020000020004" pitchFamily="34" charset="-127"/>
                <a:cs typeface="Times New Roman" panose="02020603050405020304" pitchFamily="18" charset="0"/>
                <a:hlinkClick r:id="rId3"/>
              </a:rPr>
              <a:t>Lean Startup methodology</a:t>
            </a:r>
            <a:r>
              <a:rPr lang="en-SG" sz="1800" dirty="0">
                <a:effectLst/>
                <a:latin typeface="Arial" panose="020B0604020202020204" pitchFamily="34" charset="0"/>
                <a:ea typeface="Malgun Gothic" panose="020B0503020000020004" pitchFamily="34" charset="-127"/>
                <a:cs typeface="Times New Roman" panose="02020603050405020304" pitchFamily="18" charset="0"/>
              </a:rPr>
              <a:t>. </a:t>
            </a:r>
            <a:r>
              <a:rPr lang="en-US" sz="1800" dirty="0">
                <a:effectLst/>
                <a:latin typeface="Arial" panose="020B0604020202020204" pitchFamily="34" charset="0"/>
                <a:ea typeface="Malgun Gothic" panose="020B0503020000020004" pitchFamily="34" charset="-127"/>
                <a:cs typeface="Times New Roman" panose="02020603050405020304" pitchFamily="18" charset="0"/>
              </a:rPr>
              <a:t>(Blank S, n.d.)</a:t>
            </a:r>
            <a:endParaRPr lang="en-SG" dirty="0"/>
          </a:p>
        </p:txBody>
      </p:sp>
    </p:spTree>
    <p:extLst>
      <p:ext uri="{BB962C8B-B14F-4D97-AF65-F5344CB8AC3E}">
        <p14:creationId xmlns:p14="http://schemas.microsoft.com/office/powerpoint/2010/main" val="4101689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E9269CDB-CCBC-0CF8-8C86-5EBB928005D1}"/>
              </a:ext>
            </a:extLst>
          </p:cNvPr>
          <p:cNvSpPr>
            <a:spLocks noGrp="1"/>
          </p:cNvSpPr>
          <p:nvPr>
            <p:ph type="title"/>
          </p:nvPr>
        </p:nvSpPr>
        <p:spPr/>
        <p:txBody>
          <a:bodyPr/>
          <a:lstStyle/>
          <a:p>
            <a:r>
              <a:rPr lang="en-US" altLang="ko-KR" dirty="0"/>
              <a:t>Concept of Customer Development</a:t>
            </a:r>
            <a:endParaRPr lang="ko-KR" altLang="en-US" dirty="0"/>
          </a:p>
        </p:txBody>
      </p:sp>
      <p:sp>
        <p:nvSpPr>
          <p:cNvPr id="3" name="내용 개체 틀 2">
            <a:extLst>
              <a:ext uri="{FF2B5EF4-FFF2-40B4-BE49-F238E27FC236}">
                <a16:creationId xmlns:a16="http://schemas.microsoft.com/office/drawing/2014/main" id="{AC5FB401-C592-974E-2B07-D369B909F6DB}"/>
              </a:ext>
            </a:extLst>
          </p:cNvPr>
          <p:cNvSpPr>
            <a:spLocks noGrp="1"/>
          </p:cNvSpPr>
          <p:nvPr>
            <p:ph idx="1"/>
          </p:nvPr>
        </p:nvSpPr>
        <p:spPr>
          <a:xfrm>
            <a:off x="838200" y="1825625"/>
            <a:ext cx="10515600" cy="4667250"/>
          </a:xfrm>
        </p:spPr>
        <p:txBody>
          <a:bodyPr>
            <a:normAutofit/>
          </a:bodyPr>
          <a:lstStyle/>
          <a:p>
            <a:pPr marL="342900" lvl="0" indent="-342900" algn="just" latinLnBrk="1">
              <a:lnSpc>
                <a:spcPct val="150000"/>
              </a:lnSpc>
              <a:spcBef>
                <a:spcPts val="600"/>
              </a:spcBef>
              <a:buFont typeface="Wingdings" panose="05000000000000000000" pitchFamily="2" charset="2"/>
              <a:buChar char=""/>
            </a:pPr>
            <a:r>
              <a:rPr lang="en-SG" sz="1800" kern="100" dirty="0">
                <a:effectLst/>
                <a:latin typeface="Arial" panose="020B0604020202020204" pitchFamily="34" charset="0"/>
                <a:ea typeface="Malgun Gothic" panose="020B0503020000020004" pitchFamily="34" charset="-127"/>
                <a:cs typeface="Times New Roman" panose="02020603050405020304" pitchFamily="18" charset="0"/>
              </a:rPr>
              <a:t>Customer Development framework was developed by Steve Blank as part of the </a:t>
            </a:r>
          </a:p>
          <a:p>
            <a:pPr marL="0" lvl="0" indent="0" algn="just" latinLnBrk="1">
              <a:lnSpc>
                <a:spcPct val="150000"/>
              </a:lnSpc>
              <a:spcBef>
                <a:spcPts val="600"/>
              </a:spcBef>
              <a:buNone/>
            </a:pPr>
            <a:r>
              <a:rPr lang="en-SG" sz="1800" u="sng" kern="100" dirty="0">
                <a:solidFill>
                  <a:srgbClr val="0000FF"/>
                </a:solidFill>
                <a:effectLst/>
                <a:latin typeface="Arial" panose="020B0604020202020204" pitchFamily="34" charset="0"/>
                <a:ea typeface="Malgun Gothic" panose="020B0503020000020004" pitchFamily="34" charset="-127"/>
                <a:cs typeface="Times New Roman" panose="02020603050405020304" pitchFamily="18" charset="0"/>
                <a:hlinkClick r:id="rId3"/>
              </a:rPr>
              <a:t>Lean Startup methodology</a:t>
            </a:r>
            <a:r>
              <a:rPr lang="en-SG" sz="1800" kern="100" dirty="0">
                <a:effectLst/>
                <a:latin typeface="Arial" panose="020B0604020202020204" pitchFamily="34" charset="0"/>
                <a:ea typeface="Malgun Gothic" panose="020B0503020000020004" pitchFamily="34" charset="-127"/>
                <a:cs typeface="Times New Roman" panose="02020603050405020304" pitchFamily="18" charset="0"/>
              </a:rPr>
              <a:t>. </a:t>
            </a:r>
            <a:r>
              <a:rPr lang="en-US" sz="1800" kern="100" dirty="0">
                <a:effectLst/>
                <a:latin typeface="Arial" panose="020B0604020202020204" pitchFamily="34" charset="0"/>
                <a:ea typeface="Malgun Gothic" panose="020B0503020000020004" pitchFamily="34" charset="-127"/>
                <a:cs typeface="Times New Roman" panose="02020603050405020304" pitchFamily="18" charset="0"/>
              </a:rPr>
              <a:t>(Blank S, n.d.). </a:t>
            </a:r>
            <a:r>
              <a:rPr lang="en-SG" sz="1800" kern="100" dirty="0">
                <a:effectLst/>
                <a:latin typeface="Arial" panose="020B0604020202020204" pitchFamily="34" charset="0"/>
                <a:ea typeface="Malgun Gothic" panose="020B0503020000020004" pitchFamily="34" charset="-127"/>
                <a:cs typeface="Times New Roman" panose="02020603050405020304" pitchFamily="18" charset="0"/>
              </a:rPr>
              <a:t> It is part of the lean startup concept which is composed of business model design, customer development, and agile engineering.</a:t>
            </a:r>
          </a:p>
          <a:p>
            <a:pPr marL="342900" lvl="0" indent="-342900" algn="just" latinLnBrk="1">
              <a:lnSpc>
                <a:spcPct val="150000"/>
              </a:lnSpc>
              <a:spcBef>
                <a:spcPts val="600"/>
              </a:spcBef>
              <a:buFont typeface="Wingdings" panose="05000000000000000000" pitchFamily="2" charset="2"/>
              <a:buChar char=""/>
            </a:pPr>
            <a:r>
              <a:rPr lang="en-SG" sz="1800" kern="100" dirty="0">
                <a:effectLst/>
                <a:latin typeface="Arial" panose="020B0604020202020204" pitchFamily="34" charset="0"/>
                <a:ea typeface="Malgun Gothic" panose="020B0503020000020004" pitchFamily="34" charset="-127"/>
                <a:cs typeface="Times New Roman" panose="02020603050405020304" pitchFamily="18" charset="0"/>
              </a:rPr>
              <a:t>Customer development is a framework that is used to determine whether or not a product fulfils</a:t>
            </a:r>
          </a:p>
          <a:p>
            <a:pPr marL="0" lvl="0" indent="0" algn="just" latinLnBrk="1">
              <a:lnSpc>
                <a:spcPct val="150000"/>
              </a:lnSpc>
              <a:spcBef>
                <a:spcPts val="600"/>
              </a:spcBef>
              <a:buNone/>
            </a:pPr>
            <a:r>
              <a:rPr lang="en-SG" sz="1800" kern="100" dirty="0">
                <a:effectLst/>
                <a:latin typeface="Arial" panose="020B0604020202020204" pitchFamily="34" charset="0"/>
                <a:ea typeface="Malgun Gothic" panose="020B0503020000020004" pitchFamily="34" charset="-127"/>
                <a:cs typeface="Times New Roman" panose="02020603050405020304" pitchFamily="18" charset="0"/>
              </a:rPr>
              <a:t>a need or needs of the customer. The framework, if used correctly, should result in a final product </a:t>
            </a:r>
          </a:p>
          <a:p>
            <a:pPr marL="0" lvl="0" indent="0" algn="just" latinLnBrk="1">
              <a:lnSpc>
                <a:spcPct val="150000"/>
              </a:lnSpc>
              <a:spcBef>
                <a:spcPts val="600"/>
              </a:spcBef>
              <a:buNone/>
            </a:pPr>
            <a:r>
              <a:rPr lang="en-SG" sz="1800" kern="100" dirty="0">
                <a:effectLst/>
                <a:latin typeface="Arial" panose="020B0604020202020204" pitchFamily="34" charset="0"/>
                <a:ea typeface="Malgun Gothic" panose="020B0503020000020004" pitchFamily="34" charset="-127"/>
                <a:cs typeface="Times New Roman" panose="02020603050405020304" pitchFamily="18" charset="0"/>
              </a:rPr>
              <a:t>that solves a real-world problem for the consumer, is viable to produce and scale.</a:t>
            </a:r>
          </a:p>
          <a:p>
            <a:endParaRPr lang="en-US" altLang="ko-KR" dirty="0"/>
          </a:p>
        </p:txBody>
      </p:sp>
      <p:pic>
        <p:nvPicPr>
          <p:cNvPr id="4" name="Picture 3">
            <a:extLst>
              <a:ext uri="{FF2B5EF4-FFF2-40B4-BE49-F238E27FC236}">
                <a16:creationId xmlns:a16="http://schemas.microsoft.com/office/drawing/2014/main" id="{894AB894-2E9D-A073-E616-AF6FAC8D8D31}"/>
              </a:ext>
            </a:extLst>
          </p:cNvPr>
          <p:cNvPicPr>
            <a:picLocks noChangeAspect="1"/>
          </p:cNvPicPr>
          <p:nvPr/>
        </p:nvPicPr>
        <p:blipFill>
          <a:blip r:embed="rId4"/>
          <a:stretch>
            <a:fillRect/>
          </a:stretch>
        </p:blipFill>
        <p:spPr>
          <a:xfrm>
            <a:off x="1031913" y="4778764"/>
            <a:ext cx="9264267" cy="1132155"/>
          </a:xfrm>
          <a:prstGeom prst="rect">
            <a:avLst/>
          </a:prstGeom>
        </p:spPr>
      </p:pic>
      <p:pic>
        <p:nvPicPr>
          <p:cNvPr id="5" name="Picture 4">
            <a:extLst>
              <a:ext uri="{FF2B5EF4-FFF2-40B4-BE49-F238E27FC236}">
                <a16:creationId xmlns:a16="http://schemas.microsoft.com/office/drawing/2014/main" id="{C6E54198-C603-FD9A-3BC3-CFAC7EFF67DB}"/>
              </a:ext>
            </a:extLst>
          </p:cNvPr>
          <p:cNvPicPr>
            <a:picLocks noChangeAspect="1"/>
          </p:cNvPicPr>
          <p:nvPr/>
        </p:nvPicPr>
        <p:blipFill>
          <a:blip r:embed="rId5"/>
          <a:stretch>
            <a:fillRect/>
          </a:stretch>
        </p:blipFill>
        <p:spPr>
          <a:xfrm>
            <a:off x="1031914" y="5976472"/>
            <a:ext cx="3473986" cy="258481"/>
          </a:xfrm>
          <a:prstGeom prst="rect">
            <a:avLst/>
          </a:prstGeom>
        </p:spPr>
      </p:pic>
    </p:spTree>
    <p:extLst>
      <p:ext uri="{BB962C8B-B14F-4D97-AF65-F5344CB8AC3E}">
        <p14:creationId xmlns:p14="http://schemas.microsoft.com/office/powerpoint/2010/main" val="1966082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E9269CDB-CCBC-0CF8-8C86-5EBB928005D1}"/>
              </a:ext>
            </a:extLst>
          </p:cNvPr>
          <p:cNvSpPr>
            <a:spLocks noGrp="1"/>
          </p:cNvSpPr>
          <p:nvPr>
            <p:ph type="title"/>
          </p:nvPr>
        </p:nvSpPr>
        <p:spPr>
          <a:xfrm>
            <a:off x="838200" y="365126"/>
            <a:ext cx="10515600" cy="967916"/>
          </a:xfrm>
        </p:spPr>
        <p:txBody>
          <a:bodyPr/>
          <a:lstStyle/>
          <a:p>
            <a:r>
              <a:rPr lang="en-US" altLang="ko-KR" dirty="0"/>
              <a:t>Customer Development Process</a:t>
            </a:r>
            <a:endParaRPr lang="ko-KR" altLang="en-US" dirty="0"/>
          </a:p>
        </p:txBody>
      </p:sp>
      <p:sp>
        <p:nvSpPr>
          <p:cNvPr id="3" name="내용 개체 틀 2">
            <a:extLst>
              <a:ext uri="{FF2B5EF4-FFF2-40B4-BE49-F238E27FC236}">
                <a16:creationId xmlns:a16="http://schemas.microsoft.com/office/drawing/2014/main" id="{AC5FB401-C592-974E-2B07-D369B909F6DB}"/>
              </a:ext>
            </a:extLst>
          </p:cNvPr>
          <p:cNvSpPr>
            <a:spLocks noGrp="1"/>
          </p:cNvSpPr>
          <p:nvPr>
            <p:ph idx="1"/>
          </p:nvPr>
        </p:nvSpPr>
        <p:spPr>
          <a:xfrm>
            <a:off x="838200" y="1454227"/>
            <a:ext cx="10515600" cy="4858438"/>
          </a:xfrm>
        </p:spPr>
        <p:txBody>
          <a:bodyPr>
            <a:normAutofit/>
          </a:bodyPr>
          <a:lstStyle/>
          <a:p>
            <a:pPr marL="342900" lvl="0" indent="-342900" algn="l" latinLnBrk="0">
              <a:lnSpc>
                <a:spcPts val="1800"/>
              </a:lnSpc>
              <a:spcBef>
                <a:spcPts val="600"/>
              </a:spcBef>
              <a:buFont typeface="+mj-lt"/>
              <a:buAutoNum type="arabicPeriod"/>
              <a:tabLst>
                <a:tab pos="457200" algn="l"/>
              </a:tabLst>
            </a:pPr>
            <a:r>
              <a:rPr lang="en-SG" sz="1800" b="1" kern="0" dirty="0">
                <a:effectLst/>
                <a:latin typeface="Arial" panose="020B0604020202020204" pitchFamily="34" charset="0"/>
                <a:ea typeface="Times New Roman" panose="02020603050405020304" pitchFamily="18" charset="0"/>
                <a:cs typeface="Arial" panose="020B0604020202020204" pitchFamily="34" charset="0"/>
              </a:rPr>
              <a:t>Customer discovery</a:t>
            </a:r>
            <a:r>
              <a:rPr lang="en-SG" sz="1800" kern="0" dirty="0">
                <a:effectLst/>
                <a:latin typeface="Arial" panose="020B0604020202020204" pitchFamily="34" charset="0"/>
                <a:ea typeface="Times New Roman" panose="02020603050405020304" pitchFamily="18" charset="0"/>
                <a:cs typeface="Arial" panose="020B0604020202020204" pitchFamily="34" charset="0"/>
              </a:rPr>
              <a:t> : This phase focus on the u</a:t>
            </a:r>
            <a:r>
              <a:rPr lang="en-US" sz="1800" kern="0" dirty="0" err="1">
                <a:effectLst/>
                <a:latin typeface="Arial" panose="020B0604020202020204" pitchFamily="34" charset="0"/>
                <a:ea typeface="Times New Roman" panose="02020603050405020304" pitchFamily="18" charset="0"/>
                <a:cs typeface="Arial" panose="020B0604020202020204" pitchFamily="34" charset="0"/>
              </a:rPr>
              <a:t>nderstanding</a:t>
            </a:r>
            <a:r>
              <a:rPr lang="en-US" sz="1800" kern="0" dirty="0">
                <a:effectLst/>
                <a:latin typeface="Arial" panose="020B0604020202020204" pitchFamily="34" charset="0"/>
                <a:ea typeface="Times New Roman" panose="02020603050405020304" pitchFamily="18" charset="0"/>
                <a:cs typeface="Arial" panose="020B0604020202020204" pitchFamily="34" charset="0"/>
              </a:rPr>
              <a:t> of customers and their needs. This may result in formulation of one or more business models, problem-solution fit, creation of inferences, hypotheses, concepts, proposed minimum viable product (MVP), problem-solution fit that can be tested.</a:t>
            </a:r>
          </a:p>
          <a:p>
            <a:pPr marL="342900" lvl="0" indent="-342900" algn="l" latinLnBrk="0">
              <a:lnSpc>
                <a:spcPts val="1800"/>
              </a:lnSpc>
              <a:spcBef>
                <a:spcPts val="600"/>
              </a:spcBef>
              <a:buFont typeface="+mj-lt"/>
              <a:buAutoNum type="arabicPeriod"/>
              <a:tabLst>
                <a:tab pos="457200" algn="l"/>
              </a:tabLst>
            </a:pPr>
            <a:endParaRPr lang="en-SG" sz="1800" kern="100" dirty="0">
              <a:effectLst/>
              <a:latin typeface="Arial" panose="020B0604020202020204" pitchFamily="34" charset="0"/>
              <a:ea typeface="Malgun Gothic" panose="020B0503020000020004" pitchFamily="34" charset="-127"/>
              <a:cs typeface="Times New Roman" panose="02020603050405020304" pitchFamily="18" charset="0"/>
            </a:endParaRPr>
          </a:p>
          <a:p>
            <a:pPr marL="342900" lvl="0" indent="-342900" algn="l" latinLnBrk="0">
              <a:lnSpc>
                <a:spcPts val="1800"/>
              </a:lnSpc>
              <a:spcBef>
                <a:spcPts val="600"/>
              </a:spcBef>
              <a:buFont typeface="+mj-lt"/>
              <a:buAutoNum type="arabicPeriod"/>
              <a:tabLst>
                <a:tab pos="457200" algn="l"/>
              </a:tabLst>
            </a:pPr>
            <a:r>
              <a:rPr lang="en-SG" sz="1800" b="1" kern="0" dirty="0">
                <a:effectLst/>
                <a:latin typeface="Arial" panose="020B0604020202020204" pitchFamily="34" charset="0"/>
                <a:ea typeface="Times New Roman" panose="02020603050405020304" pitchFamily="18" charset="0"/>
                <a:cs typeface="Arial" panose="020B0604020202020204" pitchFamily="34" charset="0"/>
              </a:rPr>
              <a:t>Customer validation</a:t>
            </a:r>
            <a:r>
              <a:rPr lang="en-SG" sz="1800" kern="0" dirty="0">
                <a:effectLst/>
                <a:latin typeface="Arial" panose="020B0604020202020204" pitchFamily="34" charset="0"/>
                <a:ea typeface="Times New Roman" panose="02020603050405020304" pitchFamily="18" charset="0"/>
                <a:cs typeface="Arial" panose="020B0604020202020204" pitchFamily="34" charset="0"/>
              </a:rPr>
              <a:t> : This phase examines the scalability and repeatability of the viable hypotheses to meet customers need(s). This is where testing is conducted in order to assess whether or not the business model, project, or product, is viable.  Typical consideration are product-market fit, scalability, feasibility, and repeatability.</a:t>
            </a:r>
          </a:p>
          <a:p>
            <a:pPr marL="342900" lvl="0" indent="-342900" algn="l" latinLnBrk="0">
              <a:lnSpc>
                <a:spcPts val="1800"/>
              </a:lnSpc>
              <a:spcBef>
                <a:spcPts val="600"/>
              </a:spcBef>
              <a:buFont typeface="+mj-lt"/>
              <a:buAutoNum type="arabicPeriod"/>
              <a:tabLst>
                <a:tab pos="457200" algn="l"/>
              </a:tabLst>
            </a:pPr>
            <a:endParaRPr lang="en-SG" sz="1800" kern="100" dirty="0">
              <a:effectLst/>
              <a:latin typeface="Arial" panose="020B0604020202020204" pitchFamily="34" charset="0"/>
              <a:ea typeface="Malgun Gothic" panose="020B0503020000020004" pitchFamily="34" charset="-127"/>
              <a:cs typeface="Times New Roman" panose="02020603050405020304" pitchFamily="18" charset="0"/>
            </a:endParaRPr>
          </a:p>
          <a:p>
            <a:pPr marL="342900" lvl="0" indent="-342900" algn="l" latinLnBrk="0">
              <a:lnSpc>
                <a:spcPts val="1800"/>
              </a:lnSpc>
              <a:spcBef>
                <a:spcPts val="600"/>
              </a:spcBef>
              <a:buFont typeface="+mj-lt"/>
              <a:buAutoNum type="arabicPeriod"/>
              <a:tabLst>
                <a:tab pos="457200" algn="l"/>
              </a:tabLst>
            </a:pPr>
            <a:r>
              <a:rPr lang="en-SG" sz="1800" b="1" kern="0" dirty="0">
                <a:effectLst/>
                <a:latin typeface="Arial" panose="020B0604020202020204" pitchFamily="34" charset="0"/>
                <a:ea typeface="Times New Roman" panose="02020603050405020304" pitchFamily="18" charset="0"/>
                <a:cs typeface="Arial" panose="020B0604020202020204" pitchFamily="34" charset="0"/>
              </a:rPr>
              <a:t>Customer creation</a:t>
            </a:r>
            <a:r>
              <a:rPr lang="en-SG" sz="1800" kern="0" dirty="0">
                <a:effectLst/>
                <a:latin typeface="Arial" panose="020B0604020202020204" pitchFamily="34" charset="0"/>
                <a:ea typeface="Times New Roman" panose="02020603050405020304" pitchFamily="18" charset="0"/>
                <a:cs typeface="Arial" panose="020B0604020202020204" pitchFamily="34" charset="0"/>
              </a:rPr>
              <a:t> : The knowledge and information gathered from customer discovery and validation phases will enable company to develop the relevant marketing program, sales collateral to increase customer awareness and product/services demand. During this phase, company will need to develop a repeatable, scalable sales process to service growing customers and build relationship to improve customer satisfaction.  Company will need to embrace customer focused activities and embark on cultivating better customer relationship management (CRM). </a:t>
            </a:r>
            <a:r>
              <a:rPr lang="en-US" sz="1800" kern="0" dirty="0">
                <a:effectLst/>
                <a:latin typeface="Arial" panose="020B0604020202020204" pitchFamily="34" charset="0"/>
                <a:ea typeface="Times New Roman" panose="02020603050405020304" pitchFamily="18" charset="0"/>
                <a:cs typeface="Arial" panose="020B0604020202020204" pitchFamily="34" charset="0"/>
              </a:rPr>
              <a:t>Company may need to </a:t>
            </a:r>
            <a:r>
              <a:rPr lang="en-US" sz="1800" b="1" kern="0" dirty="0">
                <a:effectLst/>
                <a:latin typeface="Arial" panose="020B0604020202020204" pitchFamily="34" charset="0"/>
                <a:ea typeface="Times New Roman" panose="02020603050405020304" pitchFamily="18" charset="0"/>
                <a:cs typeface="Arial" panose="020B0604020202020204" pitchFamily="34" charset="0"/>
              </a:rPr>
              <a:t>systemize process using tools and systems like CRM and Data Analytics</a:t>
            </a:r>
            <a:endParaRPr lang="en-SG" sz="1800" b="1" kern="100" dirty="0">
              <a:effectLst/>
              <a:latin typeface="Arial" panose="020B0604020202020204" pitchFamily="34" charset="0"/>
              <a:ea typeface="Malgun Gothic" panose="020B0503020000020004" pitchFamily="34" charset="-127"/>
              <a:cs typeface="Times New Roman" panose="02020603050405020304" pitchFamily="18" charset="0"/>
            </a:endParaRPr>
          </a:p>
          <a:p>
            <a:endParaRPr lang="en-US" altLang="ko-KR" dirty="0"/>
          </a:p>
        </p:txBody>
      </p:sp>
    </p:spTree>
    <p:extLst>
      <p:ext uri="{BB962C8B-B14F-4D97-AF65-F5344CB8AC3E}">
        <p14:creationId xmlns:p14="http://schemas.microsoft.com/office/powerpoint/2010/main" val="11824473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E9269CDB-CCBC-0CF8-8C86-5EBB928005D1}"/>
              </a:ext>
            </a:extLst>
          </p:cNvPr>
          <p:cNvSpPr>
            <a:spLocks noGrp="1"/>
          </p:cNvSpPr>
          <p:nvPr>
            <p:ph type="title"/>
          </p:nvPr>
        </p:nvSpPr>
        <p:spPr/>
        <p:txBody>
          <a:bodyPr/>
          <a:lstStyle/>
          <a:p>
            <a:r>
              <a:rPr lang="en-US" altLang="ko-KR" dirty="0"/>
              <a:t>Benefits of Customer Development</a:t>
            </a:r>
            <a:endParaRPr lang="ko-KR" altLang="en-US" dirty="0"/>
          </a:p>
        </p:txBody>
      </p:sp>
      <p:sp>
        <p:nvSpPr>
          <p:cNvPr id="3" name="내용 개체 틀 2">
            <a:extLst>
              <a:ext uri="{FF2B5EF4-FFF2-40B4-BE49-F238E27FC236}">
                <a16:creationId xmlns:a16="http://schemas.microsoft.com/office/drawing/2014/main" id="{AC5FB401-C592-974E-2B07-D369B909F6DB}"/>
              </a:ext>
            </a:extLst>
          </p:cNvPr>
          <p:cNvSpPr>
            <a:spLocks noGrp="1"/>
          </p:cNvSpPr>
          <p:nvPr>
            <p:ph idx="1"/>
          </p:nvPr>
        </p:nvSpPr>
        <p:spPr/>
        <p:txBody>
          <a:bodyPr>
            <a:normAutofit/>
          </a:bodyPr>
          <a:lstStyle/>
          <a:p>
            <a:pPr marL="342900" lvl="0" indent="-342900" algn="l" latinLnBrk="0">
              <a:lnSpc>
                <a:spcPts val="1800"/>
              </a:lnSpc>
              <a:spcBef>
                <a:spcPts val="600"/>
              </a:spcBef>
              <a:buFont typeface="+mj-lt"/>
              <a:buAutoNum type="arabicPeriod"/>
              <a:tabLst>
                <a:tab pos="457200" algn="l"/>
              </a:tabLst>
            </a:pPr>
            <a:r>
              <a:rPr lang="en-US" sz="2000" kern="0" dirty="0">
                <a:effectLst/>
                <a:latin typeface="Arial" panose="020B0604020202020204" pitchFamily="34" charset="0"/>
                <a:ea typeface="Times New Roman" panose="02020603050405020304" pitchFamily="18" charset="0"/>
                <a:cs typeface="Arial" panose="020B0604020202020204" pitchFamily="34" charset="0"/>
              </a:rPr>
              <a:t>Delays investing significant resources into building solutions until there is a proven, justifiable need for them and an assurance that the product will actually benefit the customer. With this upfront exercise, companies avoid spending money and time on products that </a:t>
            </a:r>
            <a:r>
              <a:rPr lang="en-US" sz="2000" i="1" kern="0" dirty="0">
                <a:effectLst/>
                <a:latin typeface="Arial" panose="020B0604020202020204" pitchFamily="34" charset="0"/>
                <a:ea typeface="Times New Roman" panose="02020603050405020304" pitchFamily="18" charset="0"/>
                <a:cs typeface="Arial" panose="020B0604020202020204" pitchFamily="34" charset="0"/>
              </a:rPr>
              <a:t>might</a:t>
            </a:r>
            <a:r>
              <a:rPr lang="en-US" sz="2000" kern="0" dirty="0">
                <a:effectLst/>
                <a:latin typeface="Arial" panose="020B0604020202020204" pitchFamily="34" charset="0"/>
                <a:ea typeface="Times New Roman" panose="02020603050405020304" pitchFamily="18" charset="0"/>
                <a:cs typeface="Arial" panose="020B0604020202020204" pitchFamily="34" charset="0"/>
              </a:rPr>
              <a:t> work versus products that </a:t>
            </a:r>
            <a:r>
              <a:rPr lang="en-US" sz="2000" i="1" kern="0" dirty="0">
                <a:effectLst/>
                <a:latin typeface="Arial" panose="020B0604020202020204" pitchFamily="34" charset="0"/>
                <a:ea typeface="Times New Roman" panose="02020603050405020304" pitchFamily="18" charset="0"/>
                <a:cs typeface="Arial" panose="020B0604020202020204" pitchFamily="34" charset="0"/>
              </a:rPr>
              <a:t>should</a:t>
            </a:r>
            <a:r>
              <a:rPr lang="en-US" sz="2000" kern="0" dirty="0">
                <a:effectLst/>
                <a:latin typeface="Arial" panose="020B0604020202020204" pitchFamily="34" charset="0"/>
                <a:ea typeface="Times New Roman" panose="02020603050405020304" pitchFamily="18" charset="0"/>
                <a:cs typeface="Arial" panose="020B0604020202020204" pitchFamily="34" charset="0"/>
              </a:rPr>
              <a:t> work.</a:t>
            </a:r>
            <a:r>
              <a:rPr lang="en-SG" sz="2000" kern="0" dirty="0">
                <a:effectLst/>
                <a:latin typeface="Arial" panose="020B0604020202020204" pitchFamily="34" charset="0"/>
                <a:ea typeface="Times New Roman" panose="02020603050405020304" pitchFamily="18" charset="0"/>
                <a:cs typeface="Arial" panose="020B0604020202020204" pitchFamily="34" charset="0"/>
              </a:rPr>
              <a:t> </a:t>
            </a:r>
          </a:p>
          <a:p>
            <a:pPr marL="342900" lvl="0" indent="-342900" algn="l" latinLnBrk="0">
              <a:lnSpc>
                <a:spcPts val="1800"/>
              </a:lnSpc>
              <a:spcBef>
                <a:spcPts val="600"/>
              </a:spcBef>
              <a:buFont typeface="+mj-lt"/>
              <a:buAutoNum type="arabicPeriod"/>
              <a:tabLst>
                <a:tab pos="457200" algn="l"/>
              </a:tabLst>
            </a:pPr>
            <a:endParaRPr lang="en-SG" sz="2000" kern="0" dirty="0">
              <a:latin typeface="Arial" panose="020B0604020202020204" pitchFamily="34" charset="0"/>
              <a:ea typeface="Times New Roman" panose="02020603050405020304" pitchFamily="18" charset="0"/>
              <a:cs typeface="Arial" panose="020B0604020202020204" pitchFamily="34" charset="0"/>
            </a:endParaRPr>
          </a:p>
          <a:p>
            <a:pPr marL="342900" lvl="0" indent="-342900" algn="l" latinLnBrk="0">
              <a:lnSpc>
                <a:spcPts val="1800"/>
              </a:lnSpc>
              <a:spcBef>
                <a:spcPts val="600"/>
              </a:spcBef>
              <a:buFont typeface="+mj-lt"/>
              <a:buAutoNum type="arabicPeriod"/>
              <a:tabLst>
                <a:tab pos="457200" algn="l"/>
              </a:tabLst>
            </a:pPr>
            <a:r>
              <a:rPr lang="en-US" sz="2000" kern="0" dirty="0">
                <a:effectLst/>
                <a:latin typeface="Arial" panose="020B0604020202020204" pitchFamily="34" charset="0"/>
                <a:ea typeface="Times New Roman" panose="02020603050405020304" pitchFamily="18" charset="0"/>
                <a:cs typeface="Arial" panose="020B0604020202020204" pitchFamily="34" charset="0"/>
              </a:rPr>
              <a:t>Avoid making the mistake of creating a product or solution without truly testing if it’s the best approach. The rigorous validation that comes with Customer Development can remove much of the emotion from the decision-making process and allow facts and data to drive the process. </a:t>
            </a:r>
          </a:p>
          <a:p>
            <a:pPr marL="342900" lvl="0" indent="-342900" algn="l" latinLnBrk="0">
              <a:lnSpc>
                <a:spcPts val="1800"/>
              </a:lnSpc>
              <a:spcBef>
                <a:spcPts val="600"/>
              </a:spcBef>
              <a:buFont typeface="+mj-lt"/>
              <a:buAutoNum type="arabicPeriod"/>
              <a:tabLst>
                <a:tab pos="457200" algn="l"/>
              </a:tabLst>
            </a:pPr>
            <a:endParaRPr lang="en-US" sz="2000" kern="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l" latinLnBrk="0">
              <a:lnSpc>
                <a:spcPts val="1800"/>
              </a:lnSpc>
              <a:spcBef>
                <a:spcPts val="600"/>
              </a:spcBef>
              <a:buFont typeface="+mj-lt"/>
              <a:buAutoNum type="arabicPeriod"/>
              <a:tabLst>
                <a:tab pos="457200" algn="l"/>
              </a:tabLst>
            </a:pPr>
            <a:r>
              <a:rPr lang="en-US" sz="2000" kern="0" dirty="0">
                <a:latin typeface="Arial" panose="020B0604020202020204" pitchFamily="34" charset="0"/>
                <a:ea typeface="Malgun Gothic" panose="020B0503020000020004" pitchFamily="34" charset="-127"/>
                <a:cs typeface="Arial" panose="020B0604020202020204" pitchFamily="34" charset="0"/>
              </a:rPr>
              <a:t>Often </a:t>
            </a:r>
            <a:r>
              <a:rPr lang="en-US" sz="2000" dirty="0">
                <a:effectLst/>
                <a:latin typeface="Arial" panose="020B0604020202020204" pitchFamily="34" charset="0"/>
                <a:ea typeface="Malgun Gothic" panose="020B0503020000020004" pitchFamily="34" charset="-127"/>
                <a:cs typeface="Times New Roman" panose="02020603050405020304" pitchFamily="18" charset="0"/>
              </a:rPr>
              <a:t>results in much simpler and cheaper solutions; by truly understanding the market and customer requirements, companies can focus on building what companies </a:t>
            </a:r>
            <a:r>
              <a:rPr lang="en-US" sz="2000" i="1" dirty="0">
                <a:effectLst/>
                <a:latin typeface="Arial" panose="020B0604020202020204" pitchFamily="34" charset="0"/>
                <a:ea typeface="Malgun Gothic" panose="020B0503020000020004" pitchFamily="34" charset="-127"/>
                <a:cs typeface="Times New Roman" panose="02020603050405020304" pitchFamily="18" charset="0"/>
              </a:rPr>
              <a:t>actually</a:t>
            </a:r>
            <a:r>
              <a:rPr lang="en-US" sz="2000" dirty="0">
                <a:effectLst/>
                <a:latin typeface="Arial" panose="020B0604020202020204" pitchFamily="34" charset="0"/>
                <a:ea typeface="Malgun Gothic" panose="020B0503020000020004" pitchFamily="34" charset="-127"/>
                <a:cs typeface="Times New Roman" panose="02020603050405020304" pitchFamily="18" charset="0"/>
              </a:rPr>
              <a:t> need (ranked by customer priority) instead of trying to solve every possible issue the company </a:t>
            </a:r>
            <a:r>
              <a:rPr lang="en-US" sz="2000" i="1" dirty="0">
                <a:effectLst/>
                <a:latin typeface="Arial" panose="020B0604020202020204" pitchFamily="34" charset="0"/>
                <a:ea typeface="Malgun Gothic" panose="020B0503020000020004" pitchFamily="34" charset="-127"/>
                <a:cs typeface="Times New Roman" panose="02020603050405020304" pitchFamily="18" charset="0"/>
              </a:rPr>
              <a:t>thinks</a:t>
            </a:r>
            <a:r>
              <a:rPr lang="en-US" sz="2000" dirty="0">
                <a:effectLst/>
                <a:latin typeface="Arial" panose="020B0604020202020204" pitchFamily="34" charset="0"/>
                <a:ea typeface="Malgun Gothic" panose="020B0503020000020004" pitchFamily="34" charset="-127"/>
                <a:cs typeface="Times New Roman" panose="02020603050405020304" pitchFamily="18" charset="0"/>
              </a:rPr>
              <a:t> customers care about.</a:t>
            </a:r>
            <a:endParaRPr lang="en-US" altLang="ko-KR" sz="3200" dirty="0"/>
          </a:p>
        </p:txBody>
      </p:sp>
    </p:spTree>
    <p:extLst>
      <p:ext uri="{BB962C8B-B14F-4D97-AF65-F5344CB8AC3E}">
        <p14:creationId xmlns:p14="http://schemas.microsoft.com/office/powerpoint/2010/main" val="23991561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8362A70-3F24-BFA1-805E-0E6A501D8CE1}"/>
              </a:ext>
            </a:extLst>
          </p:cNvPr>
          <p:cNvSpPr>
            <a:spLocks noGrp="1"/>
          </p:cNvSpPr>
          <p:nvPr>
            <p:ph type="title"/>
          </p:nvPr>
        </p:nvSpPr>
        <p:spPr/>
        <p:txBody>
          <a:bodyPr/>
          <a:lstStyle/>
          <a:p>
            <a:r>
              <a:rPr lang="en-US" altLang="ko-KR" dirty="0"/>
              <a:t>Customer Development </a:t>
            </a:r>
            <a:br>
              <a:rPr lang="en-US" altLang="ko-KR" dirty="0"/>
            </a:br>
            <a:r>
              <a:rPr lang="en-US" altLang="ko-KR" dirty="0"/>
              <a:t>case example : Dropbox (1 of 4)</a:t>
            </a:r>
            <a:endParaRPr lang="ko-KR" altLang="en-US" dirty="0"/>
          </a:p>
        </p:txBody>
      </p:sp>
      <p:sp>
        <p:nvSpPr>
          <p:cNvPr id="3" name="내용 개체 틀 2">
            <a:extLst>
              <a:ext uri="{FF2B5EF4-FFF2-40B4-BE49-F238E27FC236}">
                <a16:creationId xmlns:a16="http://schemas.microsoft.com/office/drawing/2014/main" id="{B0A25BF4-14A8-4C8C-DFFF-AD63EDE102BD}"/>
              </a:ext>
            </a:extLst>
          </p:cNvPr>
          <p:cNvSpPr>
            <a:spLocks noGrp="1"/>
          </p:cNvSpPr>
          <p:nvPr>
            <p:ph idx="1"/>
          </p:nvPr>
        </p:nvSpPr>
        <p:spPr>
          <a:xfrm>
            <a:off x="838199" y="1825625"/>
            <a:ext cx="10608325" cy="4351338"/>
          </a:xfrm>
        </p:spPr>
        <p:txBody>
          <a:bodyPr>
            <a:normAutofit/>
          </a:bodyPr>
          <a:lstStyle/>
          <a:p>
            <a:pPr marL="342900" lvl="0" indent="-342900" algn="just" latinLnBrk="1">
              <a:lnSpc>
                <a:spcPct val="150000"/>
              </a:lnSpc>
              <a:spcBef>
                <a:spcPts val="600"/>
              </a:spcBef>
              <a:buFont typeface="Wingdings" panose="05000000000000000000" pitchFamily="2" charset="2"/>
              <a:buChar char=""/>
            </a:pPr>
            <a:r>
              <a:rPr lang="en-SG" sz="1800" b="1" kern="100" dirty="0">
                <a:effectLst/>
                <a:latin typeface="Arial" panose="020B0604020202020204" pitchFamily="34" charset="0"/>
                <a:ea typeface="Malgun Gothic" panose="020B0503020000020004" pitchFamily="34" charset="-127"/>
                <a:cs typeface="Times New Roman" panose="02020603050405020304" pitchFamily="18" charset="0"/>
              </a:rPr>
              <a:t>Background :</a:t>
            </a:r>
            <a:r>
              <a:rPr lang="en-SG" sz="1800" kern="100" dirty="0">
                <a:effectLst/>
                <a:latin typeface="Arial" panose="020B0604020202020204" pitchFamily="34" charset="0"/>
                <a:ea typeface="Malgun Gothic" panose="020B0503020000020004" pitchFamily="34" charset="-127"/>
                <a:cs typeface="Times New Roman" panose="02020603050405020304" pitchFamily="18" charset="0"/>
              </a:rPr>
              <a:t> Dropbox had a team full of great engineers, but didn’t know all that much about      marketing — leading them to spend way too much on various marketing channels. </a:t>
            </a:r>
          </a:p>
          <a:p>
            <a:pPr marL="342900" lvl="0" indent="-342900" algn="just" latinLnBrk="1">
              <a:lnSpc>
                <a:spcPct val="150000"/>
              </a:lnSpc>
              <a:spcBef>
                <a:spcPts val="600"/>
              </a:spcBef>
              <a:buFont typeface="Wingdings" panose="05000000000000000000" pitchFamily="2" charset="2"/>
              <a:buChar char=""/>
            </a:pPr>
            <a:r>
              <a:rPr lang="en-SG" sz="1800" b="1" kern="100" dirty="0">
                <a:effectLst/>
                <a:latin typeface="Arial" panose="020B0604020202020204" pitchFamily="34" charset="0"/>
                <a:ea typeface="Malgun Gothic" panose="020B0503020000020004" pitchFamily="34" charset="-127"/>
                <a:cs typeface="Times New Roman" panose="02020603050405020304" pitchFamily="18" charset="0"/>
              </a:rPr>
              <a:t>Problem :</a:t>
            </a:r>
            <a:r>
              <a:rPr lang="en-SG" sz="1800" kern="100" dirty="0">
                <a:effectLst/>
                <a:latin typeface="Arial" panose="020B0604020202020204" pitchFamily="34" charset="0"/>
                <a:ea typeface="Malgun Gothic" panose="020B0503020000020004" pitchFamily="34" charset="-127"/>
                <a:cs typeface="Times New Roman" panose="02020603050405020304" pitchFamily="18" charset="0"/>
              </a:rPr>
              <a:t> </a:t>
            </a:r>
            <a:r>
              <a:rPr lang="en-US" sz="1800" kern="100" dirty="0">
                <a:effectLst/>
                <a:latin typeface="Arial" panose="020B0604020202020204" pitchFamily="34" charset="0"/>
                <a:ea typeface="Malgun Gothic" panose="020B0503020000020004" pitchFamily="34" charset="-127"/>
                <a:cs typeface="Times New Roman" panose="02020603050405020304" pitchFamily="18" charset="0"/>
              </a:rPr>
              <a:t>The team at Dropbox had engineering experience but almost no marketing experience    to speak of. The team was taking the advice of investors and mentors and using traditional             marketing methods. Yet, these traditional marketing methods were not what was causing the           company to grow. Essentially, Dropbox was throwing money away on marketing channels that were not driving customers while still seeing a growth that was unexplained. Growth of any kind was       good but it is hard to perpetuate that growth when it is unclear where the growth was coming from.</a:t>
            </a:r>
            <a:r>
              <a:rPr lang="en-SG" sz="1800" kern="100" dirty="0">
                <a:effectLst/>
                <a:latin typeface="Arial" panose="020B0604020202020204" pitchFamily="34" charset="0"/>
                <a:ea typeface="Malgun Gothic" panose="020B0503020000020004" pitchFamily="34" charset="-127"/>
                <a:cs typeface="Times New Roman" panose="02020603050405020304" pitchFamily="18" charset="0"/>
              </a:rPr>
              <a:t> At one point, they were spending hundreds of dollars per customer acquisition on a product that     cost only $99! </a:t>
            </a:r>
          </a:p>
          <a:p>
            <a:endParaRPr lang="ko-KR" altLang="en-US" dirty="0"/>
          </a:p>
        </p:txBody>
      </p:sp>
    </p:spTree>
    <p:extLst>
      <p:ext uri="{BB962C8B-B14F-4D97-AF65-F5344CB8AC3E}">
        <p14:creationId xmlns:p14="http://schemas.microsoft.com/office/powerpoint/2010/main" val="38725471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8362A70-3F24-BFA1-805E-0E6A501D8CE1}"/>
              </a:ext>
            </a:extLst>
          </p:cNvPr>
          <p:cNvSpPr>
            <a:spLocks noGrp="1"/>
          </p:cNvSpPr>
          <p:nvPr>
            <p:ph type="title"/>
          </p:nvPr>
        </p:nvSpPr>
        <p:spPr/>
        <p:txBody>
          <a:bodyPr/>
          <a:lstStyle/>
          <a:p>
            <a:r>
              <a:rPr lang="en-US" altLang="ko-KR" dirty="0"/>
              <a:t>Customer Development </a:t>
            </a:r>
            <a:br>
              <a:rPr lang="en-US" altLang="ko-KR" dirty="0"/>
            </a:br>
            <a:r>
              <a:rPr lang="en-US" altLang="ko-KR" dirty="0"/>
              <a:t>case example : Dropbox (2 of 4)</a:t>
            </a:r>
            <a:endParaRPr lang="ko-KR" altLang="en-US" dirty="0"/>
          </a:p>
        </p:txBody>
      </p:sp>
      <p:sp>
        <p:nvSpPr>
          <p:cNvPr id="3" name="내용 개체 틀 2">
            <a:extLst>
              <a:ext uri="{FF2B5EF4-FFF2-40B4-BE49-F238E27FC236}">
                <a16:creationId xmlns:a16="http://schemas.microsoft.com/office/drawing/2014/main" id="{B0A25BF4-14A8-4C8C-DFFF-AD63EDE102BD}"/>
              </a:ext>
            </a:extLst>
          </p:cNvPr>
          <p:cNvSpPr>
            <a:spLocks noGrp="1"/>
          </p:cNvSpPr>
          <p:nvPr>
            <p:ph idx="1"/>
          </p:nvPr>
        </p:nvSpPr>
        <p:spPr>
          <a:xfrm>
            <a:off x="838199" y="1825625"/>
            <a:ext cx="10828664" cy="4351338"/>
          </a:xfrm>
        </p:spPr>
        <p:txBody>
          <a:bodyPr>
            <a:normAutofit/>
          </a:bodyPr>
          <a:lstStyle/>
          <a:p>
            <a:pPr marL="342900" indent="-342900" algn="just">
              <a:spcBef>
                <a:spcPts val="600"/>
              </a:spcBef>
              <a:buFont typeface="Wingdings" panose="05000000000000000000" pitchFamily="2" charset="2"/>
              <a:buChar char=""/>
            </a:pPr>
            <a:r>
              <a:rPr lang="en-SG" sz="1800" b="1" kern="100" dirty="0">
                <a:effectLst/>
                <a:latin typeface="Arial" panose="020B0604020202020204" pitchFamily="34" charset="0"/>
                <a:ea typeface="Malgun Gothic" panose="020B0503020000020004" pitchFamily="34" charset="-127"/>
                <a:cs typeface="Times New Roman" panose="02020603050405020304" pitchFamily="18" charset="0"/>
              </a:rPr>
              <a:t>Customer Discovery</a:t>
            </a:r>
            <a:r>
              <a:rPr lang="en-SG" sz="1800" kern="100" dirty="0">
                <a:effectLst/>
                <a:latin typeface="Arial" panose="020B0604020202020204" pitchFamily="34" charset="0"/>
                <a:ea typeface="Malgun Gothic" panose="020B0503020000020004" pitchFamily="34" charset="-127"/>
                <a:cs typeface="Times New Roman" panose="02020603050405020304" pitchFamily="18" charset="0"/>
              </a:rPr>
              <a:t> : What Dropbox realized it had to do was go back to finding their customers. To do this, they began to work closely with the customers that Steve Blank would call “early adopters.”   They worked to put code together to send out to keen engineers – people just like them. The code      they sent out was far from the finished product. However, this basic presentation of the product           allowed Dropbox to confirm that the problem that it was attempting to solve was very real for its          customers. Through the feedback it got from early adopters, Dropbox realized it was on its way to a    real solution.  One of the biggest lessons that Dropbox learned during this stage was that they could  not just head to the forums where its audience spent its time. They also had to communicate with        these customers in an authentic way if they wanted to get real feedback.</a:t>
            </a:r>
          </a:p>
          <a:p>
            <a:pPr marL="0" lvl="0" indent="0" algn="just" latinLnBrk="1">
              <a:lnSpc>
                <a:spcPct val="150000"/>
              </a:lnSpc>
              <a:spcBef>
                <a:spcPts val="600"/>
              </a:spcBef>
              <a:buNone/>
            </a:pPr>
            <a:r>
              <a:rPr lang="en-SG" sz="1800" kern="100" dirty="0">
                <a:effectLst/>
                <a:latin typeface="Arial" panose="020B0604020202020204" pitchFamily="34" charset="0"/>
                <a:ea typeface="Malgun Gothic" panose="020B0503020000020004" pitchFamily="34" charset="-127"/>
                <a:cs typeface="Times New Roman" panose="02020603050405020304" pitchFamily="18" charset="0"/>
              </a:rPr>
              <a:t> </a:t>
            </a:r>
          </a:p>
          <a:p>
            <a:endParaRPr lang="ko-KR" altLang="en-US" dirty="0"/>
          </a:p>
        </p:txBody>
      </p:sp>
    </p:spTree>
    <p:extLst>
      <p:ext uri="{BB962C8B-B14F-4D97-AF65-F5344CB8AC3E}">
        <p14:creationId xmlns:p14="http://schemas.microsoft.com/office/powerpoint/2010/main" val="19859381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8362A70-3F24-BFA1-805E-0E6A501D8CE1}"/>
              </a:ext>
            </a:extLst>
          </p:cNvPr>
          <p:cNvSpPr>
            <a:spLocks noGrp="1"/>
          </p:cNvSpPr>
          <p:nvPr>
            <p:ph type="title"/>
          </p:nvPr>
        </p:nvSpPr>
        <p:spPr/>
        <p:txBody>
          <a:bodyPr/>
          <a:lstStyle/>
          <a:p>
            <a:r>
              <a:rPr lang="en-US" altLang="ko-KR" dirty="0"/>
              <a:t>Customer Development </a:t>
            </a:r>
            <a:br>
              <a:rPr lang="en-US" altLang="ko-KR" dirty="0"/>
            </a:br>
            <a:r>
              <a:rPr lang="en-US" altLang="ko-KR" dirty="0"/>
              <a:t>case example : Dropbox (3 of 4)</a:t>
            </a:r>
            <a:endParaRPr lang="ko-KR" altLang="en-US" dirty="0"/>
          </a:p>
        </p:txBody>
      </p:sp>
      <p:sp>
        <p:nvSpPr>
          <p:cNvPr id="3" name="내용 개체 틀 2">
            <a:extLst>
              <a:ext uri="{FF2B5EF4-FFF2-40B4-BE49-F238E27FC236}">
                <a16:creationId xmlns:a16="http://schemas.microsoft.com/office/drawing/2014/main" id="{B0A25BF4-14A8-4C8C-DFFF-AD63EDE102BD}"/>
              </a:ext>
            </a:extLst>
          </p:cNvPr>
          <p:cNvSpPr>
            <a:spLocks noGrp="1"/>
          </p:cNvSpPr>
          <p:nvPr>
            <p:ph idx="1"/>
          </p:nvPr>
        </p:nvSpPr>
        <p:spPr>
          <a:xfrm>
            <a:off x="838199" y="1994053"/>
            <a:ext cx="10828664" cy="4182910"/>
          </a:xfrm>
        </p:spPr>
        <p:txBody>
          <a:bodyPr>
            <a:normAutofit/>
          </a:bodyPr>
          <a:lstStyle/>
          <a:p>
            <a:pPr marL="0" indent="0" algn="just">
              <a:spcBef>
                <a:spcPts val="600"/>
              </a:spcBef>
              <a:buNone/>
            </a:pPr>
            <a:r>
              <a:rPr lang="en-SG" sz="1800" kern="100" dirty="0">
                <a:effectLst/>
                <a:latin typeface="Arial" panose="020B0604020202020204" pitchFamily="34" charset="0"/>
                <a:ea typeface="Malgun Gothic" panose="020B0503020000020004" pitchFamily="34" charset="-127"/>
                <a:cs typeface="Times New Roman" panose="02020603050405020304" pitchFamily="18" charset="0"/>
              </a:rPr>
              <a:t> </a:t>
            </a:r>
            <a:r>
              <a:rPr lang="en-SG" sz="2000" b="1" kern="100" dirty="0">
                <a:effectLst/>
                <a:latin typeface="Arial" panose="020B0604020202020204" pitchFamily="34" charset="0"/>
                <a:ea typeface="Malgun Gothic" panose="020B0503020000020004" pitchFamily="34" charset="-127"/>
                <a:cs typeface="Times New Roman" panose="02020603050405020304" pitchFamily="18" charset="0"/>
              </a:rPr>
              <a:t>Customer Validation</a:t>
            </a:r>
            <a:r>
              <a:rPr lang="en-SG" sz="2000" kern="100" dirty="0">
                <a:effectLst/>
                <a:latin typeface="Arial" panose="020B0604020202020204" pitchFamily="34" charset="0"/>
                <a:ea typeface="Malgun Gothic" panose="020B0503020000020004" pitchFamily="34" charset="-127"/>
                <a:cs typeface="Times New Roman" panose="02020603050405020304" pitchFamily="18" charset="0"/>
              </a:rPr>
              <a:t> : </a:t>
            </a:r>
            <a:r>
              <a:rPr lang="en-US" sz="2000" kern="100" dirty="0">
                <a:effectLst/>
                <a:latin typeface="Arial" panose="020B0604020202020204" pitchFamily="34" charset="0"/>
                <a:ea typeface="Malgun Gothic" panose="020B0503020000020004" pitchFamily="34" charset="-127"/>
                <a:cs typeface="Times New Roman" panose="02020603050405020304" pitchFamily="18" charset="0"/>
              </a:rPr>
              <a:t>Dropbox created a snapshot of their product. This was their minimum viable product. It showed the inherent value of the full product but did not include all of the       bells and whistles yet. They sent this minimum viable product out to Hacker News, where their      early adopters lived. The feedback they got was of very high quality. More importantly, the feedback they got validated their learning. They created a private beta launch video for their early  adopters. Because they knew where their customers were and how to speak to them, the        video resulted in a waiting list that grew to 75,000 people in only a single day.</a:t>
            </a:r>
            <a:endParaRPr lang="en-SG" sz="2000" kern="100" dirty="0">
              <a:effectLst/>
              <a:latin typeface="Arial" panose="020B0604020202020204" pitchFamily="34" charset="0"/>
              <a:ea typeface="Malgun Gothic" panose="020B0503020000020004" pitchFamily="34" charset="-127"/>
              <a:cs typeface="Times New Roman" panose="02020603050405020304" pitchFamily="18" charset="0"/>
            </a:endParaRPr>
          </a:p>
          <a:p>
            <a:pPr marL="0" lvl="0" indent="0" algn="just" latinLnBrk="1">
              <a:lnSpc>
                <a:spcPct val="150000"/>
              </a:lnSpc>
              <a:spcBef>
                <a:spcPts val="600"/>
              </a:spcBef>
              <a:buNone/>
            </a:pPr>
            <a:endParaRPr lang="en-SG" sz="1800" kern="100" dirty="0">
              <a:effectLst/>
              <a:latin typeface="Arial" panose="020B0604020202020204" pitchFamily="34" charset="0"/>
              <a:ea typeface="Malgun Gothic" panose="020B0503020000020004" pitchFamily="34" charset="-127"/>
              <a:cs typeface="Times New Roman" panose="02020603050405020304" pitchFamily="18" charset="0"/>
            </a:endParaRPr>
          </a:p>
          <a:p>
            <a:endParaRPr lang="ko-KR" altLang="en-US" dirty="0"/>
          </a:p>
        </p:txBody>
      </p:sp>
    </p:spTree>
    <p:extLst>
      <p:ext uri="{BB962C8B-B14F-4D97-AF65-F5344CB8AC3E}">
        <p14:creationId xmlns:p14="http://schemas.microsoft.com/office/powerpoint/2010/main" val="18472516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8362A70-3F24-BFA1-805E-0E6A501D8CE1}"/>
              </a:ext>
            </a:extLst>
          </p:cNvPr>
          <p:cNvSpPr>
            <a:spLocks noGrp="1"/>
          </p:cNvSpPr>
          <p:nvPr>
            <p:ph type="title"/>
          </p:nvPr>
        </p:nvSpPr>
        <p:spPr>
          <a:xfrm>
            <a:off x="1151263" y="398176"/>
            <a:ext cx="10515600" cy="1067068"/>
          </a:xfrm>
        </p:spPr>
        <p:txBody>
          <a:bodyPr>
            <a:normAutofit fontScale="90000"/>
          </a:bodyPr>
          <a:lstStyle/>
          <a:p>
            <a:r>
              <a:rPr lang="en-US" altLang="ko-KR" dirty="0"/>
              <a:t>Customer Development </a:t>
            </a:r>
            <a:br>
              <a:rPr lang="en-US" altLang="ko-KR" dirty="0"/>
            </a:br>
            <a:r>
              <a:rPr lang="en-US" altLang="ko-KR" dirty="0"/>
              <a:t>case example : Dropbox (4 of 4)</a:t>
            </a:r>
            <a:endParaRPr lang="ko-KR" altLang="en-US" dirty="0"/>
          </a:p>
        </p:txBody>
      </p:sp>
      <p:sp>
        <p:nvSpPr>
          <p:cNvPr id="3" name="내용 개체 틀 2">
            <a:extLst>
              <a:ext uri="{FF2B5EF4-FFF2-40B4-BE49-F238E27FC236}">
                <a16:creationId xmlns:a16="http://schemas.microsoft.com/office/drawing/2014/main" id="{B0A25BF4-14A8-4C8C-DFFF-AD63EDE102BD}"/>
              </a:ext>
            </a:extLst>
          </p:cNvPr>
          <p:cNvSpPr>
            <a:spLocks noGrp="1"/>
          </p:cNvSpPr>
          <p:nvPr>
            <p:ph idx="1"/>
          </p:nvPr>
        </p:nvSpPr>
        <p:spPr>
          <a:xfrm>
            <a:off x="838199" y="1690688"/>
            <a:ext cx="10828664" cy="4486275"/>
          </a:xfrm>
        </p:spPr>
        <p:txBody>
          <a:bodyPr>
            <a:normAutofit fontScale="92500" lnSpcReduction="20000"/>
          </a:bodyPr>
          <a:lstStyle/>
          <a:p>
            <a:pPr marL="342900" lvl="0" indent="-342900" algn="just" latinLnBrk="1">
              <a:lnSpc>
                <a:spcPct val="150000"/>
              </a:lnSpc>
              <a:spcBef>
                <a:spcPts val="600"/>
              </a:spcBef>
              <a:buFont typeface="Wingdings" panose="05000000000000000000" pitchFamily="2" charset="2"/>
              <a:buChar char=""/>
            </a:pPr>
            <a:r>
              <a:rPr lang="en-SG" sz="1800" b="1" kern="100" dirty="0">
                <a:effectLst/>
                <a:latin typeface="Arial" panose="020B0604020202020204" pitchFamily="34" charset="0"/>
                <a:ea typeface="Malgun Gothic" panose="020B0503020000020004" pitchFamily="34" charset="-127"/>
                <a:cs typeface="Times New Roman" panose="02020603050405020304" pitchFamily="18" charset="0"/>
              </a:rPr>
              <a:t>Customer Creation :</a:t>
            </a:r>
            <a:r>
              <a:rPr lang="en-SG" sz="1800" kern="100" dirty="0">
                <a:effectLst/>
                <a:latin typeface="Arial" panose="020B0604020202020204" pitchFamily="34" charset="0"/>
                <a:ea typeface="Malgun Gothic" panose="020B0503020000020004" pitchFamily="34" charset="-127"/>
                <a:cs typeface="Times New Roman" panose="02020603050405020304" pitchFamily="18" charset="0"/>
              </a:rPr>
              <a:t> Dropbox had its early adopters excited about its product. To stick to the Customer    Development model, the company would have to begin to create its mainstream customer base. To get       started, Dropbox created a landing page that was designed to capture interest before the official release of the product. This landing page was important because it gave a place for its current customers to refer their friends. Rather than driving demand through the mainstream media, Dropbox pivoted and found a way to    facilitate these referrals by creating a solid landing page.  Dropbox started to focus on data analysis and    marketing. They also perform split tests to determine the best landing page optimizations, encourage          sharing and </a:t>
            </a:r>
            <a:r>
              <a:rPr lang="en-SG" sz="1800" kern="100" dirty="0" err="1">
                <a:effectLst/>
                <a:latin typeface="Arial" panose="020B0604020202020204" pitchFamily="34" charset="0"/>
                <a:ea typeface="Malgun Gothic" panose="020B0503020000020004" pitchFamily="34" charset="-127"/>
                <a:cs typeface="Times New Roman" panose="02020603050405020304" pitchFamily="18" charset="0"/>
              </a:rPr>
              <a:t>analyze</a:t>
            </a:r>
            <a:r>
              <a:rPr lang="en-SG" sz="1800" kern="100" dirty="0">
                <a:effectLst/>
                <a:latin typeface="Arial" panose="020B0604020202020204" pitchFamily="34" charset="0"/>
                <a:ea typeface="Malgun Gothic" panose="020B0503020000020004" pitchFamily="34" charset="-127"/>
                <a:cs typeface="Times New Roman" panose="02020603050405020304" pitchFamily="18" charset="0"/>
              </a:rPr>
              <a:t> surveys. This investment in the analytics was a part of the “learn early, learn often”      strategy that Dropbox had previously adopted. With all of these tools, Dropbox grew their user base from    100,000 users to four million users almost entirely through viral sharing and their word of mouth programs.</a:t>
            </a:r>
          </a:p>
          <a:p>
            <a:pPr marL="342900" lvl="0" indent="-342900" algn="just" latinLnBrk="1">
              <a:lnSpc>
                <a:spcPct val="150000"/>
              </a:lnSpc>
              <a:spcBef>
                <a:spcPts val="600"/>
              </a:spcBef>
              <a:buFont typeface="Wingdings" panose="05000000000000000000" pitchFamily="2" charset="2"/>
              <a:buChar char=""/>
            </a:pPr>
            <a:endParaRPr lang="en-SG" sz="1800" kern="100" dirty="0">
              <a:effectLst/>
              <a:latin typeface="Arial" panose="020B0604020202020204" pitchFamily="34" charset="0"/>
              <a:ea typeface="Malgun Gothic" panose="020B0503020000020004" pitchFamily="34" charset="-127"/>
              <a:cs typeface="Times New Roman" panose="02020603050405020304" pitchFamily="18" charset="0"/>
            </a:endParaRPr>
          </a:p>
          <a:p>
            <a:pPr marL="342900" lvl="0" indent="-342900" algn="just" latinLnBrk="1">
              <a:lnSpc>
                <a:spcPct val="150000"/>
              </a:lnSpc>
              <a:spcBef>
                <a:spcPts val="600"/>
              </a:spcBef>
              <a:buFont typeface="Wingdings" panose="05000000000000000000" pitchFamily="2" charset="2"/>
              <a:buChar char=""/>
            </a:pPr>
            <a:r>
              <a:rPr lang="en-SG" sz="1800" b="1" kern="100" dirty="0">
                <a:effectLst/>
                <a:latin typeface="Arial" panose="020B0604020202020204" pitchFamily="34" charset="0"/>
                <a:ea typeface="Malgun Gothic" panose="020B0503020000020004" pitchFamily="34" charset="-127"/>
                <a:cs typeface="Times New Roman" panose="02020603050405020304" pitchFamily="18" charset="0"/>
              </a:rPr>
              <a:t>Result :</a:t>
            </a:r>
            <a:r>
              <a:rPr lang="en-SG" sz="1800" kern="100" dirty="0">
                <a:effectLst/>
                <a:latin typeface="Arial" panose="020B0604020202020204" pitchFamily="34" charset="0"/>
                <a:ea typeface="Malgun Gothic" panose="020B0503020000020004" pitchFamily="34" charset="-127"/>
                <a:cs typeface="Times New Roman" panose="02020603050405020304" pitchFamily="18" charset="0"/>
              </a:rPr>
              <a:t> Dropbox remains a very popular product and one of Silicon Valley's greatest success stories. </a:t>
            </a:r>
          </a:p>
          <a:p>
            <a:pPr marL="0" indent="0" algn="just">
              <a:spcBef>
                <a:spcPts val="600"/>
              </a:spcBef>
              <a:buNone/>
            </a:pPr>
            <a:endParaRPr lang="ko-KR" altLang="en-US" dirty="0"/>
          </a:p>
        </p:txBody>
      </p:sp>
    </p:spTree>
    <p:extLst>
      <p:ext uri="{BB962C8B-B14F-4D97-AF65-F5344CB8AC3E}">
        <p14:creationId xmlns:p14="http://schemas.microsoft.com/office/powerpoint/2010/main" val="10676517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3">
            <a:extLst>
              <a:ext uri="{FF2B5EF4-FFF2-40B4-BE49-F238E27FC236}">
                <a16:creationId xmlns:a16="http://schemas.microsoft.com/office/drawing/2014/main" id="{5A744A17-3120-4D7F-ED5D-340F0E64B6F9}"/>
              </a:ext>
            </a:extLst>
          </p:cNvPr>
          <p:cNvSpPr>
            <a:spLocks noGrp="1"/>
          </p:cNvSpPr>
          <p:nvPr>
            <p:ph type="title"/>
          </p:nvPr>
        </p:nvSpPr>
        <p:spPr/>
        <p:txBody>
          <a:bodyPr>
            <a:normAutofit fontScale="90000"/>
          </a:bodyPr>
          <a:lstStyle/>
          <a:p>
            <a:r>
              <a:rPr lang="en-US" altLang="ko-KR" sz="4400" dirty="0">
                <a:latin typeface="Verdana" panose="020B0604030504040204" pitchFamily="34" charset="0"/>
                <a:ea typeface="Verdana" panose="020B0604030504040204" pitchFamily="34" charset="0"/>
              </a:rPr>
              <a:t>MODULE 2.	</a:t>
            </a:r>
            <a:br>
              <a:rPr lang="en-US" altLang="ko-KR" sz="4400" dirty="0">
                <a:latin typeface="Verdana" panose="020B0604030504040204" pitchFamily="34" charset="0"/>
                <a:ea typeface="Verdana" panose="020B0604030504040204" pitchFamily="34" charset="0"/>
              </a:rPr>
            </a:br>
            <a:r>
              <a:rPr lang="en-US" altLang="ko-KR" sz="4400" dirty="0">
                <a:latin typeface="Verdana" panose="020B0604030504040204" pitchFamily="34" charset="0"/>
                <a:ea typeface="Verdana" panose="020B0604030504040204" pitchFamily="34" charset="0"/>
              </a:rPr>
              <a:t>CUSTOMER DISCOVERY INTERVIEW </a:t>
            </a:r>
            <a:br>
              <a:rPr lang="en-US" altLang="ko-KR" sz="4400" dirty="0">
                <a:latin typeface="Verdana" panose="020B0604030504040204" pitchFamily="34" charset="0"/>
                <a:ea typeface="Verdana" panose="020B0604030504040204" pitchFamily="34" charset="0"/>
              </a:rPr>
            </a:br>
            <a:br>
              <a:rPr kumimoji="0" lang="en-US" altLang="ko-KR" sz="31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rPr>
            </a:br>
            <a:r>
              <a:rPr kumimoji="0" lang="en-US" altLang="ko-KR" sz="31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rPr>
              <a:t>	Articulate your Business Model Hypotheses</a:t>
            </a:r>
            <a:br>
              <a:rPr kumimoji="0" lang="en-US" altLang="ko-KR" sz="31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rPr>
            </a:br>
            <a:r>
              <a:rPr kumimoji="0" lang="en-US" altLang="ko-KR" sz="31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rPr>
              <a:t>	Plan and Conduct a Customer Discovery Interview</a:t>
            </a:r>
            <a:br>
              <a:rPr kumimoji="0" lang="en-US" altLang="ko-KR" sz="31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rPr>
            </a:br>
            <a:br>
              <a:rPr kumimoji="0" lang="en-US" altLang="ko-KR" sz="31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rPr>
            </a:br>
            <a:endParaRPr lang="ko-KR" altLang="en-US" sz="4400" dirty="0">
              <a:latin typeface="Verdana" panose="020B0604030504040204" pitchFamily="34" charset="0"/>
            </a:endParaRPr>
          </a:p>
        </p:txBody>
      </p:sp>
    </p:spTree>
    <p:extLst>
      <p:ext uri="{BB962C8B-B14F-4D97-AF65-F5344CB8AC3E}">
        <p14:creationId xmlns:p14="http://schemas.microsoft.com/office/powerpoint/2010/main" val="6139270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74E53A3-E451-8C02-8987-DD56B6E892AE}"/>
              </a:ext>
            </a:extLst>
          </p:cNvPr>
          <p:cNvSpPr>
            <a:spLocks noGrp="1"/>
          </p:cNvSpPr>
          <p:nvPr>
            <p:ph type="title"/>
          </p:nvPr>
        </p:nvSpPr>
        <p:spPr/>
        <p:txBody>
          <a:bodyPr/>
          <a:lstStyle/>
          <a:p>
            <a:r>
              <a:rPr lang="en-US" altLang="ko-KR" dirty="0"/>
              <a:t>Customer Discovery Phase</a:t>
            </a:r>
            <a:br>
              <a:rPr lang="en-US" altLang="ko-KR" dirty="0"/>
            </a:br>
            <a:r>
              <a:rPr lang="en-US" altLang="ko-KR" dirty="0"/>
              <a:t> to understand customers needs</a:t>
            </a:r>
            <a:endParaRPr lang="ko-KR" altLang="en-US" dirty="0"/>
          </a:p>
        </p:txBody>
      </p:sp>
      <p:sp>
        <p:nvSpPr>
          <p:cNvPr id="3" name="내용 개체 틀 2">
            <a:extLst>
              <a:ext uri="{FF2B5EF4-FFF2-40B4-BE49-F238E27FC236}">
                <a16:creationId xmlns:a16="http://schemas.microsoft.com/office/drawing/2014/main" id="{D9D050A7-444C-37BB-1D2D-77DE52028069}"/>
              </a:ext>
            </a:extLst>
          </p:cNvPr>
          <p:cNvSpPr>
            <a:spLocks noGrp="1"/>
          </p:cNvSpPr>
          <p:nvPr>
            <p:ph idx="1"/>
          </p:nvPr>
        </p:nvSpPr>
        <p:spPr>
          <a:xfrm>
            <a:off x="838200" y="1863725"/>
            <a:ext cx="10515600" cy="4351338"/>
          </a:xfrm>
        </p:spPr>
        <p:txBody>
          <a:bodyPr>
            <a:normAutofit/>
          </a:bodyPr>
          <a:lstStyle/>
          <a:p>
            <a:pPr marL="342900" lvl="0" indent="-342900" algn="just" latinLnBrk="1">
              <a:lnSpc>
                <a:spcPct val="150000"/>
              </a:lnSpc>
              <a:spcBef>
                <a:spcPts val="600"/>
              </a:spcBef>
              <a:buFont typeface="Wingdings" panose="05000000000000000000" pitchFamily="2" charset="2"/>
              <a:buChar char=""/>
            </a:pPr>
            <a:r>
              <a:rPr lang="en-SG" sz="2000" kern="100" dirty="0">
                <a:effectLst/>
                <a:latin typeface="Arial" panose="020B0604020202020204" pitchFamily="34" charset="0"/>
                <a:ea typeface="Malgun Gothic" panose="020B0503020000020004" pitchFamily="34" charset="-127"/>
                <a:cs typeface="Times New Roman" panose="02020603050405020304" pitchFamily="18" charset="0"/>
              </a:rPr>
              <a:t>Business starts with a hypothesis in customer development</a:t>
            </a:r>
          </a:p>
          <a:p>
            <a:pPr marL="342900" lvl="0" indent="-342900" algn="just" latinLnBrk="1">
              <a:lnSpc>
                <a:spcPct val="150000"/>
              </a:lnSpc>
              <a:spcBef>
                <a:spcPts val="600"/>
              </a:spcBef>
              <a:buFont typeface="Wingdings" panose="05000000000000000000" pitchFamily="2" charset="2"/>
              <a:buChar char=""/>
            </a:pPr>
            <a:r>
              <a:rPr lang="en-SG" sz="2000" kern="100" dirty="0">
                <a:effectLst/>
                <a:latin typeface="Arial" panose="020B0604020202020204" pitchFamily="34" charset="0"/>
                <a:ea typeface="Malgun Gothic" panose="020B0503020000020004" pitchFamily="34" charset="-127"/>
                <a:cs typeface="Times New Roman" panose="02020603050405020304" pitchFamily="18" charset="0"/>
              </a:rPr>
              <a:t>Customer Discovery phase focuses on </a:t>
            </a:r>
            <a:r>
              <a:rPr lang="en-US" sz="2000" kern="100" dirty="0">
                <a:effectLst/>
                <a:latin typeface="Arial" panose="020B0604020202020204" pitchFamily="34" charset="0"/>
                <a:ea typeface="Malgun Gothic" panose="020B0503020000020004" pitchFamily="34" charset="-127"/>
                <a:cs typeface="Times New Roman" panose="02020603050405020304" pitchFamily="18" charset="0"/>
              </a:rPr>
              <a:t>Understand customers and their needs that         company may be able to satisfy. </a:t>
            </a:r>
            <a:endParaRPr lang="en-SG" sz="2000" kern="100" dirty="0">
              <a:effectLst/>
              <a:latin typeface="Arial" panose="020B0604020202020204" pitchFamily="34" charset="0"/>
              <a:ea typeface="Malgun Gothic" panose="020B0503020000020004" pitchFamily="34" charset="-127"/>
              <a:cs typeface="Times New Roman" panose="02020603050405020304" pitchFamily="18" charset="0"/>
            </a:endParaRPr>
          </a:p>
          <a:p>
            <a:pPr marL="342900" lvl="0" indent="-342900" algn="just" latinLnBrk="1">
              <a:lnSpc>
                <a:spcPct val="150000"/>
              </a:lnSpc>
              <a:spcBef>
                <a:spcPts val="600"/>
              </a:spcBef>
              <a:buFont typeface="Wingdings" panose="05000000000000000000" pitchFamily="2" charset="2"/>
              <a:buChar char=""/>
            </a:pPr>
            <a:r>
              <a:rPr lang="en-SG" sz="2000" kern="100" dirty="0">
                <a:effectLst/>
                <a:latin typeface="Arial" panose="020B0604020202020204" pitchFamily="34" charset="0"/>
                <a:ea typeface="Malgun Gothic" panose="020B0503020000020004" pitchFamily="34" charset="-127"/>
                <a:cs typeface="Times New Roman" panose="02020603050405020304" pitchFamily="18" charset="0"/>
              </a:rPr>
              <a:t>Companies need to talk to potential customers to gather real feedback to back  own       assumptions. </a:t>
            </a:r>
          </a:p>
          <a:p>
            <a:pPr marL="342900" lvl="0" indent="-342900" algn="just" latinLnBrk="1">
              <a:lnSpc>
                <a:spcPct val="150000"/>
              </a:lnSpc>
              <a:spcBef>
                <a:spcPts val="600"/>
              </a:spcBef>
              <a:buFont typeface="Wingdings" panose="05000000000000000000" pitchFamily="2" charset="2"/>
              <a:buChar char=""/>
            </a:pPr>
            <a:r>
              <a:rPr lang="en-SG" sz="2000" kern="100" dirty="0">
                <a:effectLst/>
                <a:latin typeface="Arial" panose="020B0604020202020204" pitchFamily="34" charset="0"/>
                <a:ea typeface="Malgun Gothic" panose="020B0503020000020004" pitchFamily="34" charset="-127"/>
                <a:cs typeface="Times New Roman" panose="02020603050405020304" pitchFamily="18" charset="0"/>
              </a:rPr>
              <a:t>By listening to real needs, pain points, and opinions about existing products, companies will ensure their product or service has real value to the customers. </a:t>
            </a:r>
          </a:p>
          <a:p>
            <a:pPr marL="342900" lvl="0" indent="-342900" algn="just" latinLnBrk="1">
              <a:lnSpc>
                <a:spcPct val="150000"/>
              </a:lnSpc>
              <a:spcBef>
                <a:spcPts val="600"/>
              </a:spcBef>
              <a:buFont typeface="Wingdings" panose="05000000000000000000" pitchFamily="2" charset="2"/>
              <a:buChar char=""/>
            </a:pPr>
            <a:r>
              <a:rPr lang="en-SG" sz="2000" kern="100" dirty="0">
                <a:effectLst/>
                <a:latin typeface="Arial" panose="020B0604020202020204" pitchFamily="34" charset="0"/>
                <a:ea typeface="Malgun Gothic" panose="020B0503020000020004" pitchFamily="34" charset="-127"/>
                <a:cs typeface="Times New Roman" panose="02020603050405020304" pitchFamily="18" charset="0"/>
              </a:rPr>
              <a:t>As Steve puts it, “Stop selling, start listening.”</a:t>
            </a:r>
          </a:p>
        </p:txBody>
      </p:sp>
    </p:spTree>
    <p:extLst>
      <p:ext uri="{BB962C8B-B14F-4D97-AF65-F5344CB8AC3E}">
        <p14:creationId xmlns:p14="http://schemas.microsoft.com/office/powerpoint/2010/main" val="24353373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74E53A3-E451-8C02-8987-DD56B6E892AE}"/>
              </a:ext>
            </a:extLst>
          </p:cNvPr>
          <p:cNvSpPr>
            <a:spLocks noGrp="1"/>
          </p:cNvSpPr>
          <p:nvPr>
            <p:ph type="title"/>
          </p:nvPr>
        </p:nvSpPr>
        <p:spPr/>
        <p:txBody>
          <a:bodyPr/>
          <a:lstStyle/>
          <a:p>
            <a:r>
              <a:rPr lang="en-US" altLang="ko-KR" dirty="0"/>
              <a:t>[Activity] Discovering Needs</a:t>
            </a:r>
            <a:endParaRPr lang="ko-KR" altLang="en-US" dirty="0"/>
          </a:p>
        </p:txBody>
      </p:sp>
      <p:sp>
        <p:nvSpPr>
          <p:cNvPr id="3" name="내용 개체 틀 2">
            <a:extLst>
              <a:ext uri="{FF2B5EF4-FFF2-40B4-BE49-F238E27FC236}">
                <a16:creationId xmlns:a16="http://schemas.microsoft.com/office/drawing/2014/main" id="{D9D050A7-444C-37BB-1D2D-77DE52028069}"/>
              </a:ext>
            </a:extLst>
          </p:cNvPr>
          <p:cNvSpPr>
            <a:spLocks noGrp="1"/>
          </p:cNvSpPr>
          <p:nvPr>
            <p:ph idx="1"/>
          </p:nvPr>
        </p:nvSpPr>
        <p:spPr>
          <a:xfrm>
            <a:off x="838200" y="1863725"/>
            <a:ext cx="10515600" cy="4351338"/>
          </a:xfrm>
        </p:spPr>
        <p:txBody>
          <a:bodyPr>
            <a:normAutofit/>
          </a:bodyPr>
          <a:lstStyle/>
          <a:p>
            <a:pPr marL="342900" lvl="0" indent="-342900" algn="just" latinLnBrk="1">
              <a:lnSpc>
                <a:spcPct val="150000"/>
              </a:lnSpc>
              <a:spcBef>
                <a:spcPts val="600"/>
              </a:spcBef>
              <a:buFont typeface="Wingdings" panose="05000000000000000000" pitchFamily="2" charset="2"/>
              <a:buChar char=""/>
            </a:pPr>
            <a:r>
              <a:rPr lang="en-US" sz="2400" kern="100" dirty="0">
                <a:effectLst/>
                <a:latin typeface="Arial" panose="020B0604020202020204" pitchFamily="34" charset="0"/>
                <a:ea typeface="Malgun Gothic" panose="020B0503020000020004" pitchFamily="34" charset="-127"/>
                <a:cs typeface="Times New Roman" panose="02020603050405020304" pitchFamily="18" charset="0"/>
              </a:rPr>
              <a:t>Starting with your own business hypothesis, find a partner to act as your  potential customer &amp; get answers on what are their pain points/ problems / needs.  </a:t>
            </a:r>
          </a:p>
          <a:p>
            <a:pPr marL="342900" lvl="0" indent="-342900" algn="just" latinLnBrk="1">
              <a:lnSpc>
                <a:spcPct val="150000"/>
              </a:lnSpc>
              <a:spcBef>
                <a:spcPts val="600"/>
              </a:spcBef>
              <a:buFont typeface="Wingdings" panose="05000000000000000000" pitchFamily="2" charset="2"/>
              <a:buChar char=""/>
            </a:pPr>
            <a:r>
              <a:rPr lang="en-US" sz="2400" kern="100" dirty="0">
                <a:effectLst/>
                <a:latin typeface="Arial" panose="020B0604020202020204" pitchFamily="34" charset="0"/>
                <a:ea typeface="Malgun Gothic" panose="020B0503020000020004" pitchFamily="34" charset="-127"/>
                <a:cs typeface="Times New Roman" panose="02020603050405020304" pitchFamily="18" charset="0"/>
              </a:rPr>
              <a:t>Then write down the answers to the following questions:</a:t>
            </a:r>
            <a:endParaRPr lang="en-SG" sz="2400" kern="100" dirty="0">
              <a:effectLst/>
              <a:latin typeface="Arial" panose="020B0604020202020204" pitchFamily="34" charset="0"/>
              <a:ea typeface="Malgun Gothic" panose="020B0503020000020004" pitchFamily="34" charset="-127"/>
              <a:cs typeface="Times New Roman" panose="02020603050405020304" pitchFamily="18" charset="0"/>
            </a:endParaRPr>
          </a:p>
          <a:p>
            <a:pPr marL="0" lvl="0" indent="0" algn="just" latinLnBrk="1">
              <a:lnSpc>
                <a:spcPct val="150000"/>
              </a:lnSpc>
              <a:spcBef>
                <a:spcPts val="600"/>
              </a:spcBef>
              <a:buNone/>
            </a:pPr>
            <a:r>
              <a:rPr lang="en-US" sz="2400" kern="100" dirty="0">
                <a:effectLst/>
                <a:latin typeface="Arial" panose="020B0604020202020204" pitchFamily="34" charset="0"/>
                <a:ea typeface="Malgun Gothic" panose="020B0503020000020004" pitchFamily="34" charset="-127"/>
                <a:cs typeface="Times New Roman" panose="02020603050405020304" pitchFamily="18" charset="0"/>
              </a:rPr>
              <a:t>	a) Describe your partner’s pain points in your own words</a:t>
            </a:r>
          </a:p>
          <a:p>
            <a:pPr marL="0" lvl="0" indent="0" algn="just">
              <a:spcBef>
                <a:spcPts val="600"/>
              </a:spcBef>
              <a:buNone/>
            </a:pPr>
            <a:r>
              <a:rPr lang="en-US" sz="2400" kern="100" dirty="0">
                <a:latin typeface="Arial" panose="020B0604020202020204" pitchFamily="34" charset="0"/>
                <a:ea typeface="Malgun Gothic" panose="020B0503020000020004" pitchFamily="34" charset="-127"/>
                <a:cs typeface="Times New Roman" panose="02020603050405020304" pitchFamily="18" charset="0"/>
              </a:rPr>
              <a:t>	b) List </a:t>
            </a:r>
            <a:r>
              <a:rPr lang="en-US" sz="2400" dirty="0">
                <a:latin typeface="Arial" panose="020B0604020202020204" pitchFamily="34" charset="0"/>
                <a:ea typeface="Malgun Gothic" panose="020B0503020000020004" pitchFamily="34" charset="-127"/>
                <a:cs typeface="Times New Roman" panose="02020603050405020304" pitchFamily="18" charset="0"/>
              </a:rPr>
              <a:t>out the real needs and how do you think this can be solved </a:t>
            </a:r>
          </a:p>
          <a:p>
            <a:pPr marL="0" lvl="0" indent="0" algn="just">
              <a:spcBef>
                <a:spcPts val="600"/>
              </a:spcBef>
              <a:buNone/>
            </a:pPr>
            <a:r>
              <a:rPr lang="en-US" sz="2400" dirty="0">
                <a:latin typeface="Arial" panose="020B0604020202020204" pitchFamily="34" charset="0"/>
                <a:ea typeface="Malgun Gothic" panose="020B0503020000020004" pitchFamily="34" charset="-127"/>
                <a:cs typeface="Times New Roman" panose="02020603050405020304" pitchFamily="18" charset="0"/>
              </a:rPr>
              <a:t>	or aligned to your business hypothesis</a:t>
            </a:r>
            <a:endParaRPr lang="en-SG" sz="2400" kern="100" dirty="0">
              <a:effectLst/>
              <a:latin typeface="Arial" panose="020B0604020202020204" pitchFamily="34" charset="0"/>
              <a:ea typeface="Malgun Gothic" panose="020B0503020000020004" pitchFamily="34" charset="-127"/>
              <a:cs typeface="Times New Roman" panose="02020603050405020304" pitchFamily="18" charset="0"/>
            </a:endParaRPr>
          </a:p>
        </p:txBody>
      </p:sp>
    </p:spTree>
    <p:extLst>
      <p:ext uri="{BB962C8B-B14F-4D97-AF65-F5344CB8AC3E}">
        <p14:creationId xmlns:p14="http://schemas.microsoft.com/office/powerpoint/2010/main" val="38697266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E9269CDB-CCBC-0CF8-8C86-5EBB928005D1}"/>
              </a:ext>
            </a:extLst>
          </p:cNvPr>
          <p:cNvSpPr>
            <a:spLocks noGrp="1"/>
          </p:cNvSpPr>
          <p:nvPr>
            <p:ph type="title"/>
          </p:nvPr>
        </p:nvSpPr>
        <p:spPr>
          <a:xfrm>
            <a:off x="838200" y="365126"/>
            <a:ext cx="10515600" cy="714528"/>
          </a:xfrm>
        </p:spPr>
        <p:txBody>
          <a:bodyPr/>
          <a:lstStyle/>
          <a:p>
            <a:r>
              <a:rPr lang="en-US" altLang="ko-KR" dirty="0"/>
              <a:t>Customer Discovery Interview </a:t>
            </a:r>
            <a:endParaRPr lang="ko-KR" altLang="en-US" dirty="0"/>
          </a:p>
        </p:txBody>
      </p:sp>
      <p:sp>
        <p:nvSpPr>
          <p:cNvPr id="3" name="내용 개체 틀 2">
            <a:extLst>
              <a:ext uri="{FF2B5EF4-FFF2-40B4-BE49-F238E27FC236}">
                <a16:creationId xmlns:a16="http://schemas.microsoft.com/office/drawing/2014/main" id="{AC5FB401-C592-974E-2B07-D369B909F6DB}"/>
              </a:ext>
            </a:extLst>
          </p:cNvPr>
          <p:cNvSpPr>
            <a:spLocks noGrp="1"/>
          </p:cNvSpPr>
          <p:nvPr>
            <p:ph idx="1"/>
          </p:nvPr>
        </p:nvSpPr>
        <p:spPr>
          <a:xfrm>
            <a:off x="838200" y="1311007"/>
            <a:ext cx="10515600" cy="4865955"/>
          </a:xfrm>
        </p:spPr>
        <p:txBody>
          <a:bodyPr>
            <a:normAutofit fontScale="92500" lnSpcReduction="20000"/>
          </a:bodyPr>
          <a:lstStyle/>
          <a:p>
            <a:pPr algn="just" latinLnBrk="1">
              <a:lnSpc>
                <a:spcPct val="150000"/>
              </a:lnSpc>
              <a:spcBef>
                <a:spcPts val="600"/>
              </a:spcBef>
            </a:pPr>
            <a:r>
              <a:rPr lang="en-US" sz="1800" kern="100" dirty="0">
                <a:effectLst/>
                <a:latin typeface="Arial" panose="020B0604020202020204" pitchFamily="34" charset="0"/>
                <a:ea typeface="Malgun Gothic" panose="020B0503020000020004" pitchFamily="34" charset="-127"/>
                <a:cs typeface="Times New Roman" panose="02020603050405020304" pitchFamily="18" charset="0"/>
              </a:rPr>
              <a:t>SPIN Selling process developed by Neil Rackham (SPIN Selling: The Ultimate Guide, n.d.) </a:t>
            </a:r>
          </a:p>
          <a:p>
            <a:pPr marL="0" indent="0" algn="just" latinLnBrk="1">
              <a:lnSpc>
                <a:spcPct val="150000"/>
              </a:lnSpc>
              <a:spcBef>
                <a:spcPts val="600"/>
              </a:spcBef>
              <a:buNone/>
            </a:pPr>
            <a:r>
              <a:rPr lang="en-US" sz="1800" kern="100" dirty="0">
                <a:effectLst/>
                <a:latin typeface="Arial" panose="020B0604020202020204" pitchFamily="34" charset="0"/>
                <a:ea typeface="Malgun Gothic" panose="020B0503020000020004" pitchFamily="34" charset="-127"/>
                <a:cs typeface="Times New Roman" panose="02020603050405020304" pitchFamily="18" charset="0"/>
              </a:rPr>
              <a:t>The SPIN Selling process involves </a:t>
            </a:r>
            <a:r>
              <a:rPr lang="en-US" sz="1800" b="1" kern="100" dirty="0">
                <a:effectLst/>
                <a:latin typeface="Arial" panose="020B0604020202020204" pitchFamily="34" charset="0"/>
                <a:ea typeface="Malgun Gothic" panose="020B0503020000020004" pitchFamily="34" charset="-127"/>
                <a:cs typeface="Times New Roman" panose="02020603050405020304" pitchFamily="18" charset="0"/>
              </a:rPr>
              <a:t>four key stages</a:t>
            </a:r>
            <a:r>
              <a:rPr lang="en-US" sz="1800" kern="100" dirty="0">
                <a:effectLst/>
                <a:latin typeface="Arial" panose="020B0604020202020204" pitchFamily="34" charset="0"/>
                <a:ea typeface="Malgun Gothic" panose="020B0503020000020004" pitchFamily="34" charset="-127"/>
                <a:cs typeface="Times New Roman" panose="02020603050405020304" pitchFamily="18" charset="0"/>
              </a:rPr>
              <a:t>:</a:t>
            </a:r>
            <a:endParaRPr lang="en-SG" sz="1800" kern="100" dirty="0">
              <a:effectLst/>
              <a:latin typeface="Arial" panose="020B0604020202020204" pitchFamily="34" charset="0"/>
              <a:ea typeface="Malgun Gothic" panose="020B0503020000020004" pitchFamily="34" charset="-127"/>
              <a:cs typeface="Times New Roman" panose="02020603050405020304" pitchFamily="18" charset="0"/>
            </a:endParaRPr>
          </a:p>
          <a:p>
            <a:pPr marL="342900" lvl="0" indent="-342900" algn="just" latinLnBrk="1">
              <a:lnSpc>
                <a:spcPct val="150000"/>
              </a:lnSpc>
              <a:spcBef>
                <a:spcPts val="600"/>
              </a:spcBef>
              <a:buFont typeface="+mj-lt"/>
              <a:buAutoNum type="arabicPeriod"/>
              <a:tabLst>
                <a:tab pos="457200" algn="l"/>
              </a:tabLst>
            </a:pPr>
            <a:r>
              <a:rPr lang="en-US" sz="1800" kern="100" dirty="0">
                <a:effectLst/>
                <a:latin typeface="Arial" panose="020B0604020202020204" pitchFamily="34" charset="0"/>
                <a:ea typeface="Malgun Gothic" panose="020B0503020000020004" pitchFamily="34" charset="-127"/>
                <a:cs typeface="Times New Roman" panose="02020603050405020304" pitchFamily="18" charset="0"/>
              </a:rPr>
              <a:t>Situation Questions: The salesperson begins by asking questions to understand the prospect's current  situation, needs, and challenges.</a:t>
            </a:r>
            <a:endParaRPr lang="en-SG" sz="1800" kern="100" dirty="0">
              <a:effectLst/>
              <a:latin typeface="Arial" panose="020B0604020202020204" pitchFamily="34" charset="0"/>
              <a:ea typeface="Malgun Gothic" panose="020B0503020000020004" pitchFamily="34" charset="-127"/>
              <a:cs typeface="Times New Roman" panose="02020603050405020304" pitchFamily="18" charset="0"/>
            </a:endParaRPr>
          </a:p>
          <a:p>
            <a:pPr marL="342900" lvl="0" indent="-342900" algn="just" latinLnBrk="1">
              <a:lnSpc>
                <a:spcPct val="150000"/>
              </a:lnSpc>
              <a:spcBef>
                <a:spcPts val="600"/>
              </a:spcBef>
              <a:buFont typeface="+mj-lt"/>
              <a:buAutoNum type="arabicPeriod"/>
              <a:tabLst>
                <a:tab pos="457200" algn="l"/>
              </a:tabLst>
            </a:pPr>
            <a:r>
              <a:rPr lang="en-US" sz="1800" kern="100" dirty="0">
                <a:effectLst/>
                <a:latin typeface="Arial" panose="020B0604020202020204" pitchFamily="34" charset="0"/>
                <a:ea typeface="Malgun Gothic" panose="020B0503020000020004" pitchFamily="34" charset="-127"/>
                <a:cs typeface="Times New Roman" panose="02020603050405020304" pitchFamily="18" charset="0"/>
              </a:rPr>
              <a:t>Problem Questions: The salesperson asks questions to identify the prospect's problems, challenges,     and pain points.</a:t>
            </a:r>
            <a:endParaRPr lang="en-SG" sz="1800" kern="100" dirty="0">
              <a:effectLst/>
              <a:latin typeface="Arial" panose="020B0604020202020204" pitchFamily="34" charset="0"/>
              <a:ea typeface="Malgun Gothic" panose="020B0503020000020004" pitchFamily="34" charset="-127"/>
              <a:cs typeface="Times New Roman" panose="02020603050405020304" pitchFamily="18" charset="0"/>
            </a:endParaRPr>
          </a:p>
          <a:p>
            <a:pPr marL="342900" lvl="0" indent="-342900" algn="just" latinLnBrk="1">
              <a:lnSpc>
                <a:spcPct val="150000"/>
              </a:lnSpc>
              <a:spcBef>
                <a:spcPts val="600"/>
              </a:spcBef>
              <a:buFont typeface="+mj-lt"/>
              <a:buAutoNum type="arabicPeriod"/>
              <a:tabLst>
                <a:tab pos="457200" algn="l"/>
              </a:tabLst>
            </a:pPr>
            <a:r>
              <a:rPr lang="en-US" sz="1800" kern="100" dirty="0">
                <a:effectLst/>
                <a:latin typeface="Arial" panose="020B0604020202020204" pitchFamily="34" charset="0"/>
                <a:ea typeface="Malgun Gothic" panose="020B0503020000020004" pitchFamily="34" charset="-127"/>
                <a:cs typeface="Times New Roman" panose="02020603050405020304" pitchFamily="18" charset="0"/>
              </a:rPr>
              <a:t>Implication Questions: The salesperson asks questions to help the prospect understand the potential     consequences of not solving their problems or addressing their challenges.</a:t>
            </a:r>
            <a:endParaRPr lang="en-SG" sz="1800" kern="100" dirty="0">
              <a:effectLst/>
              <a:latin typeface="Arial" panose="020B0604020202020204" pitchFamily="34" charset="0"/>
              <a:ea typeface="Malgun Gothic" panose="020B0503020000020004" pitchFamily="34" charset="-127"/>
              <a:cs typeface="Times New Roman" panose="02020603050405020304" pitchFamily="18" charset="0"/>
            </a:endParaRPr>
          </a:p>
          <a:p>
            <a:pPr marL="342900" lvl="0" indent="-342900" algn="just" latinLnBrk="1">
              <a:lnSpc>
                <a:spcPct val="150000"/>
              </a:lnSpc>
              <a:spcBef>
                <a:spcPts val="600"/>
              </a:spcBef>
              <a:buFont typeface="+mj-lt"/>
              <a:buAutoNum type="arabicPeriod"/>
              <a:tabLst>
                <a:tab pos="457200" algn="l"/>
              </a:tabLst>
            </a:pPr>
            <a:r>
              <a:rPr lang="en-US" sz="1800" kern="100" dirty="0">
                <a:effectLst/>
                <a:latin typeface="Arial" panose="020B0604020202020204" pitchFamily="34" charset="0"/>
                <a:ea typeface="Malgun Gothic" panose="020B0503020000020004" pitchFamily="34" charset="-127"/>
                <a:cs typeface="Times New Roman" panose="02020603050405020304" pitchFamily="18" charset="0"/>
              </a:rPr>
              <a:t>Need-Payoff Questions: The salesperson asks questions to help the prospect see the value in solving    their problems or addressing their challenges, and to build momentum towards closing the sale.</a:t>
            </a:r>
          </a:p>
          <a:p>
            <a:pPr marL="342900" lvl="0" indent="-342900" algn="just" latinLnBrk="1">
              <a:lnSpc>
                <a:spcPct val="150000"/>
              </a:lnSpc>
              <a:spcBef>
                <a:spcPts val="600"/>
              </a:spcBef>
              <a:buFont typeface="+mj-lt"/>
              <a:buAutoNum type="arabicPeriod"/>
              <a:tabLst>
                <a:tab pos="457200" algn="l"/>
              </a:tabLst>
            </a:pPr>
            <a:endParaRPr lang="en-SG" sz="1800" kern="100" dirty="0">
              <a:effectLst/>
              <a:latin typeface="Arial" panose="020B0604020202020204" pitchFamily="34" charset="0"/>
              <a:ea typeface="Malgun Gothic" panose="020B0503020000020004" pitchFamily="34" charset="-127"/>
              <a:cs typeface="Times New Roman" panose="02020603050405020304" pitchFamily="18" charset="0"/>
            </a:endParaRPr>
          </a:p>
          <a:p>
            <a:pPr marL="342900" lvl="0" indent="-342900" algn="just" latinLnBrk="1">
              <a:lnSpc>
                <a:spcPct val="150000"/>
              </a:lnSpc>
              <a:spcBef>
                <a:spcPts val="600"/>
              </a:spcBef>
              <a:buFont typeface="Wingdings" panose="05000000000000000000" pitchFamily="2" charset="2"/>
              <a:buChar char=""/>
            </a:pPr>
            <a:r>
              <a:rPr lang="en-SG" sz="1800" kern="100" dirty="0">
                <a:effectLst/>
                <a:latin typeface="Arial" panose="020B0604020202020204" pitchFamily="34" charset="0"/>
                <a:ea typeface="Malgun Gothic" panose="020B0503020000020004" pitchFamily="34" charset="-127"/>
                <a:cs typeface="Times New Roman" panose="02020603050405020304" pitchFamily="18" charset="0"/>
              </a:rPr>
              <a:t>Important to LISTEN to have accurate understanding of customer’s needs.  </a:t>
            </a:r>
          </a:p>
          <a:p>
            <a:endParaRPr lang="en-US" altLang="ko-KR" dirty="0"/>
          </a:p>
        </p:txBody>
      </p:sp>
    </p:spTree>
    <p:extLst>
      <p:ext uri="{BB962C8B-B14F-4D97-AF65-F5344CB8AC3E}">
        <p14:creationId xmlns:p14="http://schemas.microsoft.com/office/powerpoint/2010/main" val="21837519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8362A70-3F24-BFA1-805E-0E6A501D8CE1}"/>
              </a:ext>
            </a:extLst>
          </p:cNvPr>
          <p:cNvSpPr>
            <a:spLocks noGrp="1"/>
          </p:cNvSpPr>
          <p:nvPr>
            <p:ph type="title"/>
          </p:nvPr>
        </p:nvSpPr>
        <p:spPr/>
        <p:txBody>
          <a:bodyPr/>
          <a:lstStyle/>
          <a:p>
            <a:r>
              <a:rPr lang="en-US" altLang="ko-KR" dirty="0"/>
              <a:t>Recap</a:t>
            </a:r>
            <a:endParaRPr lang="ko-KR" altLang="en-US" dirty="0"/>
          </a:p>
        </p:txBody>
      </p:sp>
      <p:sp>
        <p:nvSpPr>
          <p:cNvPr id="3" name="내용 개체 틀 2">
            <a:extLst>
              <a:ext uri="{FF2B5EF4-FFF2-40B4-BE49-F238E27FC236}">
                <a16:creationId xmlns:a16="http://schemas.microsoft.com/office/drawing/2014/main" id="{B0A25BF4-14A8-4C8C-DFFF-AD63EDE102BD}"/>
              </a:ext>
            </a:extLst>
          </p:cNvPr>
          <p:cNvSpPr>
            <a:spLocks noGrp="1"/>
          </p:cNvSpPr>
          <p:nvPr>
            <p:ph idx="1"/>
          </p:nvPr>
        </p:nvSpPr>
        <p:spPr/>
        <p:txBody>
          <a:bodyPr>
            <a:normAutofit/>
          </a:bodyPr>
          <a:lstStyle/>
          <a:p>
            <a:pPr algn="just" latinLnBrk="1">
              <a:lnSpc>
                <a:spcPct val="150000"/>
              </a:lnSpc>
              <a:spcBef>
                <a:spcPts val="600"/>
              </a:spcBef>
            </a:pPr>
            <a:r>
              <a:rPr lang="en-US" sz="2000" kern="100" dirty="0">
                <a:effectLst/>
                <a:latin typeface="Arial" panose="020B0604020202020204" pitchFamily="34" charset="0"/>
                <a:ea typeface="Malgun Gothic" panose="020B0503020000020004" pitchFamily="34" charset="-127"/>
                <a:cs typeface="Times New Roman" panose="02020603050405020304" pitchFamily="18" charset="0"/>
              </a:rPr>
              <a:t>Customer discovery : focuses on the understanding of customers and their needs. </a:t>
            </a:r>
          </a:p>
          <a:p>
            <a:pPr algn="just" latinLnBrk="1">
              <a:lnSpc>
                <a:spcPct val="150000"/>
              </a:lnSpc>
              <a:spcBef>
                <a:spcPts val="600"/>
              </a:spcBef>
            </a:pPr>
            <a:r>
              <a:rPr lang="en-US" sz="2000" kern="100" dirty="0">
                <a:effectLst/>
                <a:latin typeface="Arial" panose="020B0604020202020204" pitchFamily="34" charset="0"/>
                <a:ea typeface="Malgun Gothic" panose="020B0503020000020004" pitchFamily="34" charset="-127"/>
                <a:cs typeface="Times New Roman" panose="02020603050405020304" pitchFamily="18" charset="0"/>
              </a:rPr>
              <a:t>This  result in business models, problem-solution fit, creation of inferences, hypotheses,   concepts,  proposed minimum viable product (MVP), problem-solution fit that can be         tested.</a:t>
            </a:r>
            <a:endParaRPr lang="en-SG" sz="2000" kern="100" dirty="0">
              <a:effectLst/>
              <a:latin typeface="Arial" panose="020B0604020202020204" pitchFamily="34" charset="0"/>
              <a:ea typeface="Malgun Gothic" panose="020B0503020000020004" pitchFamily="34" charset="-127"/>
              <a:cs typeface="Times New Roman" panose="02020603050405020304" pitchFamily="18" charset="0"/>
            </a:endParaRPr>
          </a:p>
          <a:p>
            <a:pPr algn="just" latinLnBrk="1">
              <a:lnSpc>
                <a:spcPct val="150000"/>
              </a:lnSpc>
              <a:spcBef>
                <a:spcPts val="600"/>
              </a:spcBef>
            </a:pPr>
            <a:r>
              <a:rPr lang="en-US" sz="2000" kern="100" dirty="0">
                <a:effectLst/>
                <a:latin typeface="Arial" panose="020B0604020202020204" pitchFamily="34" charset="0"/>
                <a:ea typeface="Malgun Gothic" panose="020B0503020000020004" pitchFamily="34" charset="-127"/>
                <a:cs typeface="Times New Roman" panose="02020603050405020304" pitchFamily="18" charset="0"/>
              </a:rPr>
              <a:t>Use information gathered in Customer discovery, participants can develop materials         </a:t>
            </a:r>
            <a:r>
              <a:rPr lang="en-SG" sz="2000" kern="100" dirty="0">
                <a:effectLst/>
                <a:latin typeface="Arial" panose="020B0604020202020204" pitchFamily="34" charset="0"/>
                <a:ea typeface="Malgun Gothic" panose="020B0503020000020004" pitchFamily="34" charset="-127"/>
                <a:cs typeface="Times New Roman" panose="02020603050405020304" pitchFamily="18" charset="0"/>
              </a:rPr>
              <a:t>needed,  including a </a:t>
            </a:r>
            <a:r>
              <a:rPr lang="en-SG" sz="2000" u="sng" kern="100" dirty="0">
                <a:solidFill>
                  <a:srgbClr val="0000FF"/>
                </a:solidFill>
                <a:effectLst/>
                <a:latin typeface="Arial" panose="020B0604020202020204" pitchFamily="34" charset="0"/>
                <a:ea typeface="Malgun Gothic" panose="020B0503020000020004" pitchFamily="34" charset="-127"/>
                <a:cs typeface="Times New Roman" panose="02020603050405020304" pitchFamily="18" charset="0"/>
                <a:hlinkClick r:id="rId3"/>
              </a:rPr>
              <a:t>business model canvas</a:t>
            </a:r>
            <a:r>
              <a:rPr lang="en-SG" sz="2000" kern="100" dirty="0">
                <a:effectLst/>
                <a:latin typeface="Arial" panose="020B0604020202020204" pitchFamily="34" charset="0"/>
                <a:ea typeface="Malgun Gothic" panose="020B0503020000020004" pitchFamily="34" charset="-127"/>
                <a:cs typeface="Times New Roman" panose="02020603050405020304" pitchFamily="18" charset="0"/>
              </a:rPr>
              <a:t>,</a:t>
            </a:r>
            <a:r>
              <a:rPr lang="en-US" sz="2000" kern="100" dirty="0">
                <a:effectLst/>
                <a:latin typeface="Arial" panose="020B0604020202020204" pitchFamily="34" charset="0"/>
                <a:ea typeface="Malgun Gothic" panose="020B0503020000020004" pitchFamily="34" charset="-127"/>
                <a:cs typeface="Times New Roman" panose="02020603050405020304" pitchFamily="18" charset="0"/>
              </a:rPr>
              <a:t> (Business Model Canvas, n.d.)</a:t>
            </a:r>
            <a:r>
              <a:rPr lang="en-SG" sz="2000" kern="100" dirty="0">
                <a:effectLst/>
                <a:latin typeface="Arial" panose="020B0604020202020204" pitchFamily="34" charset="0"/>
                <a:ea typeface="Malgun Gothic" panose="020B0503020000020004" pitchFamily="34" charset="-127"/>
                <a:cs typeface="Times New Roman" panose="02020603050405020304" pitchFamily="18" charset="0"/>
              </a:rPr>
              <a:t> value           propositions, sales  collateral, and </a:t>
            </a:r>
            <a:r>
              <a:rPr lang="en-SG" sz="2000" u="sng" kern="100" dirty="0">
                <a:solidFill>
                  <a:srgbClr val="0000FF"/>
                </a:solidFill>
                <a:effectLst/>
                <a:latin typeface="Arial" panose="020B0604020202020204" pitchFamily="34" charset="0"/>
                <a:ea typeface="Malgun Gothic" panose="020B0503020000020004" pitchFamily="34" charset="-127"/>
                <a:cs typeface="Times New Roman" panose="02020603050405020304" pitchFamily="18" charset="0"/>
                <a:hlinkClick r:id="rId4"/>
              </a:rPr>
              <a:t>product positioning</a:t>
            </a:r>
            <a:r>
              <a:rPr lang="en-SG" sz="2000" kern="100" dirty="0">
                <a:effectLst/>
                <a:latin typeface="Arial" panose="020B0604020202020204" pitchFamily="34" charset="0"/>
                <a:ea typeface="Malgun Gothic" panose="020B0503020000020004" pitchFamily="34" charset="-127"/>
                <a:cs typeface="Times New Roman" panose="02020603050405020304" pitchFamily="18" charset="0"/>
              </a:rPr>
              <a:t> </a:t>
            </a:r>
            <a:r>
              <a:rPr lang="en-US" sz="2000" kern="100" dirty="0">
                <a:effectLst/>
                <a:latin typeface="Arial" panose="020B0604020202020204" pitchFamily="34" charset="0"/>
                <a:ea typeface="Malgun Gothic" panose="020B0503020000020004" pitchFamily="34" charset="-127"/>
                <a:cs typeface="Times New Roman" panose="02020603050405020304" pitchFamily="18" charset="0"/>
              </a:rPr>
              <a:t>(Business Model Canvas, n.d.) to meet customers real needs.</a:t>
            </a:r>
            <a:endParaRPr lang="en-SG" sz="2000" kern="100" dirty="0">
              <a:effectLst/>
              <a:latin typeface="Arial" panose="020B0604020202020204" pitchFamily="34" charset="0"/>
              <a:ea typeface="Malgun Gothic" panose="020B0503020000020004" pitchFamily="34" charset="-127"/>
              <a:cs typeface="Times New Roman" panose="02020603050405020304" pitchFamily="18" charset="0"/>
            </a:endParaRPr>
          </a:p>
          <a:p>
            <a:endParaRPr lang="ko-KR" altLang="en-US" dirty="0"/>
          </a:p>
        </p:txBody>
      </p:sp>
    </p:spTree>
    <p:extLst>
      <p:ext uri="{BB962C8B-B14F-4D97-AF65-F5344CB8AC3E}">
        <p14:creationId xmlns:p14="http://schemas.microsoft.com/office/powerpoint/2010/main" val="21156307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3">
            <a:extLst>
              <a:ext uri="{FF2B5EF4-FFF2-40B4-BE49-F238E27FC236}">
                <a16:creationId xmlns:a16="http://schemas.microsoft.com/office/drawing/2014/main" id="{5A744A17-3120-4D7F-ED5D-340F0E64B6F9}"/>
              </a:ext>
            </a:extLst>
          </p:cNvPr>
          <p:cNvSpPr>
            <a:spLocks noGrp="1"/>
          </p:cNvSpPr>
          <p:nvPr>
            <p:ph type="title"/>
          </p:nvPr>
        </p:nvSpPr>
        <p:spPr/>
        <p:txBody>
          <a:bodyPr>
            <a:normAutofit fontScale="90000"/>
          </a:bodyPr>
          <a:lstStyle/>
          <a:p>
            <a:r>
              <a:rPr lang="en-US" altLang="ko-KR" sz="4400" dirty="0">
                <a:latin typeface="Verdana" panose="020B0604030504040204" pitchFamily="34" charset="0"/>
                <a:ea typeface="Verdana" panose="020B0604030504040204" pitchFamily="34" charset="0"/>
              </a:rPr>
              <a:t>MODULE 3.	</a:t>
            </a:r>
            <a:br>
              <a:rPr lang="en-US" altLang="ko-KR" sz="4400" dirty="0">
                <a:latin typeface="Verdana" panose="020B0604030504040204" pitchFamily="34" charset="0"/>
                <a:ea typeface="Verdana" panose="020B0604030504040204" pitchFamily="34" charset="0"/>
              </a:rPr>
            </a:br>
            <a:r>
              <a:rPr lang="en-US" sz="3600" dirty="0">
                <a:effectLst/>
                <a:latin typeface="Verdana" panose="020B0604030504040204" pitchFamily="34" charset="0"/>
                <a:ea typeface="Verdana" panose="020B0604030504040204" pitchFamily="34" charset="0"/>
                <a:cs typeface="Times New Roman" panose="02020603050405020304" pitchFamily="18" charset="0"/>
              </a:rPr>
              <a:t>CUSTOMER RELATIONSHIP MANAGEMENT (CRM)</a:t>
            </a:r>
            <a:br>
              <a:rPr lang="en-US" altLang="ko-KR" sz="3600" dirty="0">
                <a:latin typeface="Verdana" panose="020B0604030504040204" pitchFamily="34" charset="0"/>
                <a:ea typeface="Verdana" panose="020B0604030504040204" pitchFamily="34" charset="0"/>
              </a:rPr>
            </a:br>
            <a:br>
              <a:rPr kumimoji="0" lang="en-US" altLang="ko-KR" sz="31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rPr>
            </a:br>
            <a:r>
              <a:rPr kumimoji="0" lang="en-US" altLang="ko-KR" sz="31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rPr>
              <a:t>	Understanding Customer Relationship Management</a:t>
            </a:r>
            <a:br>
              <a:rPr kumimoji="0" lang="en-US" altLang="ko-KR" sz="31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rPr>
            </a:br>
            <a:r>
              <a:rPr kumimoji="0" lang="en-US" altLang="ko-KR" sz="31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rPr>
              <a:t>	Plan for Customer Relationship Management</a:t>
            </a:r>
            <a:br>
              <a:rPr kumimoji="0" lang="en-US" altLang="ko-KR" sz="31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rPr>
            </a:br>
            <a:br>
              <a:rPr kumimoji="0" lang="en-US" altLang="ko-KR" sz="31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rPr>
            </a:br>
            <a:endParaRPr lang="ko-KR" altLang="en-US" sz="4400" dirty="0">
              <a:latin typeface="Verdana" panose="020B0604030504040204" pitchFamily="34" charset="0"/>
            </a:endParaRPr>
          </a:p>
        </p:txBody>
      </p:sp>
    </p:spTree>
    <p:extLst>
      <p:ext uri="{BB962C8B-B14F-4D97-AF65-F5344CB8AC3E}">
        <p14:creationId xmlns:p14="http://schemas.microsoft.com/office/powerpoint/2010/main" val="3082505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74E53A3-E451-8C02-8987-DD56B6E892AE}"/>
              </a:ext>
            </a:extLst>
          </p:cNvPr>
          <p:cNvSpPr>
            <a:spLocks noGrp="1"/>
          </p:cNvSpPr>
          <p:nvPr>
            <p:ph type="title"/>
          </p:nvPr>
        </p:nvSpPr>
        <p:spPr/>
        <p:txBody>
          <a:bodyPr/>
          <a:lstStyle/>
          <a:p>
            <a:r>
              <a:rPr lang="en-US" altLang="ko-KR" dirty="0"/>
              <a:t>[Activity] Sharing experiences</a:t>
            </a:r>
            <a:endParaRPr lang="ko-KR" altLang="en-US" dirty="0"/>
          </a:p>
        </p:txBody>
      </p:sp>
      <p:sp>
        <p:nvSpPr>
          <p:cNvPr id="3" name="내용 개체 틀 2">
            <a:extLst>
              <a:ext uri="{FF2B5EF4-FFF2-40B4-BE49-F238E27FC236}">
                <a16:creationId xmlns:a16="http://schemas.microsoft.com/office/drawing/2014/main" id="{D9D050A7-444C-37BB-1D2D-77DE52028069}"/>
              </a:ext>
            </a:extLst>
          </p:cNvPr>
          <p:cNvSpPr>
            <a:spLocks noGrp="1"/>
          </p:cNvSpPr>
          <p:nvPr>
            <p:ph idx="1"/>
          </p:nvPr>
        </p:nvSpPr>
        <p:spPr>
          <a:xfrm>
            <a:off x="838200" y="1863725"/>
            <a:ext cx="10515600" cy="4351338"/>
          </a:xfrm>
        </p:spPr>
        <p:txBody>
          <a:bodyPr/>
          <a:lstStyle/>
          <a:p>
            <a:pPr marL="508000" algn="just" latinLnBrk="1">
              <a:lnSpc>
                <a:spcPct val="150000"/>
              </a:lnSpc>
              <a:spcBef>
                <a:spcPts val="600"/>
              </a:spcBef>
            </a:pPr>
            <a:r>
              <a:rPr lang="en-US" sz="2800" kern="100" dirty="0">
                <a:effectLst/>
                <a:latin typeface="Arial" panose="020B0604020202020204" pitchFamily="34" charset="0"/>
                <a:ea typeface="Malgun Gothic" panose="020B0503020000020004" pitchFamily="34" charset="-127"/>
                <a:cs typeface="Times New Roman" panose="02020603050405020304" pitchFamily="18" charset="0"/>
              </a:rPr>
              <a:t>Activity for Participants (work in pair)</a:t>
            </a:r>
            <a:endParaRPr lang="en-SG" sz="2800" kern="100" dirty="0">
              <a:effectLst/>
              <a:latin typeface="Arial" panose="020B0604020202020204" pitchFamily="34" charset="0"/>
              <a:ea typeface="Malgun Gothic" panose="020B0503020000020004" pitchFamily="34" charset="-127"/>
              <a:cs typeface="Times New Roman" panose="02020603050405020304" pitchFamily="18" charset="0"/>
            </a:endParaRPr>
          </a:p>
          <a:p>
            <a:pPr marL="0" lvl="0" indent="0" algn="just" latinLnBrk="1">
              <a:lnSpc>
                <a:spcPct val="150000"/>
              </a:lnSpc>
              <a:spcBef>
                <a:spcPts val="600"/>
              </a:spcBef>
              <a:buNone/>
            </a:pPr>
            <a:r>
              <a:rPr lang="en-US" sz="2800" kern="100" dirty="0">
                <a:effectLst/>
                <a:latin typeface="Arial" panose="020B0604020202020204" pitchFamily="34" charset="0"/>
                <a:ea typeface="Malgun Gothic" panose="020B0503020000020004" pitchFamily="34" charset="-127"/>
                <a:cs typeface="Times New Roman" panose="02020603050405020304" pitchFamily="18" charset="0"/>
              </a:rPr>
              <a:t>a) As Business owner, think about experiences on how to grow   customers for your business </a:t>
            </a:r>
            <a:endParaRPr lang="en-SG" sz="2800" kern="100" dirty="0">
              <a:effectLst/>
              <a:latin typeface="Arial" panose="020B0604020202020204" pitchFamily="34" charset="0"/>
              <a:ea typeface="Malgun Gothic" panose="020B0503020000020004" pitchFamily="34" charset="-127"/>
              <a:cs typeface="Times New Roman" panose="02020603050405020304" pitchFamily="18" charset="0"/>
            </a:endParaRPr>
          </a:p>
          <a:p>
            <a:pPr marL="0" indent="0">
              <a:buNone/>
            </a:pPr>
            <a:r>
              <a:rPr lang="en-US" sz="2800" dirty="0">
                <a:effectLst/>
                <a:latin typeface="Arial" panose="020B0604020202020204" pitchFamily="34" charset="0"/>
                <a:ea typeface="Malgun Gothic" panose="020B0503020000020004" pitchFamily="34" charset="-127"/>
                <a:cs typeface="Times New Roman" panose="02020603050405020304" pitchFamily="18" charset="0"/>
              </a:rPr>
              <a:t>b) Share your experiences with your partner</a:t>
            </a:r>
            <a:endParaRPr lang="ko-KR" altLang="en-US" dirty="0"/>
          </a:p>
        </p:txBody>
      </p:sp>
    </p:spTree>
    <p:extLst>
      <p:ext uri="{BB962C8B-B14F-4D97-AF65-F5344CB8AC3E}">
        <p14:creationId xmlns:p14="http://schemas.microsoft.com/office/powerpoint/2010/main" val="39313904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E9269CDB-CCBC-0CF8-8C86-5EBB928005D1}"/>
              </a:ext>
            </a:extLst>
          </p:cNvPr>
          <p:cNvSpPr>
            <a:spLocks noGrp="1"/>
          </p:cNvSpPr>
          <p:nvPr>
            <p:ph type="title"/>
          </p:nvPr>
        </p:nvSpPr>
        <p:spPr>
          <a:xfrm>
            <a:off x="838200" y="263180"/>
            <a:ext cx="10784595" cy="835714"/>
          </a:xfrm>
        </p:spPr>
        <p:txBody>
          <a:bodyPr/>
          <a:lstStyle/>
          <a:p>
            <a:r>
              <a:rPr lang="en-US" altLang="ko-KR" dirty="0"/>
              <a:t>Customer relationship management (CRM)</a:t>
            </a:r>
            <a:endParaRPr lang="ko-KR" altLang="en-US" dirty="0"/>
          </a:p>
        </p:txBody>
      </p:sp>
      <p:sp>
        <p:nvSpPr>
          <p:cNvPr id="3" name="내용 개체 틀 2">
            <a:extLst>
              <a:ext uri="{FF2B5EF4-FFF2-40B4-BE49-F238E27FC236}">
                <a16:creationId xmlns:a16="http://schemas.microsoft.com/office/drawing/2014/main" id="{AC5FB401-C592-974E-2B07-D369B909F6DB}"/>
              </a:ext>
            </a:extLst>
          </p:cNvPr>
          <p:cNvSpPr>
            <a:spLocks noGrp="1"/>
          </p:cNvSpPr>
          <p:nvPr>
            <p:ph idx="1"/>
          </p:nvPr>
        </p:nvSpPr>
        <p:spPr>
          <a:xfrm>
            <a:off x="838200" y="1200839"/>
            <a:ext cx="10515600" cy="4976124"/>
          </a:xfrm>
        </p:spPr>
        <p:txBody>
          <a:bodyPr>
            <a:normAutofit fontScale="92500" lnSpcReduction="10000"/>
          </a:bodyPr>
          <a:lstStyle/>
          <a:p>
            <a:pPr marL="342900" lvl="0" indent="-342900" algn="just" latinLnBrk="1">
              <a:lnSpc>
                <a:spcPct val="150000"/>
              </a:lnSpc>
              <a:spcBef>
                <a:spcPts val="600"/>
              </a:spcBef>
              <a:buFont typeface="Symbol" panose="05050102010706020507" pitchFamily="18" charset="2"/>
              <a:buChar char=""/>
            </a:pPr>
            <a:r>
              <a:rPr lang="en-US" sz="2000" kern="100" dirty="0">
                <a:effectLst/>
                <a:latin typeface="Arial" panose="020B0604020202020204" pitchFamily="34" charset="0"/>
                <a:ea typeface="Malgun Gothic" panose="020B0503020000020004" pitchFamily="34" charset="-127"/>
                <a:cs typeface="Times New Roman" panose="02020603050405020304" pitchFamily="18" charset="0"/>
              </a:rPr>
              <a:t>Customer relationship management (CRM) </a:t>
            </a:r>
            <a:r>
              <a:rPr lang="en-SG" sz="2000" kern="100" dirty="0">
                <a:effectLst/>
                <a:latin typeface="Arial" panose="020B0604020202020204" pitchFamily="34" charset="0"/>
                <a:ea typeface="Malgun Gothic" panose="020B0503020000020004" pitchFamily="34" charset="-127"/>
                <a:cs typeface="Times New Roman" panose="02020603050405020304" pitchFamily="18" charset="0"/>
              </a:rPr>
              <a:t>refers to a set of methodologies, tools, and         practices that businesses use to manage and improve their interactions with customers. The ultimate goal of CRM is to build better relationships with customers, which can lead  to            increased sales, improved customer satisfaction, and long-term loyalty.</a:t>
            </a:r>
          </a:p>
          <a:p>
            <a:pPr marL="342900" lvl="0" indent="-342900" algn="just" latinLnBrk="1">
              <a:lnSpc>
                <a:spcPct val="150000"/>
              </a:lnSpc>
              <a:spcBef>
                <a:spcPts val="600"/>
              </a:spcBef>
              <a:buFont typeface="Symbol" panose="05050102010706020507" pitchFamily="18" charset="2"/>
              <a:buChar char=""/>
            </a:pPr>
            <a:endParaRPr lang="en-SG" sz="2000" kern="100" dirty="0">
              <a:effectLst/>
              <a:latin typeface="Arial" panose="020B0604020202020204" pitchFamily="34" charset="0"/>
              <a:ea typeface="Malgun Gothic" panose="020B0503020000020004" pitchFamily="34" charset="-127"/>
              <a:cs typeface="Times New Roman" panose="02020603050405020304" pitchFamily="18" charset="0"/>
            </a:endParaRPr>
          </a:p>
          <a:p>
            <a:pPr marL="342900" lvl="0" indent="-342900" algn="just" latinLnBrk="1">
              <a:lnSpc>
                <a:spcPct val="150000"/>
              </a:lnSpc>
              <a:spcBef>
                <a:spcPts val="600"/>
              </a:spcBef>
              <a:buFont typeface="Symbol" panose="05050102010706020507" pitchFamily="18" charset="2"/>
              <a:buChar char=""/>
            </a:pPr>
            <a:r>
              <a:rPr lang="en-US" sz="2000" kern="100" dirty="0">
                <a:effectLst/>
                <a:latin typeface="Arial" panose="020B0604020202020204" pitchFamily="34" charset="0"/>
                <a:ea typeface="Malgun Gothic" panose="020B0503020000020004" pitchFamily="34" charset="-127"/>
                <a:cs typeface="Times New Roman" panose="02020603050405020304" pitchFamily="18" charset="0"/>
              </a:rPr>
              <a:t>CRM is a process to manage potential and current customers and provides salesperson with systematic approach to Get, Grow and Retain customers. salesperson follow processes to     improve sales potential.</a:t>
            </a:r>
          </a:p>
          <a:p>
            <a:pPr marL="342900" lvl="0" indent="-342900" algn="just" latinLnBrk="1">
              <a:lnSpc>
                <a:spcPct val="150000"/>
              </a:lnSpc>
              <a:spcBef>
                <a:spcPts val="600"/>
              </a:spcBef>
              <a:buFont typeface="Symbol" panose="05050102010706020507" pitchFamily="18" charset="2"/>
              <a:buChar char=""/>
            </a:pPr>
            <a:endParaRPr lang="en-SG" sz="2000" kern="100" dirty="0">
              <a:effectLst/>
              <a:latin typeface="Arial" panose="020B0604020202020204" pitchFamily="34" charset="0"/>
              <a:ea typeface="Malgun Gothic" panose="020B0503020000020004" pitchFamily="34" charset="-127"/>
              <a:cs typeface="Times New Roman" panose="02020603050405020304" pitchFamily="18" charset="0"/>
            </a:endParaRPr>
          </a:p>
          <a:p>
            <a:r>
              <a:rPr lang="en-SG" sz="2000" dirty="0">
                <a:effectLst/>
                <a:latin typeface="Arial" panose="020B0604020202020204" pitchFamily="34" charset="0"/>
                <a:ea typeface="Malgun Gothic" panose="020B0503020000020004" pitchFamily="34" charset="-127"/>
                <a:cs typeface="Times New Roman" panose="02020603050405020304" pitchFamily="18" charset="0"/>
              </a:rPr>
              <a:t>CRM system automates day-to-day interactions with customers, collects customer data for      business to gain insights and improve customer experiences.</a:t>
            </a:r>
            <a:endParaRPr lang="en-US" altLang="ko-KR" sz="3200" dirty="0"/>
          </a:p>
        </p:txBody>
      </p:sp>
    </p:spTree>
    <p:extLst>
      <p:ext uri="{BB962C8B-B14F-4D97-AF65-F5344CB8AC3E}">
        <p14:creationId xmlns:p14="http://schemas.microsoft.com/office/powerpoint/2010/main" val="18481152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E9269CDB-CCBC-0CF8-8C86-5EBB928005D1}"/>
              </a:ext>
            </a:extLst>
          </p:cNvPr>
          <p:cNvSpPr>
            <a:spLocks noGrp="1"/>
          </p:cNvSpPr>
          <p:nvPr>
            <p:ph type="title"/>
          </p:nvPr>
        </p:nvSpPr>
        <p:spPr>
          <a:xfrm>
            <a:off x="838200" y="365126"/>
            <a:ext cx="10515600" cy="813680"/>
          </a:xfrm>
        </p:spPr>
        <p:txBody>
          <a:bodyPr/>
          <a:lstStyle/>
          <a:p>
            <a:r>
              <a:rPr lang="en-US" altLang="ko-KR" dirty="0"/>
              <a:t>The benefits of CRM</a:t>
            </a:r>
            <a:endParaRPr lang="ko-KR" altLang="en-US" dirty="0"/>
          </a:p>
        </p:txBody>
      </p:sp>
      <p:sp>
        <p:nvSpPr>
          <p:cNvPr id="3" name="내용 개체 틀 2">
            <a:extLst>
              <a:ext uri="{FF2B5EF4-FFF2-40B4-BE49-F238E27FC236}">
                <a16:creationId xmlns:a16="http://schemas.microsoft.com/office/drawing/2014/main" id="{AC5FB401-C592-974E-2B07-D369B909F6DB}"/>
              </a:ext>
            </a:extLst>
          </p:cNvPr>
          <p:cNvSpPr>
            <a:spLocks noGrp="1"/>
          </p:cNvSpPr>
          <p:nvPr>
            <p:ph idx="1"/>
          </p:nvPr>
        </p:nvSpPr>
        <p:spPr>
          <a:xfrm>
            <a:off x="838199" y="1178806"/>
            <a:ext cx="10608325" cy="4998157"/>
          </a:xfrm>
        </p:spPr>
        <p:txBody>
          <a:bodyPr>
            <a:normAutofit/>
          </a:bodyPr>
          <a:lstStyle/>
          <a:p>
            <a:pPr marL="342900" lvl="0" indent="-342900" algn="just" latinLnBrk="1">
              <a:lnSpc>
                <a:spcPct val="150000"/>
              </a:lnSpc>
              <a:spcBef>
                <a:spcPts val="600"/>
              </a:spcBef>
              <a:buFont typeface="Wingdings" panose="05000000000000000000" pitchFamily="2" charset="2"/>
              <a:buChar char=""/>
            </a:pPr>
            <a:r>
              <a:rPr lang="en-SG" sz="2000" b="1" kern="100" dirty="0">
                <a:effectLst/>
                <a:latin typeface="Arial" panose="020B0604020202020204" pitchFamily="34" charset="0"/>
                <a:ea typeface="Malgun Gothic" panose="020B0503020000020004" pitchFamily="34" charset="-127"/>
                <a:cs typeface="Times New Roman" panose="02020603050405020304" pitchFamily="18" charset="0"/>
              </a:rPr>
              <a:t>Automation</a:t>
            </a:r>
            <a:r>
              <a:rPr lang="en-SG" sz="2000" kern="100" dirty="0">
                <a:effectLst/>
                <a:latin typeface="Arial" panose="020B0604020202020204" pitchFamily="34" charset="0"/>
                <a:ea typeface="Malgun Gothic" panose="020B0503020000020004" pitchFamily="34" charset="-127"/>
                <a:cs typeface="Times New Roman" panose="02020603050405020304" pitchFamily="18" charset="0"/>
              </a:rPr>
              <a:t>: CRM systems can automate many routine tasks, such as lead and              opportunity management, contact management, and customer service, freeing up time for employees to focus on improving </a:t>
            </a:r>
            <a:r>
              <a:rPr lang="en-US" sz="2000" kern="100" dirty="0">
                <a:effectLst/>
                <a:latin typeface="Arial" panose="020B0604020202020204" pitchFamily="34" charset="0"/>
                <a:ea typeface="Malgun Gothic" panose="020B0503020000020004" pitchFamily="34" charset="-127"/>
                <a:cs typeface="Times New Roman" panose="02020603050405020304" pitchFamily="18" charset="0"/>
              </a:rPr>
              <a:t>relationships with customers.</a:t>
            </a:r>
            <a:endParaRPr lang="en-SG" sz="2000" kern="100" dirty="0">
              <a:effectLst/>
              <a:latin typeface="Arial" panose="020B0604020202020204" pitchFamily="34" charset="0"/>
              <a:ea typeface="Malgun Gothic" panose="020B0503020000020004" pitchFamily="34" charset="-127"/>
              <a:cs typeface="Times New Roman" panose="02020603050405020304" pitchFamily="18" charset="0"/>
            </a:endParaRPr>
          </a:p>
          <a:p>
            <a:pPr marL="342900" lvl="0" indent="-342900" algn="just" latinLnBrk="1">
              <a:lnSpc>
                <a:spcPct val="150000"/>
              </a:lnSpc>
              <a:spcBef>
                <a:spcPts val="600"/>
              </a:spcBef>
              <a:buFont typeface="Wingdings" panose="05000000000000000000" pitchFamily="2" charset="2"/>
              <a:buChar char=""/>
            </a:pPr>
            <a:r>
              <a:rPr lang="en-US" sz="2000" b="1" kern="100" dirty="0">
                <a:effectLst/>
                <a:latin typeface="Arial" panose="020B0604020202020204" pitchFamily="34" charset="0"/>
                <a:ea typeface="Malgun Gothic" panose="020B0503020000020004" pitchFamily="34" charset="-127"/>
                <a:cs typeface="Times New Roman" panose="02020603050405020304" pitchFamily="18" charset="0"/>
              </a:rPr>
              <a:t>Improved efficiency</a:t>
            </a:r>
            <a:r>
              <a:rPr lang="en-US" sz="2000" kern="100" dirty="0">
                <a:effectLst/>
                <a:latin typeface="Arial" panose="020B0604020202020204" pitchFamily="34" charset="0"/>
                <a:ea typeface="Malgun Gothic" panose="020B0503020000020004" pitchFamily="34" charset="-127"/>
                <a:cs typeface="Times New Roman" panose="02020603050405020304" pitchFamily="18" charset="0"/>
              </a:rPr>
              <a:t>: By streamlining processes and automating tasks, Salesperson  can   improve overall efficiency and productivity, helping businesses save time and money.</a:t>
            </a:r>
            <a:endParaRPr lang="en-SG" sz="2000" kern="100" dirty="0">
              <a:effectLst/>
              <a:latin typeface="Arial" panose="020B0604020202020204" pitchFamily="34" charset="0"/>
              <a:ea typeface="Malgun Gothic" panose="020B0503020000020004" pitchFamily="34" charset="-127"/>
              <a:cs typeface="Times New Roman" panose="02020603050405020304" pitchFamily="18" charset="0"/>
            </a:endParaRPr>
          </a:p>
          <a:p>
            <a:pPr marL="342900" lvl="0" indent="-342900" algn="just" latinLnBrk="1">
              <a:lnSpc>
                <a:spcPct val="150000"/>
              </a:lnSpc>
              <a:spcBef>
                <a:spcPts val="600"/>
              </a:spcBef>
              <a:buFont typeface="Wingdings" panose="05000000000000000000" pitchFamily="2" charset="2"/>
              <a:buChar char=""/>
            </a:pPr>
            <a:r>
              <a:rPr lang="en-US" sz="2000" b="1" kern="100" dirty="0">
                <a:effectLst/>
                <a:latin typeface="Arial" panose="020B0604020202020204" pitchFamily="34" charset="0"/>
                <a:ea typeface="Malgun Gothic" panose="020B0503020000020004" pitchFamily="34" charset="-127"/>
                <a:cs typeface="Times New Roman" panose="02020603050405020304" pitchFamily="18" charset="0"/>
              </a:rPr>
              <a:t>Improved insights</a:t>
            </a:r>
            <a:r>
              <a:rPr lang="en-US" sz="2000" kern="100" dirty="0">
                <a:effectLst/>
                <a:latin typeface="Arial" panose="020B0604020202020204" pitchFamily="34" charset="0"/>
                <a:ea typeface="Malgun Gothic" panose="020B0503020000020004" pitchFamily="34" charset="-127"/>
                <a:cs typeface="Times New Roman" panose="02020603050405020304" pitchFamily="18" charset="0"/>
              </a:rPr>
              <a:t>: CRM with Analytics function provide valuable insights into customer behavior and preferences, helping businesses make data-driven decisions to improve      customer experiences and increase revenue.</a:t>
            </a:r>
            <a:endParaRPr lang="en-SG" sz="2000" kern="100" dirty="0">
              <a:effectLst/>
              <a:latin typeface="Arial" panose="020B0604020202020204" pitchFamily="34" charset="0"/>
              <a:ea typeface="Malgun Gothic" panose="020B0503020000020004" pitchFamily="34" charset="-127"/>
              <a:cs typeface="Times New Roman" panose="02020603050405020304" pitchFamily="18" charset="0"/>
            </a:endParaRPr>
          </a:p>
          <a:p>
            <a:pPr marL="342900" lvl="0" indent="-342900" algn="just" latinLnBrk="1">
              <a:lnSpc>
                <a:spcPct val="150000"/>
              </a:lnSpc>
              <a:spcBef>
                <a:spcPts val="600"/>
              </a:spcBef>
              <a:buFont typeface="Wingdings" panose="05000000000000000000" pitchFamily="2" charset="2"/>
              <a:buChar char=""/>
            </a:pPr>
            <a:r>
              <a:rPr lang="en-US" sz="2000" b="1" kern="100" dirty="0">
                <a:effectLst/>
                <a:latin typeface="Arial" panose="020B0604020202020204" pitchFamily="34" charset="0"/>
                <a:ea typeface="Malgun Gothic" panose="020B0503020000020004" pitchFamily="34" charset="-127"/>
                <a:cs typeface="Times New Roman" panose="02020603050405020304" pitchFamily="18" charset="0"/>
              </a:rPr>
              <a:t>Personalization</a:t>
            </a:r>
            <a:r>
              <a:rPr lang="en-US" sz="2000" kern="100" dirty="0">
                <a:effectLst/>
                <a:latin typeface="Arial" panose="020B0604020202020204" pitchFamily="34" charset="0"/>
                <a:ea typeface="Malgun Gothic" panose="020B0503020000020004" pitchFamily="34" charset="-127"/>
                <a:cs typeface="Times New Roman" panose="02020603050405020304" pitchFamily="18" charset="0"/>
              </a:rPr>
              <a:t>: CRM with Analytics can help businesses create more personalized       experiences for customers, increasing customer satisfaction and loyalty.</a:t>
            </a:r>
            <a:endParaRPr lang="en-SG" sz="2000" kern="100" dirty="0">
              <a:effectLst/>
              <a:latin typeface="Arial" panose="020B0604020202020204" pitchFamily="34" charset="0"/>
              <a:ea typeface="Malgun Gothic" panose="020B0503020000020004" pitchFamily="34" charset="-127"/>
              <a:cs typeface="Times New Roman" panose="02020603050405020304" pitchFamily="18" charset="0"/>
            </a:endParaRPr>
          </a:p>
          <a:p>
            <a:endParaRPr lang="en-US" altLang="ko-KR" dirty="0"/>
          </a:p>
        </p:txBody>
      </p:sp>
    </p:spTree>
    <p:extLst>
      <p:ext uri="{BB962C8B-B14F-4D97-AF65-F5344CB8AC3E}">
        <p14:creationId xmlns:p14="http://schemas.microsoft.com/office/powerpoint/2010/main" val="16381532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E9269CDB-CCBC-0CF8-8C86-5EBB928005D1}"/>
              </a:ext>
            </a:extLst>
          </p:cNvPr>
          <p:cNvSpPr>
            <a:spLocks noGrp="1"/>
          </p:cNvSpPr>
          <p:nvPr>
            <p:ph type="title"/>
          </p:nvPr>
        </p:nvSpPr>
        <p:spPr/>
        <p:txBody>
          <a:bodyPr/>
          <a:lstStyle/>
          <a:p>
            <a:r>
              <a:rPr lang="en-US" altLang="ko-KR" dirty="0"/>
              <a:t>Benefits of CRM to Industries</a:t>
            </a:r>
            <a:endParaRPr lang="ko-KR" altLang="en-US" dirty="0"/>
          </a:p>
        </p:txBody>
      </p:sp>
      <p:sp>
        <p:nvSpPr>
          <p:cNvPr id="3" name="내용 개체 틀 2">
            <a:extLst>
              <a:ext uri="{FF2B5EF4-FFF2-40B4-BE49-F238E27FC236}">
                <a16:creationId xmlns:a16="http://schemas.microsoft.com/office/drawing/2014/main" id="{AC5FB401-C592-974E-2B07-D369B909F6DB}"/>
              </a:ext>
            </a:extLst>
          </p:cNvPr>
          <p:cNvSpPr>
            <a:spLocks noGrp="1"/>
          </p:cNvSpPr>
          <p:nvPr>
            <p:ph idx="1"/>
          </p:nvPr>
        </p:nvSpPr>
        <p:spPr/>
        <p:txBody>
          <a:bodyPr>
            <a:normAutofit fontScale="92500" lnSpcReduction="10000"/>
          </a:bodyPr>
          <a:lstStyle/>
          <a:p>
            <a:pPr marL="0" indent="0" algn="just" latinLnBrk="1">
              <a:lnSpc>
                <a:spcPct val="150000"/>
              </a:lnSpc>
              <a:spcBef>
                <a:spcPts val="600"/>
              </a:spcBef>
              <a:buNone/>
            </a:pPr>
            <a:r>
              <a:rPr lang="en-SG" sz="2000" kern="100" dirty="0">
                <a:effectLst/>
                <a:latin typeface="Arial" panose="020B0604020202020204" pitchFamily="34" charset="0"/>
                <a:ea typeface="Malgun Gothic" panose="020B0503020000020004" pitchFamily="34" charset="-127"/>
                <a:cs typeface="Times New Roman" panose="02020603050405020304" pitchFamily="18" charset="0"/>
              </a:rPr>
              <a:t>As CRM collects customer centric data, businesses can leverage on Analytics to make strategic decisions, for example:</a:t>
            </a:r>
          </a:p>
          <a:p>
            <a:pPr marL="342900" lvl="0" indent="-342900" algn="just" latinLnBrk="1">
              <a:lnSpc>
                <a:spcPct val="150000"/>
              </a:lnSpc>
              <a:spcBef>
                <a:spcPts val="600"/>
              </a:spcBef>
              <a:buFont typeface="Wingdings" panose="05000000000000000000" pitchFamily="2" charset="2"/>
              <a:buChar char=""/>
            </a:pPr>
            <a:r>
              <a:rPr lang="en-US" sz="2000" kern="100" dirty="0">
                <a:effectLst/>
                <a:latin typeface="Arial" panose="020B0604020202020204" pitchFamily="34" charset="0"/>
                <a:ea typeface="Malgun Gothic" panose="020B0503020000020004" pitchFamily="34" charset="-127"/>
                <a:cs typeface="Times New Roman" panose="02020603050405020304" pitchFamily="18" charset="0"/>
              </a:rPr>
              <a:t>Retail: Retail businesses can gain insights into customer behavior and preferences, such as what products they buy and when they are most likely to make a purchase. </a:t>
            </a:r>
            <a:endParaRPr lang="en-SG" sz="2000" kern="100" dirty="0">
              <a:effectLst/>
              <a:latin typeface="Arial" panose="020B0604020202020204" pitchFamily="34" charset="0"/>
              <a:ea typeface="Malgun Gothic" panose="020B0503020000020004" pitchFamily="34" charset="-127"/>
              <a:cs typeface="Times New Roman" panose="02020603050405020304" pitchFamily="18" charset="0"/>
            </a:endParaRPr>
          </a:p>
          <a:p>
            <a:pPr marL="342900" lvl="0" indent="-342900" algn="just" latinLnBrk="1">
              <a:lnSpc>
                <a:spcPct val="150000"/>
              </a:lnSpc>
              <a:spcBef>
                <a:spcPts val="600"/>
              </a:spcBef>
              <a:buFont typeface="Wingdings" panose="05000000000000000000" pitchFamily="2" charset="2"/>
              <a:buChar char=""/>
            </a:pPr>
            <a:r>
              <a:rPr lang="en-US" sz="2000" kern="100" dirty="0">
                <a:effectLst/>
                <a:latin typeface="Arial" panose="020B0604020202020204" pitchFamily="34" charset="0"/>
                <a:ea typeface="Malgun Gothic" panose="020B0503020000020004" pitchFamily="34" charset="-127"/>
                <a:cs typeface="Times New Roman" panose="02020603050405020304" pitchFamily="18" charset="0"/>
              </a:rPr>
              <a:t>Financial services: Financial services businesses can identify trends and predict future          behavior. This information can help businesses make informed decisions about lending and   risk  management.</a:t>
            </a:r>
          </a:p>
          <a:p>
            <a:pPr marL="342900" lvl="0" indent="-342900" algn="just">
              <a:spcBef>
                <a:spcPts val="600"/>
              </a:spcBef>
              <a:buFont typeface="Wingdings" panose="05000000000000000000" pitchFamily="2" charset="2"/>
              <a:buChar char=""/>
            </a:pPr>
            <a:r>
              <a:rPr lang="en-SG" sz="2000" kern="100" dirty="0">
                <a:effectLst/>
                <a:latin typeface="Arial" panose="020B0604020202020204" pitchFamily="34" charset="0"/>
                <a:ea typeface="Malgun Gothic" panose="020B0503020000020004" pitchFamily="34" charset="-127"/>
                <a:cs typeface="Times New Roman" panose="02020603050405020304" pitchFamily="18" charset="0"/>
              </a:rPr>
              <a:t>Healthcare: </a:t>
            </a:r>
            <a:r>
              <a:rPr lang="en-US" sz="2000" dirty="0">
                <a:latin typeface="Arial" panose="020B0604020202020204" pitchFamily="34" charset="0"/>
                <a:ea typeface="Malgun Gothic" panose="020B0503020000020004" pitchFamily="34" charset="-127"/>
                <a:cs typeface="Times New Roman" panose="02020603050405020304" pitchFamily="18" charset="0"/>
              </a:rPr>
              <a:t>Healthcare businesses to identify health risks and develop targeted treatment     plans. This information can help healthcare providers improve patient outcomes and reduce  costs</a:t>
            </a:r>
            <a:r>
              <a:rPr lang="en-US" sz="1800" dirty="0">
                <a:latin typeface="Arial" panose="020B0604020202020204" pitchFamily="34" charset="0"/>
                <a:ea typeface="Malgun Gothic" panose="020B0503020000020004" pitchFamily="34" charset="-127"/>
                <a:cs typeface="Times New Roman" panose="02020603050405020304" pitchFamily="18" charset="0"/>
              </a:rPr>
              <a:t>.</a:t>
            </a:r>
            <a:endParaRPr lang="en-SG" sz="2000" kern="100" dirty="0">
              <a:effectLst/>
              <a:latin typeface="Arial" panose="020B0604020202020204" pitchFamily="34" charset="0"/>
              <a:ea typeface="Malgun Gothic" panose="020B0503020000020004" pitchFamily="34" charset="-127"/>
              <a:cs typeface="Times New Roman" panose="02020603050405020304" pitchFamily="18" charset="0"/>
            </a:endParaRPr>
          </a:p>
        </p:txBody>
      </p:sp>
    </p:spTree>
    <p:extLst>
      <p:ext uri="{BB962C8B-B14F-4D97-AF65-F5344CB8AC3E}">
        <p14:creationId xmlns:p14="http://schemas.microsoft.com/office/powerpoint/2010/main" val="10611194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FBE81-6A7F-463D-19A4-A6BF7F140054}"/>
              </a:ext>
            </a:extLst>
          </p:cNvPr>
          <p:cNvSpPr>
            <a:spLocks noGrp="1"/>
          </p:cNvSpPr>
          <p:nvPr>
            <p:ph type="title"/>
          </p:nvPr>
        </p:nvSpPr>
        <p:spPr>
          <a:xfrm>
            <a:off x="838200" y="365126"/>
            <a:ext cx="10515600" cy="846730"/>
          </a:xfrm>
        </p:spPr>
        <p:txBody>
          <a:bodyPr/>
          <a:lstStyle/>
          <a:p>
            <a:r>
              <a:rPr lang="en-SG" dirty="0"/>
              <a:t>CRM Process</a:t>
            </a:r>
          </a:p>
        </p:txBody>
      </p:sp>
      <p:sp>
        <p:nvSpPr>
          <p:cNvPr id="3" name="Content Placeholder 2">
            <a:extLst>
              <a:ext uri="{FF2B5EF4-FFF2-40B4-BE49-F238E27FC236}">
                <a16:creationId xmlns:a16="http://schemas.microsoft.com/office/drawing/2014/main" id="{CD5D39BA-EF87-4389-8657-E9818CC88F4D}"/>
              </a:ext>
            </a:extLst>
          </p:cNvPr>
          <p:cNvSpPr>
            <a:spLocks noGrp="1"/>
          </p:cNvSpPr>
          <p:nvPr>
            <p:ph idx="1"/>
          </p:nvPr>
        </p:nvSpPr>
        <p:spPr>
          <a:xfrm>
            <a:off x="838200" y="1211856"/>
            <a:ext cx="10515600" cy="4965107"/>
          </a:xfrm>
        </p:spPr>
        <p:txBody>
          <a:bodyPr/>
          <a:lstStyle/>
          <a:p>
            <a:pPr marL="342900" lvl="0" indent="-342900" algn="just" latinLnBrk="1">
              <a:lnSpc>
                <a:spcPct val="150000"/>
              </a:lnSpc>
              <a:spcBef>
                <a:spcPts val="600"/>
              </a:spcBef>
              <a:buFont typeface="+mj-lt"/>
              <a:buAutoNum type="arabicPeriod"/>
            </a:pPr>
            <a:r>
              <a:rPr lang="en-US" sz="2000" kern="100" dirty="0">
                <a:effectLst/>
                <a:latin typeface="Arial" panose="020B0604020202020204" pitchFamily="34" charset="0"/>
                <a:ea typeface="Malgun Gothic" panose="020B0503020000020004" pitchFamily="34" charset="-127"/>
                <a:cs typeface="Times New Roman" panose="02020603050405020304" pitchFamily="18" charset="0"/>
              </a:rPr>
              <a:t>Lead Generation: The process starts with collecting leads through various channels </a:t>
            </a:r>
            <a:endParaRPr lang="en-SG" sz="2000" kern="100" dirty="0">
              <a:effectLst/>
              <a:latin typeface="Arial" panose="020B0604020202020204" pitchFamily="34" charset="0"/>
              <a:ea typeface="Malgun Gothic" panose="020B0503020000020004" pitchFamily="34" charset="-127"/>
              <a:cs typeface="Times New Roman" panose="02020603050405020304" pitchFamily="18" charset="0"/>
            </a:endParaRPr>
          </a:p>
          <a:p>
            <a:pPr marL="342900" lvl="0" indent="-342900" algn="just" latinLnBrk="1">
              <a:lnSpc>
                <a:spcPct val="150000"/>
              </a:lnSpc>
              <a:spcBef>
                <a:spcPts val="600"/>
              </a:spcBef>
              <a:buFont typeface="+mj-lt"/>
              <a:buAutoNum type="arabicPeriod"/>
            </a:pPr>
            <a:r>
              <a:rPr lang="en-US" sz="2000" kern="100" dirty="0">
                <a:effectLst/>
                <a:latin typeface="Arial" panose="020B0604020202020204" pitchFamily="34" charset="0"/>
                <a:ea typeface="Malgun Gothic" panose="020B0503020000020004" pitchFamily="34" charset="-127"/>
                <a:cs typeface="Times New Roman" panose="02020603050405020304" pitchFamily="18" charset="0"/>
              </a:rPr>
              <a:t>Lead Management: Then manage and qualify them based on </a:t>
            </a:r>
            <a:r>
              <a:rPr lang="en-US" sz="2000" kern="100" dirty="0" err="1">
                <a:effectLst/>
                <a:latin typeface="Arial" panose="020B0604020202020204" pitchFamily="34" charset="0"/>
                <a:ea typeface="Malgun Gothic" panose="020B0503020000020004" pitchFamily="34" charset="-127"/>
                <a:cs typeface="Times New Roman" panose="02020603050405020304" pitchFamily="18" charset="0"/>
              </a:rPr>
              <a:t>criterias</a:t>
            </a:r>
            <a:r>
              <a:rPr lang="en-US" sz="2000" kern="100" dirty="0">
                <a:effectLst/>
                <a:latin typeface="Arial" panose="020B0604020202020204" pitchFamily="34" charset="0"/>
                <a:ea typeface="Malgun Gothic" panose="020B0503020000020004" pitchFamily="34" charset="-127"/>
                <a:cs typeface="Times New Roman" panose="02020603050405020304" pitchFamily="18" charset="0"/>
              </a:rPr>
              <a:t> </a:t>
            </a:r>
            <a:r>
              <a:rPr lang="en-US" sz="2000" kern="100" dirty="0" err="1">
                <a:effectLst/>
                <a:latin typeface="Arial" panose="020B0604020202020204" pitchFamily="34" charset="0"/>
                <a:ea typeface="Malgun Gothic" panose="020B0503020000020004" pitchFamily="34" charset="-127"/>
                <a:cs typeface="Times New Roman" panose="02020603050405020304" pitchFamily="18" charset="0"/>
              </a:rPr>
              <a:t>eg</a:t>
            </a:r>
            <a:r>
              <a:rPr lang="en-US" sz="2000" kern="100" dirty="0">
                <a:effectLst/>
                <a:latin typeface="Arial" panose="020B0604020202020204" pitchFamily="34" charset="0"/>
                <a:ea typeface="Malgun Gothic" panose="020B0503020000020004" pitchFamily="34" charset="-127"/>
                <a:cs typeface="Times New Roman" panose="02020603050405020304" pitchFamily="18" charset="0"/>
              </a:rPr>
              <a:t> BANT </a:t>
            </a:r>
            <a:endParaRPr lang="en-SG" sz="2000" kern="100" dirty="0">
              <a:effectLst/>
              <a:latin typeface="Arial" panose="020B0604020202020204" pitchFamily="34" charset="0"/>
              <a:ea typeface="Malgun Gothic" panose="020B0503020000020004" pitchFamily="34" charset="-127"/>
              <a:cs typeface="Times New Roman" panose="02020603050405020304" pitchFamily="18" charset="0"/>
            </a:endParaRPr>
          </a:p>
          <a:p>
            <a:pPr marL="342900" lvl="0" indent="-342900" algn="just" latinLnBrk="1">
              <a:lnSpc>
                <a:spcPct val="150000"/>
              </a:lnSpc>
              <a:spcBef>
                <a:spcPts val="600"/>
              </a:spcBef>
              <a:buFont typeface="+mj-lt"/>
              <a:buAutoNum type="arabicPeriod"/>
            </a:pPr>
            <a:r>
              <a:rPr lang="en-US" sz="2000" kern="100" dirty="0">
                <a:effectLst/>
                <a:latin typeface="Arial" panose="020B0604020202020204" pitchFamily="34" charset="0"/>
                <a:ea typeface="Malgun Gothic" panose="020B0503020000020004" pitchFamily="34" charset="-127"/>
                <a:cs typeface="Times New Roman" panose="02020603050405020304" pitchFamily="18" charset="0"/>
              </a:rPr>
              <a:t>Sales Process: Qualified leads are passed to sales team to start sales process.</a:t>
            </a:r>
            <a:endParaRPr lang="en-SG" sz="2000" kern="100" dirty="0">
              <a:effectLst/>
              <a:latin typeface="Arial" panose="020B0604020202020204" pitchFamily="34" charset="0"/>
              <a:ea typeface="Malgun Gothic" panose="020B0503020000020004" pitchFamily="34" charset="-127"/>
              <a:cs typeface="Times New Roman" panose="02020603050405020304" pitchFamily="18" charset="0"/>
            </a:endParaRPr>
          </a:p>
          <a:p>
            <a:pPr marL="342900" lvl="0" indent="-342900" algn="just" latinLnBrk="1">
              <a:lnSpc>
                <a:spcPct val="150000"/>
              </a:lnSpc>
              <a:spcBef>
                <a:spcPts val="600"/>
              </a:spcBef>
              <a:buFont typeface="+mj-lt"/>
              <a:buAutoNum type="arabicPeriod"/>
            </a:pPr>
            <a:r>
              <a:rPr lang="en-US" sz="2000" kern="100" dirty="0">
                <a:effectLst/>
                <a:latin typeface="Arial" panose="020B0604020202020204" pitchFamily="34" charset="0"/>
                <a:ea typeface="Malgun Gothic" panose="020B0503020000020004" pitchFamily="34" charset="-127"/>
                <a:cs typeface="Times New Roman" panose="02020603050405020304" pitchFamily="18" charset="0"/>
              </a:rPr>
              <a:t>Opportunity Management: Leads created and move through various stages of the sales process.</a:t>
            </a:r>
            <a:endParaRPr lang="en-SG" sz="2000" kern="100" dirty="0">
              <a:effectLst/>
              <a:latin typeface="Arial" panose="020B0604020202020204" pitchFamily="34" charset="0"/>
              <a:ea typeface="Malgun Gothic" panose="020B0503020000020004" pitchFamily="34" charset="-127"/>
              <a:cs typeface="Times New Roman" panose="02020603050405020304" pitchFamily="18" charset="0"/>
            </a:endParaRPr>
          </a:p>
          <a:p>
            <a:pPr marL="342900" lvl="0" indent="-342900" algn="just" latinLnBrk="1">
              <a:lnSpc>
                <a:spcPct val="150000"/>
              </a:lnSpc>
              <a:spcBef>
                <a:spcPts val="600"/>
              </a:spcBef>
              <a:buFont typeface="+mj-lt"/>
              <a:buAutoNum type="arabicPeriod"/>
            </a:pPr>
            <a:r>
              <a:rPr lang="en-US" sz="2000" kern="100" dirty="0">
                <a:effectLst/>
                <a:latin typeface="Arial" panose="020B0604020202020204" pitchFamily="34" charset="0"/>
                <a:ea typeface="Malgun Gothic" panose="020B0503020000020004" pitchFamily="34" charset="-127"/>
                <a:cs typeface="Times New Roman" panose="02020603050405020304" pitchFamily="18" charset="0"/>
              </a:rPr>
              <a:t>Account Management: Customer is onboarded, and managed, nurture to increase </a:t>
            </a:r>
            <a:r>
              <a:rPr lang="en-US" sz="2000" kern="100" dirty="0" err="1">
                <a:effectLst/>
                <a:latin typeface="Arial" panose="020B0604020202020204" pitchFamily="34" charset="0"/>
                <a:ea typeface="Malgun Gothic" panose="020B0503020000020004" pitchFamily="34" charset="-127"/>
                <a:cs typeface="Times New Roman" panose="02020603050405020304" pitchFamily="18" charset="0"/>
              </a:rPr>
              <a:t>loyaltyupselling</a:t>
            </a:r>
            <a:r>
              <a:rPr lang="en-US" sz="2000" kern="100" dirty="0">
                <a:effectLst/>
                <a:latin typeface="Arial" panose="020B0604020202020204" pitchFamily="34" charset="0"/>
                <a:ea typeface="Malgun Gothic" panose="020B0503020000020004" pitchFamily="34" charset="-127"/>
                <a:cs typeface="Times New Roman" panose="02020603050405020304" pitchFamily="18" charset="0"/>
              </a:rPr>
              <a:t> and cross-selling.</a:t>
            </a:r>
            <a:endParaRPr lang="en-SG" sz="2000" kern="100" dirty="0">
              <a:effectLst/>
              <a:latin typeface="Arial" panose="020B0604020202020204" pitchFamily="34" charset="0"/>
              <a:ea typeface="Malgun Gothic" panose="020B0503020000020004" pitchFamily="34" charset="-127"/>
              <a:cs typeface="Times New Roman" panose="02020603050405020304" pitchFamily="18" charset="0"/>
            </a:endParaRPr>
          </a:p>
          <a:p>
            <a:pPr marL="342900" lvl="0" indent="-342900" algn="just" latinLnBrk="1">
              <a:lnSpc>
                <a:spcPct val="150000"/>
              </a:lnSpc>
              <a:spcBef>
                <a:spcPts val="600"/>
              </a:spcBef>
              <a:buFont typeface="+mj-lt"/>
              <a:buAutoNum type="arabicPeriod"/>
            </a:pPr>
            <a:r>
              <a:rPr lang="en-US" sz="2000" kern="100" dirty="0">
                <a:effectLst/>
                <a:latin typeface="Arial" panose="020B0604020202020204" pitchFamily="34" charset="0"/>
                <a:ea typeface="Malgun Gothic" panose="020B0503020000020004" pitchFamily="34" charset="-127"/>
                <a:cs typeface="Times New Roman" panose="02020603050405020304" pitchFamily="18" charset="0"/>
              </a:rPr>
              <a:t>Analytics and Reporting: Throughout the process, data is collected, analyzed, and reported to measure the success of the CRM process and to make data-driven decisions.</a:t>
            </a:r>
            <a:endParaRPr lang="en-SG" sz="2000" kern="100" dirty="0">
              <a:effectLst/>
              <a:latin typeface="Arial" panose="020B0604020202020204" pitchFamily="34" charset="0"/>
              <a:ea typeface="Malgun Gothic" panose="020B0503020000020004" pitchFamily="34" charset="-127"/>
              <a:cs typeface="Times New Roman" panose="02020603050405020304" pitchFamily="18" charset="0"/>
            </a:endParaRPr>
          </a:p>
          <a:p>
            <a:endParaRPr lang="en-SG" dirty="0"/>
          </a:p>
        </p:txBody>
      </p:sp>
    </p:spTree>
    <p:extLst>
      <p:ext uri="{BB962C8B-B14F-4D97-AF65-F5344CB8AC3E}">
        <p14:creationId xmlns:p14="http://schemas.microsoft.com/office/powerpoint/2010/main" val="12624951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80A1E-21BC-A904-B667-585D359B2227}"/>
              </a:ext>
            </a:extLst>
          </p:cNvPr>
          <p:cNvSpPr>
            <a:spLocks noGrp="1"/>
          </p:cNvSpPr>
          <p:nvPr>
            <p:ph type="title"/>
          </p:nvPr>
        </p:nvSpPr>
        <p:spPr>
          <a:xfrm>
            <a:off x="838200" y="519362"/>
            <a:ext cx="10515600" cy="813680"/>
          </a:xfrm>
        </p:spPr>
        <p:txBody>
          <a:bodyPr>
            <a:normAutofit/>
          </a:bodyPr>
          <a:lstStyle/>
          <a:p>
            <a:r>
              <a:rPr lang="en-SG" sz="4000" dirty="0"/>
              <a:t>LEAD GENERATION </a:t>
            </a:r>
          </a:p>
        </p:txBody>
      </p:sp>
      <p:sp>
        <p:nvSpPr>
          <p:cNvPr id="3" name="Content Placeholder 2">
            <a:extLst>
              <a:ext uri="{FF2B5EF4-FFF2-40B4-BE49-F238E27FC236}">
                <a16:creationId xmlns:a16="http://schemas.microsoft.com/office/drawing/2014/main" id="{4E692907-9831-970D-9492-4A40F77B5498}"/>
              </a:ext>
            </a:extLst>
          </p:cNvPr>
          <p:cNvSpPr>
            <a:spLocks noGrp="1"/>
          </p:cNvSpPr>
          <p:nvPr>
            <p:ph idx="1"/>
          </p:nvPr>
        </p:nvSpPr>
        <p:spPr/>
        <p:txBody>
          <a:bodyPr>
            <a:normAutofit/>
          </a:bodyPr>
          <a:lstStyle/>
          <a:p>
            <a:pPr marL="0" indent="0" algn="just" latinLnBrk="1">
              <a:lnSpc>
                <a:spcPct val="150000"/>
              </a:lnSpc>
              <a:spcBef>
                <a:spcPts val="600"/>
              </a:spcBef>
              <a:buNone/>
            </a:pPr>
            <a:r>
              <a:rPr lang="en-US" sz="2400" b="1" kern="100" dirty="0">
                <a:effectLst/>
                <a:latin typeface="Arial" panose="020B0604020202020204" pitchFamily="34" charset="0"/>
                <a:ea typeface="Malgun Gothic" panose="020B0503020000020004" pitchFamily="34" charset="-127"/>
                <a:cs typeface="Times New Roman" panose="02020603050405020304" pitchFamily="18" charset="0"/>
              </a:rPr>
              <a:t>Step 1 : Lead Generation</a:t>
            </a:r>
            <a:endParaRPr lang="en-SG" sz="2400" kern="100" dirty="0">
              <a:effectLst/>
              <a:latin typeface="Arial" panose="020B0604020202020204" pitchFamily="34" charset="0"/>
              <a:ea typeface="Malgun Gothic" panose="020B0503020000020004" pitchFamily="34" charset="-127"/>
              <a:cs typeface="Times New Roman" panose="02020603050405020304" pitchFamily="18" charset="0"/>
            </a:endParaRPr>
          </a:p>
          <a:p>
            <a:pPr marL="0" indent="0">
              <a:buNone/>
            </a:pPr>
            <a:r>
              <a:rPr lang="en-US" sz="2400" dirty="0">
                <a:effectLst/>
                <a:latin typeface="Arial" panose="020B0604020202020204" pitchFamily="34" charset="0"/>
                <a:ea typeface="Malgun Gothic" panose="020B0503020000020004" pitchFamily="34" charset="-127"/>
                <a:cs typeface="Times New Roman" panose="02020603050405020304" pitchFamily="18" charset="0"/>
              </a:rPr>
              <a:t>The process starts with collecting leads through various channels such as   social media, email campaigns, and advertising. (</a:t>
            </a:r>
            <a:r>
              <a:rPr lang="en-US" sz="2400" dirty="0" err="1">
                <a:effectLst/>
                <a:latin typeface="Arial" panose="020B0604020202020204" pitchFamily="34" charset="0"/>
                <a:ea typeface="Malgun Gothic" panose="020B0503020000020004" pitchFamily="34" charset="-127"/>
                <a:cs typeface="Times New Roman" panose="02020603050405020304" pitchFamily="18" charset="0"/>
              </a:rPr>
              <a:t>e.g</a:t>
            </a:r>
            <a:r>
              <a:rPr lang="en-US" sz="2400" dirty="0">
                <a:effectLst/>
                <a:latin typeface="Arial" panose="020B0604020202020204" pitchFamily="34" charset="0"/>
                <a:ea typeface="Malgun Gothic" panose="020B0503020000020004" pitchFamily="34" charset="-127"/>
                <a:cs typeface="Times New Roman" panose="02020603050405020304" pitchFamily="18" charset="0"/>
              </a:rPr>
              <a:t> company name,          website, telephone, email, social media…)</a:t>
            </a:r>
            <a:endParaRPr lang="en-SG" sz="3600" dirty="0"/>
          </a:p>
        </p:txBody>
      </p:sp>
    </p:spTree>
    <p:extLst>
      <p:ext uri="{BB962C8B-B14F-4D97-AF65-F5344CB8AC3E}">
        <p14:creationId xmlns:p14="http://schemas.microsoft.com/office/powerpoint/2010/main" val="1316662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F4A06-D5F7-EC07-E907-1DE55CFD8E08}"/>
              </a:ext>
            </a:extLst>
          </p:cNvPr>
          <p:cNvSpPr>
            <a:spLocks noGrp="1"/>
          </p:cNvSpPr>
          <p:nvPr>
            <p:ph type="title"/>
          </p:nvPr>
        </p:nvSpPr>
        <p:spPr>
          <a:xfrm>
            <a:off x="838200" y="365126"/>
            <a:ext cx="10515600" cy="890798"/>
          </a:xfrm>
        </p:spPr>
        <p:txBody>
          <a:bodyPr>
            <a:normAutofit/>
          </a:bodyPr>
          <a:lstStyle/>
          <a:p>
            <a:r>
              <a:rPr lang="en-SG" sz="4000" dirty="0"/>
              <a:t>LEAD MANAGEMENT</a:t>
            </a:r>
          </a:p>
        </p:txBody>
      </p:sp>
      <p:sp>
        <p:nvSpPr>
          <p:cNvPr id="3" name="Content Placeholder 2">
            <a:extLst>
              <a:ext uri="{FF2B5EF4-FFF2-40B4-BE49-F238E27FC236}">
                <a16:creationId xmlns:a16="http://schemas.microsoft.com/office/drawing/2014/main" id="{744DC52A-E1C6-5F73-7126-CB4ECD0A70A7}"/>
              </a:ext>
            </a:extLst>
          </p:cNvPr>
          <p:cNvSpPr>
            <a:spLocks noGrp="1"/>
          </p:cNvSpPr>
          <p:nvPr>
            <p:ph idx="1"/>
          </p:nvPr>
        </p:nvSpPr>
        <p:spPr>
          <a:xfrm>
            <a:off x="838200" y="1255924"/>
            <a:ext cx="10515600" cy="4921039"/>
          </a:xfrm>
        </p:spPr>
        <p:txBody>
          <a:bodyPr>
            <a:normAutofit fontScale="92500" lnSpcReduction="20000"/>
          </a:bodyPr>
          <a:lstStyle/>
          <a:p>
            <a:pPr marL="0" indent="0" algn="just" latinLnBrk="1">
              <a:lnSpc>
                <a:spcPct val="150000"/>
              </a:lnSpc>
              <a:spcBef>
                <a:spcPts val="600"/>
              </a:spcBef>
              <a:buNone/>
            </a:pPr>
            <a:r>
              <a:rPr lang="en-US" sz="1900" b="1" kern="100" dirty="0">
                <a:effectLst/>
                <a:latin typeface="Arial" panose="020B0604020202020204" pitchFamily="34" charset="0"/>
                <a:ea typeface="Malgun Gothic" panose="020B0503020000020004" pitchFamily="34" charset="-127"/>
                <a:cs typeface="Times New Roman" panose="02020603050405020304" pitchFamily="18" charset="0"/>
              </a:rPr>
              <a:t>Step 2 : Lead Management</a:t>
            </a:r>
            <a:endParaRPr lang="en-SG" sz="1900" kern="100" dirty="0">
              <a:effectLst/>
              <a:latin typeface="Arial" panose="020B0604020202020204" pitchFamily="34" charset="0"/>
              <a:ea typeface="Malgun Gothic" panose="020B0503020000020004" pitchFamily="34" charset="-127"/>
              <a:cs typeface="Times New Roman" panose="02020603050405020304" pitchFamily="18" charset="0"/>
            </a:endParaRPr>
          </a:p>
          <a:p>
            <a:pPr marL="0" indent="0" algn="just" latinLnBrk="1">
              <a:lnSpc>
                <a:spcPct val="150000"/>
              </a:lnSpc>
              <a:spcBef>
                <a:spcPts val="600"/>
              </a:spcBef>
              <a:buNone/>
            </a:pPr>
            <a:r>
              <a:rPr lang="en-US" sz="1900" kern="100" dirty="0">
                <a:effectLst/>
                <a:latin typeface="Arial" panose="020B0604020202020204" pitchFamily="34" charset="0"/>
                <a:ea typeface="Malgun Gothic" panose="020B0503020000020004" pitchFamily="34" charset="-127"/>
                <a:cs typeface="Times New Roman" panose="02020603050405020304" pitchFamily="18" charset="0"/>
              </a:rPr>
              <a:t>Once the leads are generated, the next step is to manage and qualify them based on criteria such as budget, authority, need, and timing (BANT) (</a:t>
            </a:r>
            <a:r>
              <a:rPr lang="en-US" sz="1900" kern="100" dirty="0" err="1">
                <a:effectLst/>
                <a:latin typeface="Arial" panose="020B0604020202020204" pitchFamily="34" charset="0"/>
                <a:ea typeface="Malgun Gothic" panose="020B0503020000020004" pitchFamily="34" charset="-127"/>
                <a:cs typeface="Times New Roman" panose="02020603050405020304" pitchFamily="18" charset="0"/>
              </a:rPr>
              <a:t>Lucidchart</a:t>
            </a:r>
            <a:r>
              <a:rPr lang="en-US" sz="1900" kern="100" dirty="0">
                <a:effectLst/>
                <a:latin typeface="Arial" panose="020B0604020202020204" pitchFamily="34" charset="0"/>
                <a:ea typeface="Malgun Gothic" panose="020B0503020000020004" pitchFamily="34" charset="-127"/>
                <a:cs typeface="Times New Roman" panose="02020603050405020304" pitchFamily="18" charset="0"/>
              </a:rPr>
              <a:t>, 2022)</a:t>
            </a:r>
            <a:endParaRPr lang="en-SG" sz="1900" kern="100" dirty="0">
              <a:effectLst/>
              <a:latin typeface="Arial" panose="020B0604020202020204" pitchFamily="34" charset="0"/>
              <a:ea typeface="Malgun Gothic" panose="020B0503020000020004" pitchFamily="34" charset="-127"/>
              <a:cs typeface="Times New Roman" panose="02020603050405020304" pitchFamily="18" charset="0"/>
            </a:endParaRPr>
          </a:p>
          <a:p>
            <a:endParaRPr lang="en-SG" dirty="0"/>
          </a:p>
          <a:p>
            <a:endParaRPr lang="en-SG" dirty="0"/>
          </a:p>
          <a:p>
            <a:endParaRPr lang="en-SG" dirty="0"/>
          </a:p>
          <a:p>
            <a:endParaRPr lang="en-SG" dirty="0"/>
          </a:p>
          <a:p>
            <a:endParaRPr lang="en-SG" dirty="0"/>
          </a:p>
          <a:p>
            <a:pPr marL="0" indent="0">
              <a:buNone/>
            </a:pPr>
            <a:r>
              <a:rPr lang="en-US" sz="1800" kern="1200" dirty="0">
                <a:solidFill>
                  <a:srgbClr val="000000"/>
                </a:solidFill>
                <a:effectLst/>
                <a:latin typeface="Malgun Gothic" panose="020B0503020000020004" pitchFamily="34" charset="-127"/>
                <a:cs typeface="Times New Roman" panose="02020603050405020304" pitchFamily="18" charset="0"/>
              </a:rPr>
              <a:t>https://www.lucidchart.com/blog/what-is-BANT-and-how-can-it-streamline-lead-qualification</a:t>
            </a:r>
            <a:endParaRPr lang="en-SG" dirty="0"/>
          </a:p>
        </p:txBody>
      </p:sp>
      <p:pic>
        <p:nvPicPr>
          <p:cNvPr id="6" name="Picture 5">
            <a:extLst>
              <a:ext uri="{FF2B5EF4-FFF2-40B4-BE49-F238E27FC236}">
                <a16:creationId xmlns:a16="http://schemas.microsoft.com/office/drawing/2014/main" id="{A2EBB210-07ED-3EC3-C91E-7A4F9E95A7FC}"/>
              </a:ext>
            </a:extLst>
          </p:cNvPr>
          <p:cNvPicPr>
            <a:picLocks noChangeAspect="1"/>
          </p:cNvPicPr>
          <p:nvPr/>
        </p:nvPicPr>
        <p:blipFill>
          <a:blip r:embed="rId2"/>
          <a:stretch>
            <a:fillRect/>
          </a:stretch>
        </p:blipFill>
        <p:spPr>
          <a:xfrm>
            <a:off x="2500830" y="2616162"/>
            <a:ext cx="5849956" cy="2985914"/>
          </a:xfrm>
          <a:prstGeom prst="rect">
            <a:avLst/>
          </a:prstGeom>
        </p:spPr>
      </p:pic>
    </p:spTree>
    <p:extLst>
      <p:ext uri="{BB962C8B-B14F-4D97-AF65-F5344CB8AC3E}">
        <p14:creationId xmlns:p14="http://schemas.microsoft.com/office/powerpoint/2010/main" val="41317346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A3487-B8CF-E96F-0913-CA1885B9971A}"/>
              </a:ext>
            </a:extLst>
          </p:cNvPr>
          <p:cNvSpPr>
            <a:spLocks noGrp="1"/>
          </p:cNvSpPr>
          <p:nvPr>
            <p:ph type="title"/>
          </p:nvPr>
        </p:nvSpPr>
        <p:spPr>
          <a:xfrm>
            <a:off x="720227" y="387159"/>
            <a:ext cx="10751546" cy="725545"/>
          </a:xfrm>
        </p:spPr>
        <p:txBody>
          <a:bodyPr>
            <a:noAutofit/>
          </a:bodyPr>
          <a:lstStyle/>
          <a:p>
            <a:r>
              <a:rPr lang="en-US" sz="2800" dirty="0"/>
              <a:t>SALES PROCESS, OPPORTUNITY MANAGEMENT AND </a:t>
            </a:r>
            <a:br>
              <a:rPr lang="en-US" sz="2800" dirty="0"/>
            </a:br>
            <a:r>
              <a:rPr lang="en-US" sz="2800" dirty="0"/>
              <a:t>ACCOUNT MANAGEMENT PROCESS</a:t>
            </a:r>
            <a:endParaRPr lang="en-SG" sz="2800" dirty="0"/>
          </a:p>
        </p:txBody>
      </p:sp>
      <p:pic>
        <p:nvPicPr>
          <p:cNvPr id="4" name="Content Placeholder 3">
            <a:extLst>
              <a:ext uri="{FF2B5EF4-FFF2-40B4-BE49-F238E27FC236}">
                <a16:creationId xmlns:a16="http://schemas.microsoft.com/office/drawing/2014/main" id="{415A9FDB-2C1F-D227-CE06-70CC4CB58946}"/>
              </a:ext>
            </a:extLst>
          </p:cNvPr>
          <p:cNvPicPr>
            <a:picLocks noGrp="1" noChangeAspect="1"/>
          </p:cNvPicPr>
          <p:nvPr>
            <p:ph idx="1"/>
          </p:nvPr>
        </p:nvPicPr>
        <p:blipFill>
          <a:blip r:embed="rId2"/>
          <a:stretch>
            <a:fillRect/>
          </a:stretch>
        </p:blipFill>
        <p:spPr>
          <a:xfrm>
            <a:off x="826265" y="1436315"/>
            <a:ext cx="9687497" cy="898276"/>
          </a:xfrm>
          <a:prstGeom prst="rect">
            <a:avLst/>
          </a:prstGeom>
        </p:spPr>
      </p:pic>
      <p:sp>
        <p:nvSpPr>
          <p:cNvPr id="6" name="TextBox 5">
            <a:extLst>
              <a:ext uri="{FF2B5EF4-FFF2-40B4-BE49-F238E27FC236}">
                <a16:creationId xmlns:a16="http://schemas.microsoft.com/office/drawing/2014/main" id="{8B54DE45-FBFA-6469-3CE3-BF663B597D57}"/>
              </a:ext>
            </a:extLst>
          </p:cNvPr>
          <p:cNvSpPr txBox="1"/>
          <p:nvPr/>
        </p:nvSpPr>
        <p:spPr>
          <a:xfrm>
            <a:off x="826265" y="2473536"/>
            <a:ext cx="9353321" cy="369332"/>
          </a:xfrm>
          <a:prstGeom prst="rect">
            <a:avLst/>
          </a:prstGeom>
          <a:noFill/>
        </p:spPr>
        <p:txBody>
          <a:bodyPr wrap="square">
            <a:spAutoFit/>
          </a:bodyPr>
          <a:lstStyle/>
          <a:p>
            <a:r>
              <a:rPr lang="en-US" sz="1800" dirty="0">
                <a:solidFill>
                  <a:srgbClr val="161616"/>
                </a:solidFill>
                <a:effectLst/>
                <a:latin typeface="Segoe UI" panose="020B0502040204020203" pitchFamily="34" charset="0"/>
                <a:ea typeface="Malgun Gothic" panose="020B0503020000020004" pitchFamily="34" charset="-127"/>
              </a:rPr>
              <a:t>Managing a sales pipeline using leads and opportunities is one of key functions of CRM</a:t>
            </a:r>
            <a:endParaRPr lang="en-SG" dirty="0"/>
          </a:p>
        </p:txBody>
      </p:sp>
      <p:sp>
        <p:nvSpPr>
          <p:cNvPr id="8" name="TextBox 7">
            <a:extLst>
              <a:ext uri="{FF2B5EF4-FFF2-40B4-BE49-F238E27FC236}">
                <a16:creationId xmlns:a16="http://schemas.microsoft.com/office/drawing/2014/main" id="{559C70B5-3862-EF2B-A987-03896CD3B3E6}"/>
              </a:ext>
            </a:extLst>
          </p:cNvPr>
          <p:cNvSpPr txBox="1"/>
          <p:nvPr/>
        </p:nvSpPr>
        <p:spPr>
          <a:xfrm>
            <a:off x="826265" y="3085239"/>
            <a:ext cx="10539470" cy="3154710"/>
          </a:xfrm>
          <a:prstGeom prst="rect">
            <a:avLst/>
          </a:prstGeom>
          <a:noFill/>
        </p:spPr>
        <p:txBody>
          <a:bodyPr wrap="square">
            <a:spAutoFit/>
          </a:bodyPr>
          <a:lstStyle/>
          <a:p>
            <a:pPr algn="just" latinLnBrk="1">
              <a:lnSpc>
                <a:spcPct val="150000"/>
              </a:lnSpc>
              <a:spcBef>
                <a:spcPts val="600"/>
              </a:spcBef>
            </a:pPr>
            <a:r>
              <a:rPr lang="en-US" sz="1800" b="1" kern="100" dirty="0">
                <a:effectLst/>
                <a:latin typeface="Arial" panose="020B0604020202020204" pitchFamily="34" charset="0"/>
                <a:ea typeface="Malgun Gothic" panose="020B0503020000020004" pitchFamily="34" charset="-127"/>
                <a:cs typeface="Times New Roman" panose="02020603050405020304" pitchFamily="18" charset="0"/>
              </a:rPr>
              <a:t>Step 3 Sales Process :</a:t>
            </a:r>
            <a:r>
              <a:rPr lang="en-US" sz="1800" kern="100" dirty="0">
                <a:effectLst/>
                <a:latin typeface="Arial" panose="020B0604020202020204" pitchFamily="34" charset="0"/>
                <a:ea typeface="Malgun Gothic" panose="020B0503020000020004" pitchFamily="34" charset="-127"/>
                <a:cs typeface="Times New Roman" panose="02020603050405020304" pitchFamily="18" charset="0"/>
              </a:rPr>
              <a:t> The qualified leads are then passed on to the sales team, who will engage,   answer queries, and provide product/service demos.</a:t>
            </a:r>
            <a:endParaRPr lang="en-SG" sz="1800" kern="100" dirty="0">
              <a:effectLst/>
              <a:latin typeface="Arial" panose="020B0604020202020204" pitchFamily="34" charset="0"/>
              <a:ea typeface="Malgun Gothic" panose="020B0503020000020004" pitchFamily="34" charset="-127"/>
              <a:cs typeface="Times New Roman" panose="02020603050405020304" pitchFamily="18" charset="0"/>
            </a:endParaRPr>
          </a:p>
          <a:p>
            <a:pPr algn="just" latinLnBrk="1">
              <a:lnSpc>
                <a:spcPct val="150000"/>
              </a:lnSpc>
              <a:spcBef>
                <a:spcPts val="600"/>
              </a:spcBef>
            </a:pPr>
            <a:r>
              <a:rPr lang="en-US" sz="1800" b="1" kern="100" dirty="0">
                <a:effectLst/>
                <a:latin typeface="Arial" panose="020B0604020202020204" pitchFamily="34" charset="0"/>
                <a:ea typeface="Malgun Gothic" panose="020B0503020000020004" pitchFamily="34" charset="-127"/>
                <a:cs typeface="Times New Roman" panose="02020603050405020304" pitchFamily="18" charset="0"/>
              </a:rPr>
              <a:t>Step 4 Opportunity Management :</a:t>
            </a:r>
            <a:r>
              <a:rPr lang="en-US" sz="1800" kern="100" dirty="0">
                <a:effectLst/>
                <a:latin typeface="Arial" panose="020B0604020202020204" pitchFamily="34" charset="0"/>
                <a:ea typeface="Malgun Gothic" panose="020B0503020000020004" pitchFamily="34" charset="-127"/>
                <a:cs typeface="Times New Roman" panose="02020603050405020304" pitchFamily="18" charset="0"/>
              </a:rPr>
              <a:t> Sales team create opportunity for interested leads and move lead through various stages of the sales process pipeline i.e. Qualify, Develop, Propose, Close</a:t>
            </a:r>
            <a:endParaRPr lang="en-SG" sz="1800" kern="100" dirty="0">
              <a:effectLst/>
              <a:latin typeface="Arial" panose="020B0604020202020204" pitchFamily="34" charset="0"/>
              <a:ea typeface="Malgun Gothic" panose="020B0503020000020004" pitchFamily="34" charset="-127"/>
              <a:cs typeface="Times New Roman" panose="02020603050405020304" pitchFamily="18" charset="0"/>
            </a:endParaRPr>
          </a:p>
          <a:p>
            <a:pPr algn="just" latinLnBrk="1">
              <a:lnSpc>
                <a:spcPct val="150000"/>
              </a:lnSpc>
              <a:spcBef>
                <a:spcPts val="600"/>
              </a:spcBef>
            </a:pPr>
            <a:r>
              <a:rPr lang="en-US" sz="1800" b="1" dirty="0">
                <a:effectLst/>
                <a:latin typeface="Arial" panose="020B0604020202020204" pitchFamily="34" charset="0"/>
                <a:ea typeface="Malgun Gothic" panose="020B0503020000020004" pitchFamily="34" charset="-127"/>
                <a:cs typeface="Times New Roman" panose="02020603050405020304" pitchFamily="18" charset="0"/>
              </a:rPr>
              <a:t>Step 5 Account Management :</a:t>
            </a:r>
            <a:r>
              <a:rPr lang="en-US" sz="1800" dirty="0">
                <a:effectLst/>
                <a:latin typeface="Arial" panose="020B0604020202020204" pitchFamily="34" charset="0"/>
                <a:ea typeface="Malgun Gothic" panose="020B0503020000020004" pitchFamily="34" charset="-127"/>
                <a:cs typeface="Times New Roman" panose="02020603050405020304" pitchFamily="18" charset="0"/>
              </a:rPr>
              <a:t> After deal is closed, customer is onboarded, account is managed,     nurtured via Identify, Plan, Execute, Review, providing post-sales support, and identifying opportunities for upselling and cross-selling </a:t>
            </a:r>
            <a:endParaRPr lang="en-SG" dirty="0"/>
          </a:p>
        </p:txBody>
      </p:sp>
    </p:spTree>
    <p:extLst>
      <p:ext uri="{BB962C8B-B14F-4D97-AF65-F5344CB8AC3E}">
        <p14:creationId xmlns:p14="http://schemas.microsoft.com/office/powerpoint/2010/main" val="5526520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D409A6-EEDD-AFF9-FCB7-B421796E929A}"/>
              </a:ext>
            </a:extLst>
          </p:cNvPr>
          <p:cNvSpPr>
            <a:spLocks noGrp="1"/>
          </p:cNvSpPr>
          <p:nvPr>
            <p:ph type="title"/>
          </p:nvPr>
        </p:nvSpPr>
        <p:spPr>
          <a:xfrm>
            <a:off x="630936" y="639520"/>
            <a:ext cx="3429000" cy="1719072"/>
          </a:xfrm>
        </p:spPr>
        <p:txBody>
          <a:bodyPr anchor="b">
            <a:normAutofit/>
          </a:bodyPr>
          <a:lstStyle/>
          <a:p>
            <a:r>
              <a:rPr lang="en-SG" sz="4600"/>
              <a:t>ANALYTICS &amp; REPORTS </a:t>
            </a:r>
          </a:p>
        </p:txBody>
      </p:sp>
      <p:sp>
        <p:nvSpPr>
          <p:cNvPr id="22"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1F157AA-E2BD-6501-03F7-46E7918FAE38}"/>
              </a:ext>
            </a:extLst>
          </p:cNvPr>
          <p:cNvSpPr>
            <a:spLocks noGrp="1"/>
          </p:cNvSpPr>
          <p:nvPr>
            <p:ph idx="1"/>
          </p:nvPr>
        </p:nvSpPr>
        <p:spPr>
          <a:xfrm>
            <a:off x="630936" y="2807208"/>
            <a:ext cx="3684922" cy="3410712"/>
          </a:xfrm>
        </p:spPr>
        <p:txBody>
          <a:bodyPr anchor="t">
            <a:normAutofit fontScale="92500" lnSpcReduction="10000"/>
          </a:bodyPr>
          <a:lstStyle/>
          <a:p>
            <a:pPr marL="279400" indent="0" latinLnBrk="1">
              <a:spcBef>
                <a:spcPts val="600"/>
              </a:spcBef>
              <a:buNone/>
            </a:pPr>
            <a:r>
              <a:rPr lang="en-US" sz="2400" b="1" kern="100" dirty="0">
                <a:effectLst/>
                <a:latin typeface="Arial" panose="020B0604020202020204" pitchFamily="34" charset="0"/>
                <a:ea typeface="Malgun Gothic" panose="020B0503020000020004" pitchFamily="34" charset="-127"/>
                <a:cs typeface="Times New Roman" panose="02020603050405020304" pitchFamily="18" charset="0"/>
              </a:rPr>
              <a:t>Step 6 : Analytics and  Reporting</a:t>
            </a:r>
          </a:p>
          <a:p>
            <a:pPr marL="279400" indent="0" latinLnBrk="1">
              <a:spcBef>
                <a:spcPts val="600"/>
              </a:spcBef>
              <a:buNone/>
            </a:pPr>
            <a:endParaRPr lang="en-SG" sz="2400" kern="100" dirty="0">
              <a:effectLst/>
              <a:latin typeface="Arial" panose="020B0604020202020204" pitchFamily="34" charset="0"/>
              <a:ea typeface="Malgun Gothic" panose="020B0503020000020004" pitchFamily="34" charset="-127"/>
              <a:cs typeface="Times New Roman" panose="02020603050405020304" pitchFamily="18" charset="0"/>
            </a:endParaRPr>
          </a:p>
          <a:p>
            <a:pPr marL="279400" indent="0" latinLnBrk="1">
              <a:spcBef>
                <a:spcPts val="600"/>
              </a:spcBef>
              <a:buNone/>
            </a:pPr>
            <a:r>
              <a:rPr lang="en-US" sz="2000" kern="100" dirty="0">
                <a:effectLst/>
                <a:latin typeface="Arial" panose="020B0604020202020204" pitchFamily="34" charset="0"/>
                <a:ea typeface="Malgun Gothic" panose="020B0503020000020004" pitchFamily="34" charset="-127"/>
                <a:cs typeface="Times New Roman" panose="02020603050405020304" pitchFamily="18" charset="0"/>
              </a:rPr>
              <a:t>Examples of </a:t>
            </a:r>
            <a:r>
              <a:rPr lang="en-US" sz="2000" b="1" kern="100" dirty="0">
                <a:effectLst/>
                <a:latin typeface="Arial" panose="020B0604020202020204" pitchFamily="34" charset="0"/>
                <a:ea typeface="Malgun Gothic" panose="020B0503020000020004" pitchFamily="34" charset="-127"/>
                <a:cs typeface="Times New Roman" panose="02020603050405020304" pitchFamily="18" charset="0"/>
              </a:rPr>
              <a:t>Automated       Analytics </a:t>
            </a:r>
            <a:r>
              <a:rPr lang="en-US" sz="2000" b="1" kern="100" dirty="0">
                <a:latin typeface="Arial" panose="020B0604020202020204" pitchFamily="34" charset="0"/>
                <a:ea typeface="Malgun Gothic" panose="020B0503020000020004" pitchFamily="34" charset="-127"/>
                <a:cs typeface="Times New Roman" panose="02020603050405020304" pitchFamily="18" charset="0"/>
              </a:rPr>
              <a:t>to derive insights </a:t>
            </a:r>
            <a:r>
              <a:rPr lang="en-US" sz="2000" kern="100" dirty="0">
                <a:latin typeface="Arial" panose="020B0604020202020204" pitchFamily="34" charset="0"/>
                <a:ea typeface="Malgun Gothic" panose="020B0503020000020004" pitchFamily="34" charset="-127"/>
                <a:cs typeface="Times New Roman" panose="02020603050405020304" pitchFamily="18" charset="0"/>
              </a:rPr>
              <a:t>in</a:t>
            </a:r>
            <a:r>
              <a:rPr lang="en-US" sz="2000" kern="100" dirty="0">
                <a:effectLst/>
                <a:latin typeface="Arial" panose="020B0604020202020204" pitchFamily="34" charset="0"/>
                <a:ea typeface="Malgun Gothic" panose="020B0503020000020004" pitchFamily="34" charset="-127"/>
                <a:cs typeface="Times New Roman" panose="02020603050405020304" pitchFamily="18" charset="0"/>
              </a:rPr>
              <a:t> different stages of               customer’s life cycle </a:t>
            </a:r>
            <a:endParaRPr lang="en-SG" sz="2000" kern="100" dirty="0">
              <a:effectLst/>
              <a:latin typeface="Arial" panose="020B0604020202020204" pitchFamily="34" charset="0"/>
              <a:ea typeface="Malgun Gothic" panose="020B0503020000020004" pitchFamily="34" charset="-127"/>
              <a:cs typeface="Times New Roman" panose="02020603050405020304" pitchFamily="18" charset="0"/>
            </a:endParaRPr>
          </a:p>
          <a:p>
            <a:endParaRPr lang="en-SG" sz="2200" dirty="0"/>
          </a:p>
        </p:txBody>
      </p:sp>
      <p:pic>
        <p:nvPicPr>
          <p:cNvPr id="4" name="Picture 3">
            <a:extLst>
              <a:ext uri="{FF2B5EF4-FFF2-40B4-BE49-F238E27FC236}">
                <a16:creationId xmlns:a16="http://schemas.microsoft.com/office/drawing/2014/main" id="{46DD3239-3C76-C273-1034-9071B89E3836}"/>
              </a:ext>
            </a:extLst>
          </p:cNvPr>
          <p:cNvPicPr>
            <a:picLocks noChangeAspect="1"/>
          </p:cNvPicPr>
          <p:nvPr/>
        </p:nvPicPr>
        <p:blipFill>
          <a:blip r:embed="rId2"/>
          <a:stretch>
            <a:fillRect/>
          </a:stretch>
        </p:blipFill>
        <p:spPr>
          <a:xfrm>
            <a:off x="4495773" y="1028094"/>
            <a:ext cx="7062243" cy="4696393"/>
          </a:xfrm>
          <a:prstGeom prst="rect">
            <a:avLst/>
          </a:prstGeom>
        </p:spPr>
      </p:pic>
      <p:sp>
        <p:nvSpPr>
          <p:cNvPr id="6" name="TextBox 5">
            <a:extLst>
              <a:ext uri="{FF2B5EF4-FFF2-40B4-BE49-F238E27FC236}">
                <a16:creationId xmlns:a16="http://schemas.microsoft.com/office/drawing/2014/main" id="{A767A0EF-F97E-D399-1E25-2562780C1CD2}"/>
              </a:ext>
            </a:extLst>
          </p:cNvPr>
          <p:cNvSpPr txBox="1"/>
          <p:nvPr/>
        </p:nvSpPr>
        <p:spPr>
          <a:xfrm>
            <a:off x="4315858" y="5711383"/>
            <a:ext cx="6097836" cy="456535"/>
          </a:xfrm>
          <a:prstGeom prst="rect">
            <a:avLst/>
          </a:prstGeom>
          <a:noFill/>
        </p:spPr>
        <p:txBody>
          <a:bodyPr wrap="square">
            <a:spAutoFit/>
          </a:bodyPr>
          <a:lstStyle/>
          <a:p>
            <a:pPr marL="508000" algn="ctr" latinLnBrk="1">
              <a:lnSpc>
                <a:spcPct val="150000"/>
              </a:lnSpc>
              <a:spcBef>
                <a:spcPts val="600"/>
              </a:spcBef>
            </a:pPr>
            <a:r>
              <a:rPr lang="en-US" sz="1800" kern="100" dirty="0">
                <a:effectLst/>
                <a:latin typeface="Arial" panose="020B0604020202020204" pitchFamily="34" charset="0"/>
                <a:ea typeface="Malgun Gothic" panose="020B0503020000020004" pitchFamily="34" charset="-127"/>
                <a:cs typeface="Times New Roman" panose="02020603050405020304" pitchFamily="18" charset="0"/>
              </a:rPr>
              <a:t>Copyright © Integral Solutions (Asia) Pte Ltd, 2022</a:t>
            </a:r>
            <a:endParaRPr lang="en-SG" sz="1800" kern="100" dirty="0">
              <a:effectLst/>
              <a:latin typeface="Arial" panose="020B0604020202020204" pitchFamily="34" charset="0"/>
              <a:ea typeface="Malgun Gothic" panose="020B0503020000020004" pitchFamily="34" charset="-127"/>
              <a:cs typeface="Times New Roman" panose="02020603050405020304" pitchFamily="18" charset="0"/>
            </a:endParaRPr>
          </a:p>
        </p:txBody>
      </p:sp>
    </p:spTree>
    <p:extLst>
      <p:ext uri="{BB962C8B-B14F-4D97-AF65-F5344CB8AC3E}">
        <p14:creationId xmlns:p14="http://schemas.microsoft.com/office/powerpoint/2010/main" val="607300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84964-C31B-4262-8FE9-10CFD0BE504E}"/>
              </a:ext>
            </a:extLst>
          </p:cNvPr>
          <p:cNvSpPr>
            <a:spLocks noGrp="1"/>
          </p:cNvSpPr>
          <p:nvPr>
            <p:ph type="title"/>
          </p:nvPr>
        </p:nvSpPr>
        <p:spPr/>
        <p:txBody>
          <a:bodyPr/>
          <a:lstStyle/>
          <a:p>
            <a:r>
              <a:rPr lang="en-US" dirty="0"/>
              <a:t>Manual Analytics vs Automated Analytics</a:t>
            </a:r>
            <a:endParaRPr lang="en-SG" dirty="0"/>
          </a:p>
        </p:txBody>
      </p:sp>
      <p:sp>
        <p:nvSpPr>
          <p:cNvPr id="3" name="Content Placeholder 2">
            <a:extLst>
              <a:ext uri="{FF2B5EF4-FFF2-40B4-BE49-F238E27FC236}">
                <a16:creationId xmlns:a16="http://schemas.microsoft.com/office/drawing/2014/main" id="{66CBA28E-6122-720F-0200-33E088EE06EF}"/>
              </a:ext>
            </a:extLst>
          </p:cNvPr>
          <p:cNvSpPr>
            <a:spLocks noGrp="1"/>
          </p:cNvSpPr>
          <p:nvPr>
            <p:ph idx="1"/>
          </p:nvPr>
        </p:nvSpPr>
        <p:spPr>
          <a:xfrm>
            <a:off x="838200" y="1690687"/>
            <a:ext cx="10515600" cy="4486275"/>
          </a:xfrm>
        </p:spPr>
        <p:txBody>
          <a:bodyPr>
            <a:normAutofit lnSpcReduction="10000"/>
          </a:bodyPr>
          <a:lstStyle/>
          <a:p>
            <a:pPr marL="279400" indent="0" algn="just" latinLnBrk="1">
              <a:lnSpc>
                <a:spcPct val="150000"/>
              </a:lnSpc>
              <a:spcBef>
                <a:spcPts val="600"/>
              </a:spcBef>
              <a:buNone/>
            </a:pPr>
            <a:r>
              <a:rPr lang="en-US" sz="1800" kern="100" dirty="0">
                <a:effectLst/>
                <a:latin typeface="Arial" panose="020B0604020202020204" pitchFamily="34" charset="0"/>
                <a:ea typeface="Malgun Gothic" panose="020B0503020000020004" pitchFamily="34" charset="-127"/>
                <a:cs typeface="Times New Roman" panose="02020603050405020304" pitchFamily="18" charset="0"/>
              </a:rPr>
              <a:t>Differences between Manual and Automated Analytics:</a:t>
            </a:r>
            <a:endParaRPr lang="en-SG" sz="1800" kern="100" dirty="0">
              <a:effectLst/>
              <a:latin typeface="Arial" panose="020B0604020202020204" pitchFamily="34" charset="0"/>
              <a:ea typeface="Malgun Gothic" panose="020B0503020000020004" pitchFamily="34" charset="-127"/>
              <a:cs typeface="Times New Roman" panose="02020603050405020304" pitchFamily="18" charset="0"/>
            </a:endParaRPr>
          </a:p>
          <a:p>
            <a:pPr marL="508000" algn="just" latinLnBrk="1">
              <a:lnSpc>
                <a:spcPct val="150000"/>
              </a:lnSpc>
              <a:spcBef>
                <a:spcPts val="600"/>
              </a:spcBef>
            </a:pPr>
            <a:r>
              <a:rPr lang="en-US" sz="1800" b="1" kern="100" dirty="0">
                <a:effectLst/>
                <a:latin typeface="Arial" panose="020B0604020202020204" pitchFamily="34" charset="0"/>
                <a:ea typeface="Malgun Gothic" panose="020B0503020000020004" pitchFamily="34" charset="-127"/>
                <a:cs typeface="Times New Roman" panose="02020603050405020304" pitchFamily="18" charset="0"/>
              </a:rPr>
              <a:t>Manual Analytics </a:t>
            </a:r>
            <a:r>
              <a:rPr lang="en-US" sz="1800" kern="100" dirty="0">
                <a:effectLst/>
                <a:latin typeface="Arial" panose="020B0604020202020204" pitchFamily="34" charset="0"/>
                <a:ea typeface="Malgun Gothic" panose="020B0503020000020004" pitchFamily="34" charset="-127"/>
                <a:cs typeface="Times New Roman" panose="02020603050405020304" pitchFamily="18" charset="0"/>
              </a:rPr>
              <a:t>depends on users to pre-select parameters/dimension.  This is usually           presented as static reports or Business Intelligence dashboards as information</a:t>
            </a:r>
            <a:endParaRPr lang="en-SG" sz="1800" kern="100" dirty="0">
              <a:effectLst/>
              <a:latin typeface="Arial" panose="020B0604020202020204" pitchFamily="34" charset="0"/>
              <a:ea typeface="Malgun Gothic" panose="020B0503020000020004" pitchFamily="34" charset="-127"/>
              <a:cs typeface="Times New Roman" panose="02020603050405020304" pitchFamily="18" charset="0"/>
            </a:endParaRPr>
          </a:p>
          <a:p>
            <a:pPr marL="508000" algn="just" latinLnBrk="1">
              <a:lnSpc>
                <a:spcPct val="150000"/>
              </a:lnSpc>
              <a:spcBef>
                <a:spcPts val="600"/>
              </a:spcBef>
            </a:pPr>
            <a:r>
              <a:rPr lang="en-US" sz="1800" b="1" kern="100" dirty="0">
                <a:effectLst/>
                <a:latin typeface="Arial" panose="020B0604020202020204" pitchFamily="34" charset="0"/>
                <a:ea typeface="Malgun Gothic" panose="020B0503020000020004" pitchFamily="34" charset="-127"/>
                <a:cs typeface="Times New Roman" panose="02020603050405020304" pitchFamily="18" charset="0"/>
              </a:rPr>
              <a:t>Automated Analytics </a:t>
            </a:r>
            <a:r>
              <a:rPr lang="en-US" sz="1800" kern="100" dirty="0">
                <a:effectLst/>
                <a:latin typeface="Arial" panose="020B0604020202020204" pitchFamily="34" charset="0"/>
                <a:ea typeface="Malgun Gothic" panose="020B0503020000020004" pitchFamily="34" charset="-127"/>
                <a:cs typeface="Times New Roman" panose="02020603050405020304" pitchFamily="18" charset="0"/>
              </a:rPr>
              <a:t>leverages Artificial Intelligence (AI) to discover patterns and target            segments from data automatically.  This often results in insights which may be missed by users  and pre-selected dimensions </a:t>
            </a:r>
          </a:p>
          <a:p>
            <a:pPr marL="508000" algn="just" latinLnBrk="1">
              <a:lnSpc>
                <a:spcPct val="150000"/>
              </a:lnSpc>
              <a:spcBef>
                <a:spcPts val="600"/>
              </a:spcBef>
            </a:pPr>
            <a:endParaRPr lang="en-SG" sz="1800" kern="100" dirty="0">
              <a:effectLst/>
              <a:latin typeface="Arial" panose="020B0604020202020204" pitchFamily="34" charset="0"/>
              <a:ea typeface="Malgun Gothic" panose="020B0503020000020004" pitchFamily="34" charset="-127"/>
              <a:cs typeface="Times New Roman" panose="02020603050405020304" pitchFamily="18" charset="0"/>
            </a:endParaRPr>
          </a:p>
          <a:p>
            <a:r>
              <a:rPr lang="en-US" sz="1800" dirty="0">
                <a:effectLst/>
                <a:latin typeface="Arial" panose="020B0604020202020204" pitchFamily="34" charset="0"/>
                <a:ea typeface="Malgun Gothic" panose="020B0503020000020004" pitchFamily="34" charset="-127"/>
                <a:cs typeface="Times New Roman" panose="02020603050405020304" pitchFamily="18" charset="0"/>
              </a:rPr>
              <a:t>Automated Analytics are used to increase effectiveness of target marketing, discover new customer segmentation to increase revenue, predict next purchase items, discover up sell opportunities to increase profitability, discover customer lifetime value and increase customer loyalty.</a:t>
            </a:r>
            <a:endParaRPr lang="en-SG" dirty="0"/>
          </a:p>
        </p:txBody>
      </p:sp>
    </p:spTree>
    <p:extLst>
      <p:ext uri="{BB962C8B-B14F-4D97-AF65-F5344CB8AC3E}">
        <p14:creationId xmlns:p14="http://schemas.microsoft.com/office/powerpoint/2010/main" val="605682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8362A70-3F24-BFA1-805E-0E6A501D8CE1}"/>
              </a:ext>
            </a:extLst>
          </p:cNvPr>
          <p:cNvSpPr>
            <a:spLocks noGrp="1"/>
          </p:cNvSpPr>
          <p:nvPr>
            <p:ph type="title"/>
          </p:nvPr>
        </p:nvSpPr>
        <p:spPr/>
        <p:txBody>
          <a:bodyPr/>
          <a:lstStyle/>
          <a:p>
            <a:r>
              <a:rPr lang="en-US" altLang="ko-KR" dirty="0"/>
              <a:t>Recap</a:t>
            </a:r>
            <a:endParaRPr lang="ko-KR" altLang="en-US" dirty="0"/>
          </a:p>
        </p:txBody>
      </p:sp>
      <p:sp>
        <p:nvSpPr>
          <p:cNvPr id="3" name="내용 개체 틀 2">
            <a:extLst>
              <a:ext uri="{FF2B5EF4-FFF2-40B4-BE49-F238E27FC236}">
                <a16:creationId xmlns:a16="http://schemas.microsoft.com/office/drawing/2014/main" id="{B0A25BF4-14A8-4C8C-DFFF-AD63EDE102BD}"/>
              </a:ext>
            </a:extLst>
          </p:cNvPr>
          <p:cNvSpPr>
            <a:spLocks noGrp="1"/>
          </p:cNvSpPr>
          <p:nvPr>
            <p:ph idx="1"/>
          </p:nvPr>
        </p:nvSpPr>
        <p:spPr>
          <a:xfrm>
            <a:off x="838200" y="1690687"/>
            <a:ext cx="10916798" cy="4486275"/>
          </a:xfrm>
        </p:spPr>
        <p:txBody>
          <a:bodyPr>
            <a:normAutofit fontScale="92500"/>
          </a:bodyPr>
          <a:lstStyle/>
          <a:p>
            <a:pPr marL="342900" lvl="0" indent="-342900" algn="just" latinLnBrk="1">
              <a:lnSpc>
                <a:spcPct val="150000"/>
              </a:lnSpc>
              <a:spcBef>
                <a:spcPts val="600"/>
              </a:spcBef>
              <a:buFont typeface="Wingdings" panose="05000000000000000000" pitchFamily="2" charset="2"/>
              <a:buChar char=""/>
            </a:pPr>
            <a:r>
              <a:rPr lang="en-US" sz="2400" kern="100" dirty="0">
                <a:effectLst/>
                <a:latin typeface="Arial" panose="020B0604020202020204" pitchFamily="34" charset="0"/>
                <a:ea typeface="Malgun Gothic" panose="020B0503020000020004" pitchFamily="34" charset="-127"/>
                <a:cs typeface="Times New Roman" panose="02020603050405020304" pitchFamily="18" charset="0"/>
              </a:rPr>
              <a:t>CRM provides a systematic approach to Get, Grow and Retain customers  enabling businesses to build and maintain relationship with customers</a:t>
            </a:r>
            <a:endParaRPr lang="en-SG" sz="2400" kern="100" dirty="0">
              <a:effectLst/>
              <a:latin typeface="Arial" panose="020B0604020202020204" pitchFamily="34" charset="0"/>
              <a:ea typeface="Malgun Gothic" panose="020B0503020000020004" pitchFamily="34" charset="-127"/>
              <a:cs typeface="Times New Roman" panose="02020603050405020304" pitchFamily="18" charset="0"/>
            </a:endParaRPr>
          </a:p>
          <a:p>
            <a:pPr marL="342900" lvl="0" indent="-342900" algn="just" latinLnBrk="1">
              <a:lnSpc>
                <a:spcPct val="150000"/>
              </a:lnSpc>
              <a:spcBef>
                <a:spcPts val="600"/>
              </a:spcBef>
              <a:buFont typeface="Wingdings" panose="05000000000000000000" pitchFamily="2" charset="2"/>
              <a:buChar char=""/>
            </a:pPr>
            <a:r>
              <a:rPr lang="en-US" sz="2400" kern="100" dirty="0">
                <a:effectLst/>
                <a:latin typeface="Arial" panose="020B0604020202020204" pitchFamily="34" charset="0"/>
                <a:ea typeface="Malgun Gothic" panose="020B0503020000020004" pitchFamily="34" charset="-127"/>
                <a:cs typeface="Times New Roman" panose="02020603050405020304" pitchFamily="18" charset="0"/>
              </a:rPr>
              <a:t>Is a systematic approach to do Lead Generation, Lead Management, Sales </a:t>
            </a:r>
            <a:r>
              <a:rPr lang="en-US" sz="2400" kern="100" dirty="0" err="1">
                <a:effectLst/>
                <a:latin typeface="Arial" panose="020B0604020202020204" pitchFamily="34" charset="0"/>
                <a:ea typeface="Malgun Gothic" panose="020B0503020000020004" pitchFamily="34" charset="-127"/>
                <a:cs typeface="Times New Roman" panose="02020603050405020304" pitchFamily="18" charset="0"/>
              </a:rPr>
              <a:t>ProcessOpportunity</a:t>
            </a:r>
            <a:r>
              <a:rPr lang="en-US" sz="2400" kern="100" dirty="0">
                <a:effectLst/>
                <a:latin typeface="Arial" panose="020B0604020202020204" pitchFamily="34" charset="0"/>
                <a:ea typeface="Malgun Gothic" panose="020B0503020000020004" pitchFamily="34" charset="-127"/>
                <a:cs typeface="Times New Roman" panose="02020603050405020304" pitchFamily="18" charset="0"/>
              </a:rPr>
              <a:t> Management, Account Management, Analytics and Reporting</a:t>
            </a:r>
            <a:endParaRPr lang="en-SG" sz="2400" kern="100" dirty="0">
              <a:effectLst/>
              <a:latin typeface="Arial" panose="020B0604020202020204" pitchFamily="34" charset="0"/>
              <a:ea typeface="Malgun Gothic" panose="020B0503020000020004" pitchFamily="34" charset="-127"/>
              <a:cs typeface="Times New Roman" panose="02020603050405020304" pitchFamily="18" charset="0"/>
            </a:endParaRPr>
          </a:p>
          <a:p>
            <a:pPr marL="342900" lvl="0" indent="-342900" algn="just" latinLnBrk="1">
              <a:lnSpc>
                <a:spcPct val="150000"/>
              </a:lnSpc>
              <a:spcBef>
                <a:spcPts val="600"/>
              </a:spcBef>
              <a:buFont typeface="Wingdings" panose="05000000000000000000" pitchFamily="2" charset="2"/>
              <a:buChar char=""/>
            </a:pPr>
            <a:r>
              <a:rPr lang="en-US" sz="2400" kern="100" dirty="0">
                <a:effectLst/>
                <a:latin typeface="Arial" panose="020B0604020202020204" pitchFamily="34" charset="0"/>
                <a:ea typeface="Malgun Gothic" panose="020B0503020000020004" pitchFamily="34" charset="-127"/>
                <a:cs typeface="Times New Roman" panose="02020603050405020304" pitchFamily="18" charset="0"/>
              </a:rPr>
              <a:t>Throughout the process, data is collected, analyzed, and reported to measure the   success of the CRM process and to make data-driven decisions</a:t>
            </a:r>
          </a:p>
          <a:p>
            <a:pPr marL="342900" lvl="0" indent="-342900" algn="just">
              <a:spcBef>
                <a:spcPts val="600"/>
              </a:spcBef>
              <a:buFont typeface="Wingdings" panose="05000000000000000000" pitchFamily="2" charset="2"/>
              <a:buChar char=""/>
            </a:pPr>
            <a:r>
              <a:rPr lang="en-SG" sz="2400" kern="100" dirty="0">
                <a:effectLst/>
                <a:latin typeface="Arial" panose="020B0604020202020204" pitchFamily="34" charset="0"/>
                <a:ea typeface="Malgun Gothic" panose="020B0503020000020004" pitchFamily="34" charset="-127"/>
                <a:cs typeface="Times New Roman" panose="02020603050405020304" pitchFamily="18" charset="0"/>
              </a:rPr>
              <a:t>A well-designed </a:t>
            </a:r>
            <a:r>
              <a:rPr lang="en-US" sz="2400" dirty="0">
                <a:latin typeface="Arial" panose="020B0604020202020204" pitchFamily="34" charset="0"/>
                <a:ea typeface="Malgun Gothic" panose="020B0503020000020004" pitchFamily="34" charset="-127"/>
                <a:cs typeface="Times New Roman" panose="02020603050405020304" pitchFamily="18" charset="0"/>
              </a:rPr>
              <a:t>CRM plan can help businesses accomplish better customer                 relationships, Improved support, Improved efficiency </a:t>
            </a:r>
            <a:endParaRPr lang="en-SG" sz="2400" kern="100" dirty="0">
              <a:effectLst/>
              <a:latin typeface="Arial" panose="020B0604020202020204" pitchFamily="34" charset="0"/>
              <a:ea typeface="Malgun Gothic" panose="020B0503020000020004" pitchFamily="34" charset="-127"/>
              <a:cs typeface="Times New Roman" panose="02020603050405020304" pitchFamily="18" charset="0"/>
            </a:endParaRPr>
          </a:p>
          <a:p>
            <a:pPr marL="0" indent="0">
              <a:buNone/>
            </a:pPr>
            <a:endParaRPr lang="en-US" sz="2400" dirty="0">
              <a:effectLst/>
              <a:latin typeface="Arial" panose="020B0604020202020204" pitchFamily="34" charset="0"/>
              <a:ea typeface="Malgun Gothic" panose="020B0503020000020004" pitchFamily="34" charset="-127"/>
              <a:cs typeface="Times New Roman" panose="02020603050405020304" pitchFamily="18" charset="0"/>
            </a:endParaRPr>
          </a:p>
        </p:txBody>
      </p:sp>
    </p:spTree>
    <p:extLst>
      <p:ext uri="{BB962C8B-B14F-4D97-AF65-F5344CB8AC3E}">
        <p14:creationId xmlns:p14="http://schemas.microsoft.com/office/powerpoint/2010/main" val="4379001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EED0321-896D-A095-1B71-6B476FCE7793}"/>
              </a:ext>
            </a:extLst>
          </p:cNvPr>
          <p:cNvSpPr>
            <a:spLocks noGrp="1"/>
          </p:cNvSpPr>
          <p:nvPr>
            <p:ph type="title"/>
          </p:nvPr>
        </p:nvSpPr>
        <p:spPr/>
        <p:txBody>
          <a:bodyPr/>
          <a:lstStyle/>
          <a:p>
            <a:r>
              <a:rPr lang="en-US" altLang="ko-KR" dirty="0"/>
              <a:t>[Activity] CRM discussion</a:t>
            </a:r>
            <a:endParaRPr lang="ko-KR" altLang="en-US" dirty="0"/>
          </a:p>
        </p:txBody>
      </p:sp>
      <p:sp>
        <p:nvSpPr>
          <p:cNvPr id="3" name="내용 개체 틀 2">
            <a:extLst>
              <a:ext uri="{FF2B5EF4-FFF2-40B4-BE49-F238E27FC236}">
                <a16:creationId xmlns:a16="http://schemas.microsoft.com/office/drawing/2014/main" id="{0DF1CB46-2734-F983-6017-42CD12CF981C}"/>
              </a:ext>
            </a:extLst>
          </p:cNvPr>
          <p:cNvSpPr>
            <a:spLocks noGrp="1"/>
          </p:cNvSpPr>
          <p:nvPr>
            <p:ph idx="1"/>
          </p:nvPr>
        </p:nvSpPr>
        <p:spPr/>
        <p:txBody>
          <a:bodyPr>
            <a:normAutofit/>
          </a:bodyPr>
          <a:lstStyle/>
          <a:p>
            <a:pPr marL="0" lvl="0" indent="0" algn="just" latinLnBrk="1">
              <a:lnSpc>
                <a:spcPct val="150000"/>
              </a:lnSpc>
              <a:spcBef>
                <a:spcPts val="600"/>
              </a:spcBef>
              <a:buNone/>
            </a:pPr>
            <a:r>
              <a:rPr lang="en-US" kern="100" dirty="0">
                <a:effectLst/>
                <a:latin typeface="Arial" panose="020B0604020202020204" pitchFamily="34" charset="0"/>
                <a:ea typeface="Malgun Gothic" panose="020B0503020000020004" pitchFamily="34" charset="-127"/>
                <a:cs typeface="Times New Roman" panose="02020603050405020304" pitchFamily="18" charset="0"/>
              </a:rPr>
              <a:t>a) Share your direct/indirect experiences regarding the customer  relationships in your businesses.</a:t>
            </a:r>
          </a:p>
          <a:p>
            <a:pPr marL="342900" lvl="0" indent="-342900" algn="just" latinLnBrk="1">
              <a:lnSpc>
                <a:spcPct val="150000"/>
              </a:lnSpc>
              <a:spcBef>
                <a:spcPts val="600"/>
              </a:spcBef>
              <a:buFont typeface="Wingdings" panose="05000000000000000000" pitchFamily="2" charset="2"/>
              <a:buChar char=""/>
            </a:pPr>
            <a:endParaRPr lang="en-US" kern="100" dirty="0">
              <a:effectLst/>
              <a:latin typeface="Arial" panose="020B0604020202020204" pitchFamily="34" charset="0"/>
              <a:ea typeface="Malgun Gothic" panose="020B0503020000020004" pitchFamily="34" charset="-127"/>
              <a:cs typeface="Times New Roman" panose="02020603050405020304" pitchFamily="18" charset="0"/>
            </a:endParaRPr>
          </a:p>
          <a:p>
            <a:pPr marL="0" indent="0" algn="just">
              <a:spcBef>
                <a:spcPts val="600"/>
              </a:spcBef>
              <a:buNone/>
            </a:pPr>
            <a:r>
              <a:rPr lang="en-US" kern="100" dirty="0">
                <a:latin typeface="Arial" panose="020B0604020202020204" pitchFamily="34" charset="0"/>
                <a:ea typeface="Malgun Gothic" panose="020B0503020000020004" pitchFamily="34" charset="-127"/>
                <a:cs typeface="Times New Roman" panose="02020603050405020304" pitchFamily="18" charset="0"/>
              </a:rPr>
              <a:t>b) Share </a:t>
            </a:r>
            <a:r>
              <a:rPr lang="en-US" dirty="0">
                <a:latin typeface="Arial" panose="020B0604020202020204" pitchFamily="34" charset="0"/>
                <a:ea typeface="Malgun Gothic" panose="020B0503020000020004" pitchFamily="34" charset="-127"/>
                <a:cs typeface="Times New Roman" panose="02020603050405020304" pitchFamily="18" charset="0"/>
              </a:rPr>
              <a:t>your plan on how to improve or execute CRM for your    business.</a:t>
            </a:r>
            <a:endParaRPr lang="en-US" altLang="ko-KR" dirty="0"/>
          </a:p>
          <a:p>
            <a:pPr marL="0" lvl="0" indent="0" algn="just" latinLnBrk="1">
              <a:lnSpc>
                <a:spcPct val="150000"/>
              </a:lnSpc>
              <a:spcBef>
                <a:spcPts val="600"/>
              </a:spcBef>
              <a:buNone/>
            </a:pPr>
            <a:endParaRPr lang="en-SG" sz="1800" kern="100" dirty="0">
              <a:effectLst/>
              <a:latin typeface="Arial" panose="020B0604020202020204" pitchFamily="34" charset="0"/>
              <a:ea typeface="Malgun Gothic" panose="020B0503020000020004" pitchFamily="34" charset="-127"/>
              <a:cs typeface="Times New Roman" panose="02020603050405020304" pitchFamily="18" charset="0"/>
            </a:endParaRPr>
          </a:p>
        </p:txBody>
      </p:sp>
    </p:spTree>
    <p:extLst>
      <p:ext uri="{BB962C8B-B14F-4D97-AF65-F5344CB8AC3E}">
        <p14:creationId xmlns:p14="http://schemas.microsoft.com/office/powerpoint/2010/main" val="676110443"/>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684</TotalTime>
  <Words>2772</Words>
  <Application>Microsoft Office PowerPoint</Application>
  <PresentationFormat>Widescreen</PresentationFormat>
  <Paragraphs>160</Paragraphs>
  <Slides>31</Slides>
  <Notes>23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31</vt:i4>
      </vt:variant>
    </vt:vector>
  </HeadingPairs>
  <TitlesOfParts>
    <vt:vector size="40" baseType="lpstr">
      <vt:lpstr>Malgun Gothic</vt:lpstr>
      <vt:lpstr>Malgun Gothic</vt:lpstr>
      <vt:lpstr>Arial</vt:lpstr>
      <vt:lpstr>Georgia</vt:lpstr>
      <vt:lpstr>Segoe UI</vt:lpstr>
      <vt:lpstr>Symbol</vt:lpstr>
      <vt:lpstr>Verdana</vt:lpstr>
      <vt:lpstr>Wingdings</vt:lpstr>
      <vt:lpstr>Office 테마</vt:lpstr>
      <vt:lpstr>E-Business Training Content for Trainers</vt:lpstr>
      <vt:lpstr>CUSTOMER DEVELOPMENT</vt:lpstr>
      <vt:lpstr>LEARNING OBJECTIVES</vt:lpstr>
      <vt:lpstr>MODULE 1. Customer Development Process   Customer Discovery  Customer Validation  Customer Creation </vt:lpstr>
      <vt:lpstr>Customer Development</vt:lpstr>
      <vt:lpstr>Customer Development Framework</vt:lpstr>
      <vt:lpstr>Concept of Customer Development</vt:lpstr>
      <vt:lpstr>Customer Development Process</vt:lpstr>
      <vt:lpstr>Benefits of Customer Development</vt:lpstr>
      <vt:lpstr>Customer Development  case example : Dropbox (1 of 4)</vt:lpstr>
      <vt:lpstr>Customer Development  case example : Dropbox (2 of 4)</vt:lpstr>
      <vt:lpstr>Customer Development  case example : Dropbox (3 of 4)</vt:lpstr>
      <vt:lpstr>Customer Development  case example : Dropbox (4 of 4)</vt:lpstr>
      <vt:lpstr>MODULE 2.  CUSTOMER DISCOVERY INTERVIEW    Articulate your Business Model Hypotheses  Plan and Conduct a Customer Discovery Interview  </vt:lpstr>
      <vt:lpstr>Customer Discovery Phase  to understand customers needs</vt:lpstr>
      <vt:lpstr>[Activity] Discovering Needs</vt:lpstr>
      <vt:lpstr>Customer Discovery Interview </vt:lpstr>
      <vt:lpstr>Recap</vt:lpstr>
      <vt:lpstr>MODULE 3.  CUSTOMER RELATIONSHIP MANAGEMENT (CRM)   Understanding Customer Relationship Management  Plan for Customer Relationship Management  </vt:lpstr>
      <vt:lpstr>[Activity] Sharing experiences</vt:lpstr>
      <vt:lpstr>Customer relationship management (CRM)</vt:lpstr>
      <vt:lpstr>The benefits of CRM</vt:lpstr>
      <vt:lpstr>Benefits of CRM to Industries</vt:lpstr>
      <vt:lpstr>CRM Process</vt:lpstr>
      <vt:lpstr>LEAD GENERATION </vt:lpstr>
      <vt:lpstr>LEAD MANAGEMENT</vt:lpstr>
      <vt:lpstr>SALES PROCESS, OPPORTUNITY MANAGEMENT AND  ACCOUNT MANAGEMENT PROCESS</vt:lpstr>
      <vt:lpstr>ANALYTICS &amp; REPORTS </vt:lpstr>
      <vt:lpstr>Manual Analytics vs Automated Analytics</vt:lpstr>
      <vt:lpstr>Recap</vt:lpstr>
      <vt:lpstr>[Activity] CRM 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CUSTOMER DEVELOPMENT</dc:title>
  <dc:creator>Jaehu Shim</dc:creator>
  <cp:lastModifiedBy>Irene Boey</cp:lastModifiedBy>
  <cp:revision>25</cp:revision>
  <dcterms:created xsi:type="dcterms:W3CDTF">2022-12-25T10:16:46Z</dcterms:created>
  <dcterms:modified xsi:type="dcterms:W3CDTF">2023-05-23T11:43:05Z</dcterms:modified>
</cp:coreProperties>
</file>