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73" r:id="rId2"/>
    <p:sldId id="256" r:id="rId3"/>
    <p:sldId id="262" r:id="rId4"/>
    <p:sldId id="274" r:id="rId5"/>
    <p:sldId id="275" r:id="rId6"/>
    <p:sldId id="276" r:id="rId7"/>
    <p:sldId id="260" r:id="rId8"/>
    <p:sldId id="261" r:id="rId9"/>
    <p:sldId id="263" r:id="rId10"/>
    <p:sldId id="264" r:id="rId11"/>
    <p:sldId id="265" r:id="rId12"/>
    <p:sldId id="266" r:id="rId13"/>
    <p:sldId id="277" r:id="rId14"/>
    <p:sldId id="278" r:id="rId15"/>
    <p:sldId id="269" r:id="rId16"/>
    <p:sldId id="270" r:id="rId17"/>
    <p:sldId id="279" r:id="rId18"/>
    <p:sldId id="280" r:id="rId19"/>
    <p:sldId id="281" r:id="rId20"/>
    <p:sldId id="282" r:id="rId21"/>
    <p:sldId id="283" r:id="rId22"/>
    <p:sldId id="284" r:id="rId23"/>
    <p:sldId id="285" r:id="rId24"/>
    <p:sldId id="286" r:id="rId25"/>
    <p:sldId id="287" r:id="rId26"/>
    <p:sldId id="288" r:id="rId27"/>
    <p:sldId id="257"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28"/>
    <p:restoredTop sz="95165" autoAdjust="0"/>
  </p:normalViewPr>
  <p:slideViewPr>
    <p:cSldViewPr snapToGrid="0">
      <p:cViewPr varScale="1">
        <p:scale>
          <a:sx n="85" d="100"/>
          <a:sy n="85" d="100"/>
        </p:scale>
        <p:origin x="586"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0C6F3E-BC0D-40DB-AC43-70C40C8A902C}"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2E6BB060-3365-4114-9912-82D3DB315278}">
      <dgm:prSet phldrT="[Text]" custT="1"/>
      <dgm:spPr>
        <a:xfrm>
          <a:off x="2292713" y="936"/>
          <a:ext cx="1094013" cy="1094013"/>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200">
              <a:solidFill>
                <a:sysClr val="window" lastClr="FFFFFF"/>
              </a:solidFill>
              <a:latin typeface="맑은 고딕" panose="020F0502020204030204"/>
              <a:ea typeface="+mn-ea"/>
              <a:cs typeface="+mn-cs"/>
            </a:rPr>
            <a:t>Understanding the marketingplace and customer needs and wants</a:t>
          </a:r>
        </a:p>
      </dgm:t>
    </dgm:pt>
    <dgm:pt modelId="{A3035139-FF2F-4E70-82CF-0ADC5003E877}" type="parTrans" cxnId="{66AA75AB-9BE0-4CAF-BD9F-36676007EC9C}">
      <dgm:prSet/>
      <dgm:spPr/>
      <dgm:t>
        <a:bodyPr/>
        <a:lstStyle/>
        <a:p>
          <a:endParaRPr lang="en-US" sz="4400"/>
        </a:p>
      </dgm:t>
    </dgm:pt>
    <dgm:pt modelId="{0A15F66A-A173-45D7-A399-997A4DAA2621}" type="sibTrans" cxnId="{66AA75AB-9BE0-4CAF-BD9F-36676007EC9C}">
      <dgm:prSet custT="1"/>
      <dgm:spPr>
        <a:xfrm rot="2160000">
          <a:off x="3352004" y="840952"/>
          <a:ext cx="290217" cy="369229"/>
        </a:xfrm>
        <a:prstGeom prst="rightArrow">
          <a:avLst>
            <a:gd name="adj1" fmla="val 60000"/>
            <a:gd name="adj2" fmla="val 50000"/>
          </a:avLst>
        </a:prstGeom>
        <a:solidFill>
          <a:srgbClr val="4472C4">
            <a:tint val="60000"/>
            <a:hueOff val="0"/>
            <a:satOff val="0"/>
            <a:lumOff val="0"/>
            <a:alphaOff val="0"/>
          </a:srgbClr>
        </a:solidFill>
        <a:ln>
          <a:noFill/>
        </a:ln>
        <a:effectLst/>
      </dgm:spPr>
      <dgm:t>
        <a:bodyPr/>
        <a:lstStyle/>
        <a:p>
          <a:pPr>
            <a:buNone/>
          </a:pPr>
          <a:endParaRPr lang="en-US" sz="1100">
            <a:solidFill>
              <a:sysClr val="window" lastClr="FFFFFF"/>
            </a:solidFill>
            <a:latin typeface="맑은 고딕" panose="020F0502020204030204"/>
            <a:ea typeface="+mn-ea"/>
            <a:cs typeface="+mn-cs"/>
          </a:endParaRPr>
        </a:p>
      </dgm:t>
    </dgm:pt>
    <dgm:pt modelId="{9C603FF2-C0B9-465F-856D-686A57A917FA}">
      <dgm:prSet phldrT="[Text]" custT="1"/>
      <dgm:spPr>
        <a:xfrm>
          <a:off x="3620790" y="965841"/>
          <a:ext cx="1094013" cy="1094013"/>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200">
              <a:solidFill>
                <a:sysClr val="window" lastClr="FFFFFF"/>
              </a:solidFill>
              <a:latin typeface="맑은 고딕" panose="020F0502020204030204"/>
              <a:ea typeface="+mn-ea"/>
              <a:cs typeface="+mn-cs"/>
            </a:rPr>
            <a:t>Design a customer-driven strategy</a:t>
          </a:r>
        </a:p>
      </dgm:t>
    </dgm:pt>
    <dgm:pt modelId="{B5F0D5F6-ACED-4BF8-B0D1-317686B2A7E2}" type="parTrans" cxnId="{ADDE8C09-6247-473C-9D01-BD688585DFFF}">
      <dgm:prSet/>
      <dgm:spPr/>
      <dgm:t>
        <a:bodyPr/>
        <a:lstStyle/>
        <a:p>
          <a:endParaRPr lang="en-US" sz="4400"/>
        </a:p>
      </dgm:t>
    </dgm:pt>
    <dgm:pt modelId="{F49951F5-1422-46DF-B1C8-68DBB2419AF1}" type="sibTrans" cxnId="{ADDE8C09-6247-473C-9D01-BD688585DFFF}">
      <dgm:prSet custT="1"/>
      <dgm:spPr>
        <a:xfrm rot="6480000">
          <a:off x="3771586" y="2101045"/>
          <a:ext cx="290217" cy="369229"/>
        </a:xfrm>
        <a:prstGeom prst="rightArrow">
          <a:avLst>
            <a:gd name="adj1" fmla="val 60000"/>
            <a:gd name="adj2" fmla="val 50000"/>
          </a:avLst>
        </a:prstGeom>
        <a:solidFill>
          <a:srgbClr val="4472C4">
            <a:tint val="60000"/>
            <a:hueOff val="0"/>
            <a:satOff val="0"/>
            <a:lumOff val="0"/>
            <a:alphaOff val="0"/>
          </a:srgbClr>
        </a:solidFill>
        <a:ln>
          <a:noFill/>
        </a:ln>
        <a:effectLst/>
      </dgm:spPr>
      <dgm:t>
        <a:bodyPr/>
        <a:lstStyle/>
        <a:p>
          <a:pPr>
            <a:buNone/>
          </a:pPr>
          <a:endParaRPr lang="en-US" sz="1100">
            <a:solidFill>
              <a:sysClr val="window" lastClr="FFFFFF"/>
            </a:solidFill>
            <a:latin typeface="맑은 고딕" panose="020F0502020204030204"/>
            <a:ea typeface="+mn-ea"/>
            <a:cs typeface="+mn-cs"/>
          </a:endParaRPr>
        </a:p>
      </dgm:t>
    </dgm:pt>
    <dgm:pt modelId="{30A9B004-0F2B-4EC0-AB02-0D257E69BBBF}">
      <dgm:prSet phldrT="[Text]" custT="1"/>
      <dgm:spPr>
        <a:xfrm>
          <a:off x="3113510" y="2527090"/>
          <a:ext cx="1094013" cy="1094013"/>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200">
              <a:solidFill>
                <a:sysClr val="window" lastClr="FFFFFF"/>
              </a:solidFill>
              <a:latin typeface="맑은 고딕" panose="020F0502020204030204"/>
              <a:ea typeface="+mn-ea"/>
              <a:cs typeface="+mn-cs"/>
            </a:rPr>
            <a:t>Constructed an integrated marketing program deliver superior value</a:t>
          </a:r>
        </a:p>
      </dgm:t>
    </dgm:pt>
    <dgm:pt modelId="{4AFB1E0B-C86C-4F40-8809-27826F58583E}" type="parTrans" cxnId="{26836025-F3E1-45F2-9EBA-F0D1DBE035F7}">
      <dgm:prSet/>
      <dgm:spPr/>
      <dgm:t>
        <a:bodyPr/>
        <a:lstStyle/>
        <a:p>
          <a:endParaRPr lang="en-US" sz="4400"/>
        </a:p>
      </dgm:t>
    </dgm:pt>
    <dgm:pt modelId="{5E6864B8-839E-4703-96C5-44836A577004}" type="sibTrans" cxnId="{26836025-F3E1-45F2-9EBA-F0D1DBE035F7}">
      <dgm:prSet custT="1"/>
      <dgm:spPr>
        <a:xfrm rot="10800000">
          <a:off x="2702824" y="2889482"/>
          <a:ext cx="290217" cy="369229"/>
        </a:xfrm>
        <a:prstGeom prst="rightArrow">
          <a:avLst>
            <a:gd name="adj1" fmla="val 60000"/>
            <a:gd name="adj2" fmla="val 50000"/>
          </a:avLst>
        </a:prstGeom>
        <a:solidFill>
          <a:srgbClr val="4472C4">
            <a:tint val="60000"/>
            <a:hueOff val="0"/>
            <a:satOff val="0"/>
            <a:lumOff val="0"/>
            <a:alphaOff val="0"/>
          </a:srgbClr>
        </a:solidFill>
        <a:ln>
          <a:noFill/>
        </a:ln>
        <a:effectLst/>
      </dgm:spPr>
      <dgm:t>
        <a:bodyPr/>
        <a:lstStyle/>
        <a:p>
          <a:pPr>
            <a:buNone/>
          </a:pPr>
          <a:endParaRPr lang="en-US" sz="1100">
            <a:solidFill>
              <a:sysClr val="window" lastClr="FFFFFF"/>
            </a:solidFill>
            <a:latin typeface="맑은 고딕" panose="020F0502020204030204"/>
            <a:ea typeface="+mn-ea"/>
            <a:cs typeface="+mn-cs"/>
          </a:endParaRPr>
        </a:p>
      </dgm:t>
    </dgm:pt>
    <dgm:pt modelId="{ECEAA8E9-C4D1-481B-86B7-D0F31AD5D2D7}">
      <dgm:prSet phldrT="[Text]" custT="1"/>
      <dgm:spPr>
        <a:xfrm>
          <a:off x="1471916" y="2527090"/>
          <a:ext cx="1094013" cy="1094013"/>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200">
              <a:solidFill>
                <a:sysClr val="window" lastClr="FFFFFF"/>
              </a:solidFill>
              <a:latin typeface="맑은 고딕" panose="020F0502020204030204"/>
              <a:ea typeface="+mn-ea"/>
              <a:cs typeface="+mn-cs"/>
            </a:rPr>
            <a:t>Build profitable relationships</a:t>
          </a:r>
        </a:p>
      </dgm:t>
    </dgm:pt>
    <dgm:pt modelId="{9A8AA7B8-1DE9-4293-B00D-D48A0FBDF2A1}" type="parTrans" cxnId="{AA86EC3F-9F47-439A-8877-67FC194654C3}">
      <dgm:prSet/>
      <dgm:spPr/>
      <dgm:t>
        <a:bodyPr/>
        <a:lstStyle/>
        <a:p>
          <a:endParaRPr lang="en-US" sz="4400"/>
        </a:p>
      </dgm:t>
    </dgm:pt>
    <dgm:pt modelId="{4CBC4237-CA19-4818-9B3D-ECA2052AFE01}" type="sibTrans" cxnId="{AA86EC3F-9F47-439A-8877-67FC194654C3}">
      <dgm:prSet custT="1"/>
      <dgm:spPr>
        <a:xfrm rot="15120000">
          <a:off x="1622711" y="2116669"/>
          <a:ext cx="290217" cy="369229"/>
        </a:xfrm>
        <a:prstGeom prst="rightArrow">
          <a:avLst>
            <a:gd name="adj1" fmla="val 60000"/>
            <a:gd name="adj2" fmla="val 50000"/>
          </a:avLst>
        </a:prstGeom>
        <a:solidFill>
          <a:srgbClr val="4472C4">
            <a:tint val="60000"/>
            <a:hueOff val="0"/>
            <a:satOff val="0"/>
            <a:lumOff val="0"/>
            <a:alphaOff val="0"/>
          </a:srgbClr>
        </a:solidFill>
        <a:ln>
          <a:noFill/>
        </a:ln>
        <a:effectLst/>
      </dgm:spPr>
      <dgm:t>
        <a:bodyPr/>
        <a:lstStyle/>
        <a:p>
          <a:pPr>
            <a:buNone/>
          </a:pPr>
          <a:endParaRPr lang="en-US" sz="1100">
            <a:solidFill>
              <a:sysClr val="window" lastClr="FFFFFF"/>
            </a:solidFill>
            <a:latin typeface="맑은 고딕" panose="020F0502020204030204"/>
            <a:ea typeface="+mn-ea"/>
            <a:cs typeface="+mn-cs"/>
          </a:endParaRPr>
        </a:p>
      </dgm:t>
    </dgm:pt>
    <dgm:pt modelId="{22A7B69E-CA30-4B36-921B-5EC49387930E}">
      <dgm:prSet phldrT="[Text]" custT="1"/>
      <dgm:spPr>
        <a:xfrm>
          <a:off x="964635" y="965841"/>
          <a:ext cx="1094013" cy="1094013"/>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200">
              <a:solidFill>
                <a:sysClr val="window" lastClr="FFFFFF"/>
              </a:solidFill>
              <a:latin typeface="맑은 고딕" panose="020F0502020204030204"/>
              <a:ea typeface="+mn-ea"/>
              <a:cs typeface="+mn-cs"/>
            </a:rPr>
            <a:t>Capture value from customers</a:t>
          </a:r>
        </a:p>
      </dgm:t>
    </dgm:pt>
    <dgm:pt modelId="{9E8ABE14-3683-43E4-AB04-9994B4C0DB96}" type="parTrans" cxnId="{093EABA6-7530-4015-965E-226212F28822}">
      <dgm:prSet/>
      <dgm:spPr/>
      <dgm:t>
        <a:bodyPr/>
        <a:lstStyle/>
        <a:p>
          <a:endParaRPr lang="en-US" sz="4400"/>
        </a:p>
      </dgm:t>
    </dgm:pt>
    <dgm:pt modelId="{B25086CA-65C0-4410-B9EF-B01C7015330E}" type="sibTrans" cxnId="{093EABA6-7530-4015-965E-226212F28822}">
      <dgm:prSet custT="1"/>
      <dgm:spPr>
        <a:xfrm rot="19440000">
          <a:off x="2023927" y="850608"/>
          <a:ext cx="290217" cy="369229"/>
        </a:xfrm>
        <a:prstGeom prst="rightArrow">
          <a:avLst>
            <a:gd name="adj1" fmla="val 60000"/>
            <a:gd name="adj2" fmla="val 50000"/>
          </a:avLst>
        </a:prstGeom>
        <a:solidFill>
          <a:srgbClr val="4472C4">
            <a:tint val="60000"/>
            <a:hueOff val="0"/>
            <a:satOff val="0"/>
            <a:lumOff val="0"/>
            <a:alphaOff val="0"/>
          </a:srgbClr>
        </a:solidFill>
        <a:ln>
          <a:noFill/>
        </a:ln>
        <a:effectLst/>
      </dgm:spPr>
      <dgm:t>
        <a:bodyPr/>
        <a:lstStyle/>
        <a:p>
          <a:pPr>
            <a:buNone/>
          </a:pPr>
          <a:endParaRPr lang="en-US" sz="1100">
            <a:solidFill>
              <a:sysClr val="window" lastClr="FFFFFF"/>
            </a:solidFill>
            <a:latin typeface="맑은 고딕" panose="020F0502020204030204"/>
            <a:ea typeface="+mn-ea"/>
            <a:cs typeface="+mn-cs"/>
          </a:endParaRPr>
        </a:p>
      </dgm:t>
    </dgm:pt>
    <dgm:pt modelId="{90CD358D-43DA-49E0-9249-4F69FD7EE5A4}" type="pres">
      <dgm:prSet presAssocID="{BC0C6F3E-BC0D-40DB-AC43-70C40C8A902C}" presName="cycle" presStyleCnt="0">
        <dgm:presLayoutVars>
          <dgm:dir/>
          <dgm:resizeHandles val="exact"/>
        </dgm:presLayoutVars>
      </dgm:prSet>
      <dgm:spPr/>
    </dgm:pt>
    <dgm:pt modelId="{4123DC78-4519-4CCD-B8BC-208819780E7B}" type="pres">
      <dgm:prSet presAssocID="{2E6BB060-3365-4114-9912-82D3DB315278}" presName="node" presStyleLbl="node1" presStyleIdx="0" presStyleCnt="5">
        <dgm:presLayoutVars>
          <dgm:bulletEnabled val="1"/>
        </dgm:presLayoutVars>
      </dgm:prSet>
      <dgm:spPr/>
    </dgm:pt>
    <dgm:pt modelId="{0EF3F021-DCE2-47DF-8C16-35E09FC58725}" type="pres">
      <dgm:prSet presAssocID="{0A15F66A-A173-45D7-A399-997A4DAA2621}" presName="sibTrans" presStyleLbl="sibTrans2D1" presStyleIdx="0" presStyleCnt="5"/>
      <dgm:spPr/>
    </dgm:pt>
    <dgm:pt modelId="{A0C6FF6D-8398-4A61-A166-02AF808D3BA0}" type="pres">
      <dgm:prSet presAssocID="{0A15F66A-A173-45D7-A399-997A4DAA2621}" presName="connectorText" presStyleLbl="sibTrans2D1" presStyleIdx="0" presStyleCnt="5"/>
      <dgm:spPr/>
    </dgm:pt>
    <dgm:pt modelId="{29E93D50-F39B-4D46-B0D3-E39D6359668D}" type="pres">
      <dgm:prSet presAssocID="{9C603FF2-C0B9-465F-856D-686A57A917FA}" presName="node" presStyleLbl="node1" presStyleIdx="1" presStyleCnt="5">
        <dgm:presLayoutVars>
          <dgm:bulletEnabled val="1"/>
        </dgm:presLayoutVars>
      </dgm:prSet>
      <dgm:spPr/>
    </dgm:pt>
    <dgm:pt modelId="{BD37C6C7-C785-440C-9254-A0941397E093}" type="pres">
      <dgm:prSet presAssocID="{F49951F5-1422-46DF-B1C8-68DBB2419AF1}" presName="sibTrans" presStyleLbl="sibTrans2D1" presStyleIdx="1" presStyleCnt="5"/>
      <dgm:spPr/>
    </dgm:pt>
    <dgm:pt modelId="{6274AB8E-E52A-4DB4-B5DA-9F6C1440DF16}" type="pres">
      <dgm:prSet presAssocID="{F49951F5-1422-46DF-B1C8-68DBB2419AF1}" presName="connectorText" presStyleLbl="sibTrans2D1" presStyleIdx="1" presStyleCnt="5"/>
      <dgm:spPr/>
    </dgm:pt>
    <dgm:pt modelId="{A6A6B415-4E31-4343-9956-D0BA5C16C010}" type="pres">
      <dgm:prSet presAssocID="{30A9B004-0F2B-4EC0-AB02-0D257E69BBBF}" presName="node" presStyleLbl="node1" presStyleIdx="2" presStyleCnt="5">
        <dgm:presLayoutVars>
          <dgm:bulletEnabled val="1"/>
        </dgm:presLayoutVars>
      </dgm:prSet>
      <dgm:spPr/>
    </dgm:pt>
    <dgm:pt modelId="{0D4313BD-83D6-41F7-8D59-1C2E44AF2F13}" type="pres">
      <dgm:prSet presAssocID="{5E6864B8-839E-4703-96C5-44836A577004}" presName="sibTrans" presStyleLbl="sibTrans2D1" presStyleIdx="2" presStyleCnt="5"/>
      <dgm:spPr/>
    </dgm:pt>
    <dgm:pt modelId="{796A5EEE-082C-4902-89A4-92AF3269C761}" type="pres">
      <dgm:prSet presAssocID="{5E6864B8-839E-4703-96C5-44836A577004}" presName="connectorText" presStyleLbl="sibTrans2D1" presStyleIdx="2" presStyleCnt="5"/>
      <dgm:spPr/>
    </dgm:pt>
    <dgm:pt modelId="{CE0C0B3E-D80E-441D-9280-969EF30BABB7}" type="pres">
      <dgm:prSet presAssocID="{ECEAA8E9-C4D1-481B-86B7-D0F31AD5D2D7}" presName="node" presStyleLbl="node1" presStyleIdx="3" presStyleCnt="5">
        <dgm:presLayoutVars>
          <dgm:bulletEnabled val="1"/>
        </dgm:presLayoutVars>
      </dgm:prSet>
      <dgm:spPr/>
    </dgm:pt>
    <dgm:pt modelId="{7165F720-7143-47C5-80DF-28390F4467D0}" type="pres">
      <dgm:prSet presAssocID="{4CBC4237-CA19-4818-9B3D-ECA2052AFE01}" presName="sibTrans" presStyleLbl="sibTrans2D1" presStyleIdx="3" presStyleCnt="5"/>
      <dgm:spPr/>
    </dgm:pt>
    <dgm:pt modelId="{CEC800D0-8D36-413A-A8CE-DEFA55F30B9B}" type="pres">
      <dgm:prSet presAssocID="{4CBC4237-CA19-4818-9B3D-ECA2052AFE01}" presName="connectorText" presStyleLbl="sibTrans2D1" presStyleIdx="3" presStyleCnt="5"/>
      <dgm:spPr/>
    </dgm:pt>
    <dgm:pt modelId="{A2A10B86-EE26-4B1B-BD9C-C6FC42B9E19E}" type="pres">
      <dgm:prSet presAssocID="{22A7B69E-CA30-4B36-921B-5EC49387930E}" presName="node" presStyleLbl="node1" presStyleIdx="4" presStyleCnt="5">
        <dgm:presLayoutVars>
          <dgm:bulletEnabled val="1"/>
        </dgm:presLayoutVars>
      </dgm:prSet>
      <dgm:spPr/>
    </dgm:pt>
    <dgm:pt modelId="{E5E1D1EF-9623-4BFE-A953-46C56D580591}" type="pres">
      <dgm:prSet presAssocID="{B25086CA-65C0-4410-B9EF-B01C7015330E}" presName="sibTrans" presStyleLbl="sibTrans2D1" presStyleIdx="4" presStyleCnt="5"/>
      <dgm:spPr/>
    </dgm:pt>
    <dgm:pt modelId="{6A184F0C-6675-4390-80B6-90CB609D3B94}" type="pres">
      <dgm:prSet presAssocID="{B25086CA-65C0-4410-B9EF-B01C7015330E}" presName="connectorText" presStyleLbl="sibTrans2D1" presStyleIdx="4" presStyleCnt="5"/>
      <dgm:spPr/>
    </dgm:pt>
  </dgm:ptLst>
  <dgm:cxnLst>
    <dgm:cxn modelId="{ADDE8C09-6247-473C-9D01-BD688585DFFF}" srcId="{BC0C6F3E-BC0D-40DB-AC43-70C40C8A902C}" destId="{9C603FF2-C0B9-465F-856D-686A57A917FA}" srcOrd="1" destOrd="0" parTransId="{B5F0D5F6-ACED-4BF8-B0D1-317686B2A7E2}" sibTransId="{F49951F5-1422-46DF-B1C8-68DBB2419AF1}"/>
    <dgm:cxn modelId="{26836025-F3E1-45F2-9EBA-F0D1DBE035F7}" srcId="{BC0C6F3E-BC0D-40DB-AC43-70C40C8A902C}" destId="{30A9B004-0F2B-4EC0-AB02-0D257E69BBBF}" srcOrd="2" destOrd="0" parTransId="{4AFB1E0B-C86C-4F40-8809-27826F58583E}" sibTransId="{5E6864B8-839E-4703-96C5-44836A577004}"/>
    <dgm:cxn modelId="{9FB9242C-D931-4751-BEDE-49F243B146EE}" type="presOf" srcId="{5E6864B8-839E-4703-96C5-44836A577004}" destId="{796A5EEE-082C-4902-89A4-92AF3269C761}" srcOrd="1" destOrd="0" presId="urn:microsoft.com/office/officeart/2005/8/layout/cycle2"/>
    <dgm:cxn modelId="{6C64EA2E-AD99-4D73-8391-8CD4BEA4483E}" type="presOf" srcId="{0A15F66A-A173-45D7-A399-997A4DAA2621}" destId="{A0C6FF6D-8398-4A61-A166-02AF808D3BA0}" srcOrd="1" destOrd="0" presId="urn:microsoft.com/office/officeart/2005/8/layout/cycle2"/>
    <dgm:cxn modelId="{0C843E30-C005-4C77-83C2-4D6EB1BB9638}" type="presOf" srcId="{B25086CA-65C0-4410-B9EF-B01C7015330E}" destId="{E5E1D1EF-9623-4BFE-A953-46C56D580591}" srcOrd="0" destOrd="0" presId="urn:microsoft.com/office/officeart/2005/8/layout/cycle2"/>
    <dgm:cxn modelId="{45A10A33-B5AE-46E9-BF3A-4909A243BD68}" type="presOf" srcId="{B25086CA-65C0-4410-B9EF-B01C7015330E}" destId="{6A184F0C-6675-4390-80B6-90CB609D3B94}" srcOrd="1" destOrd="0" presId="urn:microsoft.com/office/officeart/2005/8/layout/cycle2"/>
    <dgm:cxn modelId="{AA86EC3F-9F47-439A-8877-67FC194654C3}" srcId="{BC0C6F3E-BC0D-40DB-AC43-70C40C8A902C}" destId="{ECEAA8E9-C4D1-481B-86B7-D0F31AD5D2D7}" srcOrd="3" destOrd="0" parTransId="{9A8AA7B8-1DE9-4293-B00D-D48A0FBDF2A1}" sibTransId="{4CBC4237-CA19-4818-9B3D-ECA2052AFE01}"/>
    <dgm:cxn modelId="{5BFF0D42-EA7A-4E1E-9A15-256DEA7B3805}" type="presOf" srcId="{9C603FF2-C0B9-465F-856D-686A57A917FA}" destId="{29E93D50-F39B-4D46-B0D3-E39D6359668D}" srcOrd="0" destOrd="0" presId="urn:microsoft.com/office/officeart/2005/8/layout/cycle2"/>
    <dgm:cxn modelId="{CC0E0D52-4783-424E-95EE-570DC4FF01F5}" type="presOf" srcId="{30A9B004-0F2B-4EC0-AB02-0D257E69BBBF}" destId="{A6A6B415-4E31-4343-9956-D0BA5C16C010}" srcOrd="0" destOrd="0" presId="urn:microsoft.com/office/officeart/2005/8/layout/cycle2"/>
    <dgm:cxn modelId="{AD412752-6B3C-478F-8741-297FB752EC64}" type="presOf" srcId="{0A15F66A-A173-45D7-A399-997A4DAA2621}" destId="{0EF3F021-DCE2-47DF-8C16-35E09FC58725}" srcOrd="0" destOrd="0" presId="urn:microsoft.com/office/officeart/2005/8/layout/cycle2"/>
    <dgm:cxn modelId="{4336AD59-8493-4990-BB0A-06032790D14D}" type="presOf" srcId="{4CBC4237-CA19-4818-9B3D-ECA2052AFE01}" destId="{CEC800D0-8D36-413A-A8CE-DEFA55F30B9B}" srcOrd="1" destOrd="0" presId="urn:microsoft.com/office/officeart/2005/8/layout/cycle2"/>
    <dgm:cxn modelId="{D1BA415A-0D5D-47E7-B49E-2E56CC7E3322}" type="presOf" srcId="{4CBC4237-CA19-4818-9B3D-ECA2052AFE01}" destId="{7165F720-7143-47C5-80DF-28390F4467D0}" srcOrd="0" destOrd="0" presId="urn:microsoft.com/office/officeart/2005/8/layout/cycle2"/>
    <dgm:cxn modelId="{F7885399-ABD1-4ECE-B965-2318F74888F4}" type="presOf" srcId="{2E6BB060-3365-4114-9912-82D3DB315278}" destId="{4123DC78-4519-4CCD-B8BC-208819780E7B}" srcOrd="0" destOrd="0" presId="urn:microsoft.com/office/officeart/2005/8/layout/cycle2"/>
    <dgm:cxn modelId="{9E2598A0-A607-4F33-BE77-CDECB2EC628A}" type="presOf" srcId="{22A7B69E-CA30-4B36-921B-5EC49387930E}" destId="{A2A10B86-EE26-4B1B-BD9C-C6FC42B9E19E}" srcOrd="0" destOrd="0" presId="urn:microsoft.com/office/officeart/2005/8/layout/cycle2"/>
    <dgm:cxn modelId="{093EABA6-7530-4015-965E-226212F28822}" srcId="{BC0C6F3E-BC0D-40DB-AC43-70C40C8A902C}" destId="{22A7B69E-CA30-4B36-921B-5EC49387930E}" srcOrd="4" destOrd="0" parTransId="{9E8ABE14-3683-43E4-AB04-9994B4C0DB96}" sibTransId="{B25086CA-65C0-4410-B9EF-B01C7015330E}"/>
    <dgm:cxn modelId="{66AA75AB-9BE0-4CAF-BD9F-36676007EC9C}" srcId="{BC0C6F3E-BC0D-40DB-AC43-70C40C8A902C}" destId="{2E6BB060-3365-4114-9912-82D3DB315278}" srcOrd="0" destOrd="0" parTransId="{A3035139-FF2F-4E70-82CF-0ADC5003E877}" sibTransId="{0A15F66A-A173-45D7-A399-997A4DAA2621}"/>
    <dgm:cxn modelId="{A777E2BA-9513-4DB0-A884-287A3D2302E6}" type="presOf" srcId="{F49951F5-1422-46DF-B1C8-68DBB2419AF1}" destId="{BD37C6C7-C785-440C-9254-A0941397E093}" srcOrd="0" destOrd="0" presId="urn:microsoft.com/office/officeart/2005/8/layout/cycle2"/>
    <dgm:cxn modelId="{A01E74CB-5A6F-4963-A943-5C22D14C5DC3}" type="presOf" srcId="{ECEAA8E9-C4D1-481B-86B7-D0F31AD5D2D7}" destId="{CE0C0B3E-D80E-441D-9280-969EF30BABB7}" srcOrd="0" destOrd="0" presId="urn:microsoft.com/office/officeart/2005/8/layout/cycle2"/>
    <dgm:cxn modelId="{6F3161D1-4BA4-48BD-850B-32312AF0C0AF}" type="presOf" srcId="{BC0C6F3E-BC0D-40DB-AC43-70C40C8A902C}" destId="{90CD358D-43DA-49E0-9249-4F69FD7EE5A4}" srcOrd="0" destOrd="0" presId="urn:microsoft.com/office/officeart/2005/8/layout/cycle2"/>
    <dgm:cxn modelId="{CFD103D6-89A2-4638-9C8E-E0712E9464D2}" type="presOf" srcId="{5E6864B8-839E-4703-96C5-44836A577004}" destId="{0D4313BD-83D6-41F7-8D59-1C2E44AF2F13}" srcOrd="0" destOrd="0" presId="urn:microsoft.com/office/officeart/2005/8/layout/cycle2"/>
    <dgm:cxn modelId="{4FA752DF-5047-42D6-904F-1BF057771AE6}" type="presOf" srcId="{F49951F5-1422-46DF-B1C8-68DBB2419AF1}" destId="{6274AB8E-E52A-4DB4-B5DA-9F6C1440DF16}" srcOrd="1" destOrd="0" presId="urn:microsoft.com/office/officeart/2005/8/layout/cycle2"/>
    <dgm:cxn modelId="{89E8BB1C-4A72-4EDF-936D-575EAB24D6DB}" type="presParOf" srcId="{90CD358D-43DA-49E0-9249-4F69FD7EE5A4}" destId="{4123DC78-4519-4CCD-B8BC-208819780E7B}" srcOrd="0" destOrd="0" presId="urn:microsoft.com/office/officeart/2005/8/layout/cycle2"/>
    <dgm:cxn modelId="{C23B65FF-3405-48DA-97A3-B58B223FDF0C}" type="presParOf" srcId="{90CD358D-43DA-49E0-9249-4F69FD7EE5A4}" destId="{0EF3F021-DCE2-47DF-8C16-35E09FC58725}" srcOrd="1" destOrd="0" presId="urn:microsoft.com/office/officeart/2005/8/layout/cycle2"/>
    <dgm:cxn modelId="{BBBA3478-A462-4D1A-8E73-A49911770B67}" type="presParOf" srcId="{0EF3F021-DCE2-47DF-8C16-35E09FC58725}" destId="{A0C6FF6D-8398-4A61-A166-02AF808D3BA0}" srcOrd="0" destOrd="0" presId="urn:microsoft.com/office/officeart/2005/8/layout/cycle2"/>
    <dgm:cxn modelId="{9868FCC0-6326-4F52-A0DD-7B6C1ACC726D}" type="presParOf" srcId="{90CD358D-43DA-49E0-9249-4F69FD7EE5A4}" destId="{29E93D50-F39B-4D46-B0D3-E39D6359668D}" srcOrd="2" destOrd="0" presId="urn:microsoft.com/office/officeart/2005/8/layout/cycle2"/>
    <dgm:cxn modelId="{FD144A18-DEBD-410A-A9CF-0F3F2916985D}" type="presParOf" srcId="{90CD358D-43DA-49E0-9249-4F69FD7EE5A4}" destId="{BD37C6C7-C785-440C-9254-A0941397E093}" srcOrd="3" destOrd="0" presId="urn:microsoft.com/office/officeart/2005/8/layout/cycle2"/>
    <dgm:cxn modelId="{DC6F6922-BC41-4999-BBED-AF9580DC78C6}" type="presParOf" srcId="{BD37C6C7-C785-440C-9254-A0941397E093}" destId="{6274AB8E-E52A-4DB4-B5DA-9F6C1440DF16}" srcOrd="0" destOrd="0" presId="urn:microsoft.com/office/officeart/2005/8/layout/cycle2"/>
    <dgm:cxn modelId="{C3D0034E-70DE-4D09-9FA8-9970F14A246F}" type="presParOf" srcId="{90CD358D-43DA-49E0-9249-4F69FD7EE5A4}" destId="{A6A6B415-4E31-4343-9956-D0BA5C16C010}" srcOrd="4" destOrd="0" presId="urn:microsoft.com/office/officeart/2005/8/layout/cycle2"/>
    <dgm:cxn modelId="{71BCADCA-9CB6-4D55-8E2A-A2E271EAB815}" type="presParOf" srcId="{90CD358D-43DA-49E0-9249-4F69FD7EE5A4}" destId="{0D4313BD-83D6-41F7-8D59-1C2E44AF2F13}" srcOrd="5" destOrd="0" presId="urn:microsoft.com/office/officeart/2005/8/layout/cycle2"/>
    <dgm:cxn modelId="{C2515CE6-B97F-491D-97F6-5405041566E3}" type="presParOf" srcId="{0D4313BD-83D6-41F7-8D59-1C2E44AF2F13}" destId="{796A5EEE-082C-4902-89A4-92AF3269C761}" srcOrd="0" destOrd="0" presId="urn:microsoft.com/office/officeart/2005/8/layout/cycle2"/>
    <dgm:cxn modelId="{69C107AC-9F73-48C6-84E3-A8F535608F94}" type="presParOf" srcId="{90CD358D-43DA-49E0-9249-4F69FD7EE5A4}" destId="{CE0C0B3E-D80E-441D-9280-969EF30BABB7}" srcOrd="6" destOrd="0" presId="urn:microsoft.com/office/officeart/2005/8/layout/cycle2"/>
    <dgm:cxn modelId="{F5328FB9-E124-4C8E-9F44-E9FCE3FD0844}" type="presParOf" srcId="{90CD358D-43DA-49E0-9249-4F69FD7EE5A4}" destId="{7165F720-7143-47C5-80DF-28390F4467D0}" srcOrd="7" destOrd="0" presId="urn:microsoft.com/office/officeart/2005/8/layout/cycle2"/>
    <dgm:cxn modelId="{3102106E-AFDE-4636-A904-1DD59CB265F8}" type="presParOf" srcId="{7165F720-7143-47C5-80DF-28390F4467D0}" destId="{CEC800D0-8D36-413A-A8CE-DEFA55F30B9B}" srcOrd="0" destOrd="0" presId="urn:microsoft.com/office/officeart/2005/8/layout/cycle2"/>
    <dgm:cxn modelId="{9663BDA6-6EB7-4B6E-BA11-F913E0F59D89}" type="presParOf" srcId="{90CD358D-43DA-49E0-9249-4F69FD7EE5A4}" destId="{A2A10B86-EE26-4B1B-BD9C-C6FC42B9E19E}" srcOrd="8" destOrd="0" presId="urn:microsoft.com/office/officeart/2005/8/layout/cycle2"/>
    <dgm:cxn modelId="{ECA746BE-F515-4655-851C-064B5738E795}" type="presParOf" srcId="{90CD358D-43DA-49E0-9249-4F69FD7EE5A4}" destId="{E5E1D1EF-9623-4BFE-A953-46C56D580591}" srcOrd="9" destOrd="0" presId="urn:microsoft.com/office/officeart/2005/8/layout/cycle2"/>
    <dgm:cxn modelId="{FE2DF7FC-CD2E-47FC-8FE3-9F66DFC60C0F}" type="presParOf" srcId="{E5E1D1EF-9623-4BFE-A953-46C56D580591}" destId="{6A184F0C-6675-4390-80B6-90CB609D3B94}"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3DC78-4519-4CCD-B8BC-208819780E7B}">
      <dsp:nvSpPr>
        <dsp:cNvPr id="0" name=""/>
        <dsp:cNvSpPr/>
      </dsp:nvSpPr>
      <dsp:spPr>
        <a:xfrm>
          <a:off x="3280435" y="605"/>
          <a:ext cx="1718034" cy="1718034"/>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solidFill>
                <a:sysClr val="window" lastClr="FFFFFF"/>
              </a:solidFill>
              <a:latin typeface="맑은 고딕" panose="020F0502020204030204"/>
              <a:ea typeface="+mn-ea"/>
              <a:cs typeface="+mn-cs"/>
            </a:rPr>
            <a:t>Understanding the marketingplace and customer needs and wants</a:t>
          </a:r>
        </a:p>
      </dsp:txBody>
      <dsp:txXfrm>
        <a:off x="3532035" y="252205"/>
        <a:ext cx="1214834" cy="1214834"/>
      </dsp:txXfrm>
    </dsp:sp>
    <dsp:sp modelId="{0EF3F021-DCE2-47DF-8C16-35E09FC58725}">
      <dsp:nvSpPr>
        <dsp:cNvPr id="0" name=""/>
        <dsp:cNvSpPr/>
      </dsp:nvSpPr>
      <dsp:spPr>
        <a:xfrm rot="2160000">
          <a:off x="4944463" y="1320927"/>
          <a:ext cx="457919" cy="579836"/>
        </a:xfrm>
        <a:prstGeom prst="rightArrow">
          <a:avLst>
            <a:gd name="adj1" fmla="val 60000"/>
            <a:gd name="adj2" fmla="val 50000"/>
          </a:avLst>
        </a:prstGeom>
        <a:solidFill>
          <a:srgbClr val="4472C4">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solidFill>
              <a:sysClr val="window" lastClr="FFFFFF"/>
            </a:solidFill>
            <a:latin typeface="맑은 고딕" panose="020F0502020204030204"/>
            <a:ea typeface="+mn-ea"/>
            <a:cs typeface="+mn-cs"/>
          </a:endParaRPr>
        </a:p>
      </dsp:txBody>
      <dsp:txXfrm>
        <a:off x="4957581" y="1396520"/>
        <a:ext cx="320543" cy="347902"/>
      </dsp:txXfrm>
    </dsp:sp>
    <dsp:sp modelId="{29E93D50-F39B-4D46-B0D3-E39D6359668D}">
      <dsp:nvSpPr>
        <dsp:cNvPr id="0" name=""/>
        <dsp:cNvSpPr/>
      </dsp:nvSpPr>
      <dsp:spPr>
        <a:xfrm>
          <a:off x="5369345" y="1518287"/>
          <a:ext cx="1718034" cy="1718034"/>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solidFill>
                <a:sysClr val="window" lastClr="FFFFFF"/>
              </a:solidFill>
              <a:latin typeface="맑은 고딕" panose="020F0502020204030204"/>
              <a:ea typeface="+mn-ea"/>
              <a:cs typeface="+mn-cs"/>
            </a:rPr>
            <a:t>Design a customer-driven strategy</a:t>
          </a:r>
        </a:p>
      </dsp:txBody>
      <dsp:txXfrm>
        <a:off x="5620945" y="1769887"/>
        <a:ext cx="1214834" cy="1214834"/>
      </dsp:txXfrm>
    </dsp:sp>
    <dsp:sp modelId="{BD37C6C7-C785-440C-9254-A0941397E093}">
      <dsp:nvSpPr>
        <dsp:cNvPr id="0" name=""/>
        <dsp:cNvSpPr/>
      </dsp:nvSpPr>
      <dsp:spPr>
        <a:xfrm rot="6480000">
          <a:off x="5604461" y="3302890"/>
          <a:ext cx="457919" cy="579836"/>
        </a:xfrm>
        <a:prstGeom prst="rightArrow">
          <a:avLst>
            <a:gd name="adj1" fmla="val 60000"/>
            <a:gd name="adj2" fmla="val 50000"/>
          </a:avLst>
        </a:prstGeom>
        <a:solidFill>
          <a:srgbClr val="4472C4">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solidFill>
              <a:sysClr val="window" lastClr="FFFFFF"/>
            </a:solidFill>
            <a:latin typeface="맑은 고딕" panose="020F0502020204030204"/>
            <a:ea typeface="+mn-ea"/>
            <a:cs typeface="+mn-cs"/>
          </a:endParaRPr>
        </a:p>
      </dsp:txBody>
      <dsp:txXfrm rot="10800000">
        <a:off x="5694375" y="3353531"/>
        <a:ext cx="320543" cy="347902"/>
      </dsp:txXfrm>
    </dsp:sp>
    <dsp:sp modelId="{A6A6B415-4E31-4343-9956-D0BA5C16C010}">
      <dsp:nvSpPr>
        <dsp:cNvPr id="0" name=""/>
        <dsp:cNvSpPr/>
      </dsp:nvSpPr>
      <dsp:spPr>
        <a:xfrm>
          <a:off x="4571452" y="3973947"/>
          <a:ext cx="1718034" cy="1718034"/>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solidFill>
                <a:sysClr val="window" lastClr="FFFFFF"/>
              </a:solidFill>
              <a:latin typeface="맑은 고딕" panose="020F0502020204030204"/>
              <a:ea typeface="+mn-ea"/>
              <a:cs typeface="+mn-cs"/>
            </a:rPr>
            <a:t>Constructed an integrated marketing program deliver superior value</a:t>
          </a:r>
        </a:p>
      </dsp:txBody>
      <dsp:txXfrm>
        <a:off x="4823052" y="4225547"/>
        <a:ext cx="1214834" cy="1214834"/>
      </dsp:txXfrm>
    </dsp:sp>
    <dsp:sp modelId="{0D4313BD-83D6-41F7-8D59-1C2E44AF2F13}">
      <dsp:nvSpPr>
        <dsp:cNvPr id="0" name=""/>
        <dsp:cNvSpPr/>
      </dsp:nvSpPr>
      <dsp:spPr>
        <a:xfrm rot="10800000">
          <a:off x="3923453" y="4543046"/>
          <a:ext cx="457919" cy="579836"/>
        </a:xfrm>
        <a:prstGeom prst="rightArrow">
          <a:avLst>
            <a:gd name="adj1" fmla="val 60000"/>
            <a:gd name="adj2" fmla="val 50000"/>
          </a:avLst>
        </a:prstGeom>
        <a:solidFill>
          <a:srgbClr val="4472C4">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solidFill>
              <a:sysClr val="window" lastClr="FFFFFF"/>
            </a:solidFill>
            <a:latin typeface="맑은 고딕" panose="020F0502020204030204"/>
            <a:ea typeface="+mn-ea"/>
            <a:cs typeface="+mn-cs"/>
          </a:endParaRPr>
        </a:p>
      </dsp:txBody>
      <dsp:txXfrm rot="10800000">
        <a:off x="4060829" y="4659013"/>
        <a:ext cx="320543" cy="347902"/>
      </dsp:txXfrm>
    </dsp:sp>
    <dsp:sp modelId="{CE0C0B3E-D80E-441D-9280-969EF30BABB7}">
      <dsp:nvSpPr>
        <dsp:cNvPr id="0" name=""/>
        <dsp:cNvSpPr/>
      </dsp:nvSpPr>
      <dsp:spPr>
        <a:xfrm>
          <a:off x="1989418" y="3973947"/>
          <a:ext cx="1718034" cy="1718034"/>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solidFill>
                <a:sysClr val="window" lastClr="FFFFFF"/>
              </a:solidFill>
              <a:latin typeface="맑은 고딕" panose="020F0502020204030204"/>
              <a:ea typeface="+mn-ea"/>
              <a:cs typeface="+mn-cs"/>
            </a:rPr>
            <a:t>Build profitable relationships</a:t>
          </a:r>
        </a:p>
      </dsp:txBody>
      <dsp:txXfrm>
        <a:off x="2241018" y="4225547"/>
        <a:ext cx="1214834" cy="1214834"/>
      </dsp:txXfrm>
    </dsp:sp>
    <dsp:sp modelId="{7165F720-7143-47C5-80DF-28390F4467D0}">
      <dsp:nvSpPr>
        <dsp:cNvPr id="0" name=""/>
        <dsp:cNvSpPr/>
      </dsp:nvSpPr>
      <dsp:spPr>
        <a:xfrm rot="15120000">
          <a:off x="2224534" y="3327542"/>
          <a:ext cx="457919" cy="579836"/>
        </a:xfrm>
        <a:prstGeom prst="rightArrow">
          <a:avLst>
            <a:gd name="adj1" fmla="val 60000"/>
            <a:gd name="adj2" fmla="val 50000"/>
          </a:avLst>
        </a:prstGeom>
        <a:solidFill>
          <a:srgbClr val="4472C4">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solidFill>
              <a:sysClr val="window" lastClr="FFFFFF"/>
            </a:solidFill>
            <a:latin typeface="맑은 고딕" panose="020F0502020204030204"/>
            <a:ea typeface="+mn-ea"/>
            <a:cs typeface="+mn-cs"/>
          </a:endParaRPr>
        </a:p>
      </dsp:txBody>
      <dsp:txXfrm rot="10800000">
        <a:off x="2314448" y="3508835"/>
        <a:ext cx="320543" cy="347902"/>
      </dsp:txXfrm>
    </dsp:sp>
    <dsp:sp modelId="{A2A10B86-EE26-4B1B-BD9C-C6FC42B9E19E}">
      <dsp:nvSpPr>
        <dsp:cNvPr id="0" name=""/>
        <dsp:cNvSpPr/>
      </dsp:nvSpPr>
      <dsp:spPr>
        <a:xfrm>
          <a:off x="1191525" y="1518287"/>
          <a:ext cx="1718034" cy="1718034"/>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solidFill>
                <a:sysClr val="window" lastClr="FFFFFF"/>
              </a:solidFill>
              <a:latin typeface="맑은 고딕" panose="020F0502020204030204"/>
              <a:ea typeface="+mn-ea"/>
              <a:cs typeface="+mn-cs"/>
            </a:rPr>
            <a:t>Capture value from customers</a:t>
          </a:r>
        </a:p>
      </dsp:txBody>
      <dsp:txXfrm>
        <a:off x="1443125" y="1769887"/>
        <a:ext cx="1214834" cy="1214834"/>
      </dsp:txXfrm>
    </dsp:sp>
    <dsp:sp modelId="{E5E1D1EF-9623-4BFE-A953-46C56D580591}">
      <dsp:nvSpPr>
        <dsp:cNvPr id="0" name=""/>
        <dsp:cNvSpPr/>
      </dsp:nvSpPr>
      <dsp:spPr>
        <a:xfrm rot="19440000">
          <a:off x="2855553" y="1336162"/>
          <a:ext cx="457919" cy="579836"/>
        </a:xfrm>
        <a:prstGeom prst="rightArrow">
          <a:avLst>
            <a:gd name="adj1" fmla="val 60000"/>
            <a:gd name="adj2" fmla="val 50000"/>
          </a:avLst>
        </a:prstGeom>
        <a:solidFill>
          <a:srgbClr val="4472C4">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solidFill>
              <a:sysClr val="window" lastClr="FFFFFF"/>
            </a:solidFill>
            <a:latin typeface="맑은 고딕" panose="020F0502020204030204"/>
            <a:ea typeface="+mn-ea"/>
            <a:cs typeface="+mn-cs"/>
          </a:endParaRPr>
        </a:p>
      </dsp:txBody>
      <dsp:txXfrm>
        <a:off x="2868671" y="1492503"/>
        <a:ext cx="320543" cy="34790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3806F2-72DC-4A3A-8491-6D77C20D275A}" type="datetimeFigureOut">
              <a:rPr lang="ko-KR" altLang="en-US" smtClean="0"/>
              <a:t>2023-05-29</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402EF7-3AAC-4E92-B7B5-7FD78D519151}" type="slidenum">
              <a:rPr lang="ko-KR" altLang="en-US" smtClean="0"/>
              <a:t>‹#›</a:t>
            </a:fld>
            <a:endParaRPr lang="ko-KR" altLang="en-US"/>
          </a:p>
        </p:txBody>
      </p:sp>
    </p:spTree>
    <p:extLst>
      <p:ext uri="{BB962C8B-B14F-4D97-AF65-F5344CB8AC3E}">
        <p14:creationId xmlns:p14="http://schemas.microsoft.com/office/powerpoint/2010/main" val="266838635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The title page should include the course title, course code, and trainer name.</a:t>
            </a:r>
            <a:endParaRPr lang="ko-KR" altLang="en-US" dirty="0"/>
          </a:p>
        </p:txBody>
      </p:sp>
      <p:sp>
        <p:nvSpPr>
          <p:cNvPr id="4" name="슬라이드 번호 개체 틀 3"/>
          <p:cNvSpPr>
            <a:spLocks noGrp="1"/>
          </p:cNvSpPr>
          <p:nvPr>
            <p:ph type="sldNum" sz="quarter" idx="5"/>
          </p:nvPr>
        </p:nvSpPr>
        <p:spPr/>
        <p:txBody>
          <a:bodyPr/>
          <a:lstStyle/>
          <a:p>
            <a:fld id="{C9402EF7-3AAC-4E92-B7B5-7FD78D519151}" type="slidenum">
              <a:rPr lang="ko-KR" altLang="en-US" smtClean="0"/>
              <a:t>2</a:t>
            </a:fld>
            <a:endParaRPr lang="ko-KR" altLang="en-US"/>
          </a:p>
        </p:txBody>
      </p:sp>
    </p:spTree>
    <p:extLst>
      <p:ext uri="{BB962C8B-B14F-4D97-AF65-F5344CB8AC3E}">
        <p14:creationId xmlns:p14="http://schemas.microsoft.com/office/powerpoint/2010/main" val="1487022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We suggest that every module starts with a short activity.</a:t>
            </a:r>
          </a:p>
          <a:p>
            <a:r>
              <a:rPr lang="en-US" altLang="ko-KR" dirty="0"/>
              <a:t>The detailed procedures of this short opening activity should be included in the teaching notes.</a:t>
            </a:r>
            <a:endParaRPr lang="ko-KR" altLang="en-US" dirty="0"/>
          </a:p>
        </p:txBody>
      </p:sp>
      <p:sp>
        <p:nvSpPr>
          <p:cNvPr id="4" name="슬라이드 번호 개체 틀 3"/>
          <p:cNvSpPr>
            <a:spLocks noGrp="1"/>
          </p:cNvSpPr>
          <p:nvPr>
            <p:ph type="sldNum" sz="quarter" idx="5"/>
          </p:nvPr>
        </p:nvSpPr>
        <p:spPr/>
        <p:txBody>
          <a:bodyPr/>
          <a:lstStyle/>
          <a:p>
            <a:fld id="{C9402EF7-3AAC-4E92-B7B5-7FD78D519151}" type="slidenum">
              <a:rPr lang="ko-KR" altLang="en-US" smtClean="0"/>
              <a:t>27</a:t>
            </a:fld>
            <a:endParaRPr lang="ko-KR" altLang="en-US"/>
          </a:p>
        </p:txBody>
      </p:sp>
    </p:spTree>
    <p:extLst>
      <p:ext uri="{BB962C8B-B14F-4D97-AF65-F5344CB8AC3E}">
        <p14:creationId xmlns:p14="http://schemas.microsoft.com/office/powerpoint/2010/main" val="1047500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860FF9C-5A00-66F0-5014-E8F9FC11572C}"/>
              </a:ext>
            </a:extLst>
          </p:cNvPr>
          <p:cNvSpPr>
            <a:spLocks noGrp="1"/>
          </p:cNvSpPr>
          <p:nvPr>
            <p:ph type="ctrTitle"/>
          </p:nvPr>
        </p:nvSpPr>
        <p:spPr>
          <a:xfrm>
            <a:off x="1524000" y="1122363"/>
            <a:ext cx="9144000" cy="2387600"/>
          </a:xfrm>
        </p:spPr>
        <p:txBody>
          <a:bodyPr anchor="ctr" anchorCtr="0">
            <a:normAutofit/>
          </a:bodyPr>
          <a:lstStyle>
            <a:lvl1pPr algn="ctr">
              <a:defRPr sz="4800" baseline="0">
                <a:latin typeface="Verdana" panose="020B0604030504040204" pitchFamily="34" charset="0"/>
              </a:defRPr>
            </a:lvl1pPr>
          </a:lstStyle>
          <a:p>
            <a:r>
              <a:rPr lang="ko-KR" altLang="en-US" dirty="0"/>
              <a:t>마스터 제목 스타일 편집</a:t>
            </a:r>
          </a:p>
        </p:txBody>
      </p:sp>
      <p:sp>
        <p:nvSpPr>
          <p:cNvPr id="3" name="부제목 2">
            <a:extLst>
              <a:ext uri="{FF2B5EF4-FFF2-40B4-BE49-F238E27FC236}">
                <a16:creationId xmlns:a16="http://schemas.microsoft.com/office/drawing/2014/main" id="{9ECE4D1F-F501-4078-9A56-0118955F2BE7}"/>
              </a:ext>
            </a:extLst>
          </p:cNvPr>
          <p:cNvSpPr>
            <a:spLocks noGrp="1"/>
          </p:cNvSpPr>
          <p:nvPr>
            <p:ph type="subTitle" idx="1"/>
          </p:nvPr>
        </p:nvSpPr>
        <p:spPr>
          <a:xfrm>
            <a:off x="1524000" y="3602038"/>
            <a:ext cx="9144000" cy="1655762"/>
          </a:xfrm>
        </p:spPr>
        <p:txBody>
          <a:bodyPr anchor="ctr" anchorCtr="0">
            <a:normAutofit/>
          </a:bodyPr>
          <a:lstStyle>
            <a:lvl1pPr marL="0" indent="0" algn="ctr">
              <a:buNone/>
              <a:defRPr sz="3200">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dirty="0"/>
              <a:t>클릭하여 마스터 부제목 스타일 편집</a:t>
            </a:r>
          </a:p>
        </p:txBody>
      </p:sp>
      <p:sp>
        <p:nvSpPr>
          <p:cNvPr id="4" name="날짜 개체 틀 3">
            <a:extLst>
              <a:ext uri="{FF2B5EF4-FFF2-40B4-BE49-F238E27FC236}">
                <a16:creationId xmlns:a16="http://schemas.microsoft.com/office/drawing/2014/main" id="{9CC27158-46E0-E7FF-38CA-A91A58BAD127}"/>
              </a:ext>
            </a:extLst>
          </p:cNvPr>
          <p:cNvSpPr>
            <a:spLocks noGrp="1"/>
          </p:cNvSpPr>
          <p:nvPr>
            <p:ph type="dt" sz="half" idx="10"/>
          </p:nvPr>
        </p:nvSpPr>
        <p:spPr/>
        <p:txBody>
          <a:bodyPr/>
          <a:lstStyle/>
          <a:p>
            <a:fld id="{48452D83-8FB8-4B91-883B-A00554F47EDA}" type="datetimeFigureOut">
              <a:rPr lang="ko-KR" altLang="en-US" smtClean="0"/>
              <a:t>2023-05-29</a:t>
            </a:fld>
            <a:endParaRPr lang="ko-KR" altLang="en-US"/>
          </a:p>
        </p:txBody>
      </p:sp>
      <p:sp>
        <p:nvSpPr>
          <p:cNvPr id="5" name="바닥글 개체 틀 4">
            <a:extLst>
              <a:ext uri="{FF2B5EF4-FFF2-40B4-BE49-F238E27FC236}">
                <a16:creationId xmlns:a16="http://schemas.microsoft.com/office/drawing/2014/main" id="{39302CF1-029D-F14F-E998-7685C2E2235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70F2C231-6029-D1CD-5EB1-C45378A54E18}"/>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3890250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456B041-8DA5-A5E2-BB52-8421CFA6AB50}"/>
              </a:ext>
            </a:extLst>
          </p:cNvPr>
          <p:cNvSpPr>
            <a:spLocks noGrp="1"/>
          </p:cNvSpPr>
          <p:nvPr>
            <p:ph type="title"/>
          </p:nvPr>
        </p:nvSpPr>
        <p:spPr/>
        <p:txBody>
          <a:bodyPr/>
          <a:lstStyle>
            <a:lvl1pPr>
              <a:defRPr>
                <a:latin typeface="Georgia" panose="02040502050405020303" pitchFamily="18" charset="0"/>
              </a:defRPr>
            </a:lvl1pPr>
          </a:lstStyle>
          <a:p>
            <a:r>
              <a:rPr lang="ko-KR" altLang="en-US" dirty="0"/>
              <a:t>마스터 제목 스타일 편집</a:t>
            </a:r>
          </a:p>
        </p:txBody>
      </p:sp>
      <p:sp>
        <p:nvSpPr>
          <p:cNvPr id="3" name="내용 개체 틀 2">
            <a:extLst>
              <a:ext uri="{FF2B5EF4-FFF2-40B4-BE49-F238E27FC236}">
                <a16:creationId xmlns:a16="http://schemas.microsoft.com/office/drawing/2014/main" id="{96FFABCD-D928-0FBE-1DDE-0BC63E21DE23}"/>
              </a:ext>
            </a:extLst>
          </p:cNvPr>
          <p:cNvSpPr>
            <a:spLocks noGrp="1"/>
          </p:cNvSpPr>
          <p:nvPr>
            <p:ph idx="1"/>
          </p:nvPr>
        </p:nvSpPr>
        <p:spPr/>
        <p:txBody>
          <a:bodyPr/>
          <a:lstStyle>
            <a:lvl1pPr>
              <a:lnSpc>
                <a:spcPct val="150000"/>
              </a:lnSpc>
              <a:defRPr>
                <a:latin typeface="Georgia" panose="02040502050405020303" pitchFamily="18" charset="0"/>
              </a:defRPr>
            </a:lvl1pPr>
            <a:lvl2pPr>
              <a:lnSpc>
                <a:spcPct val="150000"/>
              </a:lnSpc>
              <a:defRPr>
                <a:latin typeface="Georgia" panose="02040502050405020303" pitchFamily="18" charset="0"/>
              </a:defRPr>
            </a:lvl2pPr>
            <a:lvl3pPr>
              <a:lnSpc>
                <a:spcPct val="150000"/>
              </a:lnSpc>
              <a:defRPr>
                <a:latin typeface="Georgia" panose="02040502050405020303" pitchFamily="18" charset="0"/>
              </a:defRPr>
            </a:lvl3pPr>
            <a:lvl4pPr>
              <a:lnSpc>
                <a:spcPct val="150000"/>
              </a:lnSpc>
              <a:defRPr>
                <a:latin typeface="Georgia" panose="02040502050405020303" pitchFamily="18" charset="0"/>
              </a:defRPr>
            </a:lvl4pPr>
            <a:lvl5pPr>
              <a:lnSpc>
                <a:spcPct val="150000"/>
              </a:lnSpc>
              <a:defRPr>
                <a:latin typeface="Georgia" panose="02040502050405020303" pitchFamily="18" charset="0"/>
              </a:defRPr>
            </a:lvl5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8EC88D46-B94F-182A-1602-2B742022E81E}"/>
              </a:ext>
            </a:extLst>
          </p:cNvPr>
          <p:cNvSpPr>
            <a:spLocks noGrp="1"/>
          </p:cNvSpPr>
          <p:nvPr>
            <p:ph type="dt" sz="half" idx="10"/>
          </p:nvPr>
        </p:nvSpPr>
        <p:spPr/>
        <p:txBody>
          <a:bodyPr/>
          <a:lstStyle/>
          <a:p>
            <a:fld id="{48452D83-8FB8-4B91-883B-A00554F47EDA}" type="datetimeFigureOut">
              <a:rPr lang="ko-KR" altLang="en-US" smtClean="0"/>
              <a:t>2023-05-29</a:t>
            </a:fld>
            <a:endParaRPr lang="ko-KR" altLang="en-US"/>
          </a:p>
        </p:txBody>
      </p:sp>
      <p:sp>
        <p:nvSpPr>
          <p:cNvPr id="5" name="바닥글 개체 틀 4">
            <a:extLst>
              <a:ext uri="{FF2B5EF4-FFF2-40B4-BE49-F238E27FC236}">
                <a16:creationId xmlns:a16="http://schemas.microsoft.com/office/drawing/2014/main" id="{491F6357-5A3B-EC05-C83B-5D6BF90C20B2}"/>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0E0FD00D-AA5A-5E61-1266-26494552CE5F}"/>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557786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ED10874-D75C-5C33-056B-AC4DE52C80D8}"/>
              </a:ext>
            </a:extLst>
          </p:cNvPr>
          <p:cNvSpPr>
            <a:spLocks noGrp="1"/>
          </p:cNvSpPr>
          <p:nvPr>
            <p:ph type="title"/>
          </p:nvPr>
        </p:nvSpPr>
        <p:spPr>
          <a:xfrm>
            <a:off x="831850" y="1709738"/>
            <a:ext cx="10515600" cy="2852737"/>
          </a:xfrm>
        </p:spPr>
        <p:txBody>
          <a:bodyPr anchor="b">
            <a:normAutofit/>
          </a:bodyPr>
          <a:lstStyle>
            <a:lvl1pPr>
              <a:defRPr sz="4400">
                <a:latin typeface="Georgia" panose="02040502050405020303" pitchFamily="18" charset="0"/>
              </a:defRPr>
            </a:lvl1pPr>
          </a:lstStyle>
          <a:p>
            <a:r>
              <a:rPr lang="ko-KR" altLang="en-US" dirty="0"/>
              <a:t>마스터 제목 스타일 편집</a:t>
            </a:r>
          </a:p>
        </p:txBody>
      </p:sp>
      <p:sp>
        <p:nvSpPr>
          <p:cNvPr id="3" name="텍스트 개체 틀 2">
            <a:extLst>
              <a:ext uri="{FF2B5EF4-FFF2-40B4-BE49-F238E27FC236}">
                <a16:creationId xmlns:a16="http://schemas.microsoft.com/office/drawing/2014/main" id="{49A1FD7D-9989-AA48-0F02-413642E300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Georgia" panose="02040502050405020303"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dirty="0"/>
              <a:t>마스터 텍스트 스타일을 편집하려면 클릭</a:t>
            </a:r>
          </a:p>
        </p:txBody>
      </p:sp>
      <p:sp>
        <p:nvSpPr>
          <p:cNvPr id="4" name="날짜 개체 틀 3">
            <a:extLst>
              <a:ext uri="{FF2B5EF4-FFF2-40B4-BE49-F238E27FC236}">
                <a16:creationId xmlns:a16="http://schemas.microsoft.com/office/drawing/2014/main" id="{0DDC5924-F231-8250-7E4B-7A4F7CF6028E}"/>
              </a:ext>
            </a:extLst>
          </p:cNvPr>
          <p:cNvSpPr>
            <a:spLocks noGrp="1"/>
          </p:cNvSpPr>
          <p:nvPr>
            <p:ph type="dt" sz="half" idx="10"/>
          </p:nvPr>
        </p:nvSpPr>
        <p:spPr/>
        <p:txBody>
          <a:bodyPr/>
          <a:lstStyle/>
          <a:p>
            <a:fld id="{48452D83-8FB8-4B91-883B-A00554F47EDA}" type="datetimeFigureOut">
              <a:rPr lang="ko-KR" altLang="en-US" smtClean="0"/>
              <a:t>2023-05-29</a:t>
            </a:fld>
            <a:endParaRPr lang="ko-KR" altLang="en-US"/>
          </a:p>
        </p:txBody>
      </p:sp>
      <p:sp>
        <p:nvSpPr>
          <p:cNvPr id="5" name="바닥글 개체 틀 4">
            <a:extLst>
              <a:ext uri="{FF2B5EF4-FFF2-40B4-BE49-F238E27FC236}">
                <a16:creationId xmlns:a16="http://schemas.microsoft.com/office/drawing/2014/main" id="{A315C5AE-9BE8-0F13-1C3A-E6426306C5E2}"/>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CA6B067E-F834-6471-10EF-8EF1ED8BDCB2}"/>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3497973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9C6FA90-AA8E-A045-2BD1-7159AA8D459E}"/>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AB0B8CE3-60E7-6043-A26B-B04193736A7B}"/>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B3A7585B-5F15-741C-9566-E2C69A12EC5F}"/>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D937EF58-72D6-A961-2914-3B33233F1878}"/>
              </a:ext>
            </a:extLst>
          </p:cNvPr>
          <p:cNvSpPr>
            <a:spLocks noGrp="1"/>
          </p:cNvSpPr>
          <p:nvPr>
            <p:ph type="dt" sz="half" idx="10"/>
          </p:nvPr>
        </p:nvSpPr>
        <p:spPr/>
        <p:txBody>
          <a:bodyPr/>
          <a:lstStyle/>
          <a:p>
            <a:fld id="{48452D83-8FB8-4B91-883B-A00554F47EDA}" type="datetimeFigureOut">
              <a:rPr lang="ko-KR" altLang="en-US" smtClean="0"/>
              <a:t>2023-05-29</a:t>
            </a:fld>
            <a:endParaRPr lang="ko-KR" altLang="en-US"/>
          </a:p>
        </p:txBody>
      </p:sp>
      <p:sp>
        <p:nvSpPr>
          <p:cNvPr id="6" name="바닥글 개체 틀 5">
            <a:extLst>
              <a:ext uri="{FF2B5EF4-FFF2-40B4-BE49-F238E27FC236}">
                <a16:creationId xmlns:a16="http://schemas.microsoft.com/office/drawing/2014/main" id="{AA2175B7-DBE1-6D9C-EE18-C1556D0A2037}"/>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1006460E-5DE6-A053-7C42-ED70841C77DA}"/>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385313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B66BAC9-911C-9EEB-EAE7-C293BEA6BD00}"/>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68D721EC-7433-69BC-8925-F6511BBCB7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867AD905-778A-689C-D7F2-282588A85C1F}"/>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F5C0C8C7-3618-7CC9-5073-4F74987A19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A7DEB3A4-47C0-2BA4-F465-6806551AB88B}"/>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2BA1E660-2531-FC46-3E0D-AE59F87DDAF3}"/>
              </a:ext>
            </a:extLst>
          </p:cNvPr>
          <p:cNvSpPr>
            <a:spLocks noGrp="1"/>
          </p:cNvSpPr>
          <p:nvPr>
            <p:ph type="dt" sz="half" idx="10"/>
          </p:nvPr>
        </p:nvSpPr>
        <p:spPr/>
        <p:txBody>
          <a:bodyPr/>
          <a:lstStyle/>
          <a:p>
            <a:fld id="{48452D83-8FB8-4B91-883B-A00554F47EDA}" type="datetimeFigureOut">
              <a:rPr lang="ko-KR" altLang="en-US" smtClean="0"/>
              <a:t>2023-05-29</a:t>
            </a:fld>
            <a:endParaRPr lang="ko-KR" altLang="en-US"/>
          </a:p>
        </p:txBody>
      </p:sp>
      <p:sp>
        <p:nvSpPr>
          <p:cNvPr id="8" name="바닥글 개체 틀 7">
            <a:extLst>
              <a:ext uri="{FF2B5EF4-FFF2-40B4-BE49-F238E27FC236}">
                <a16:creationId xmlns:a16="http://schemas.microsoft.com/office/drawing/2014/main" id="{B84F5CA2-FE1A-1D71-F78E-20B1A183FC76}"/>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F50EEE43-C237-95B9-5BF4-A5AC429DD6B2}"/>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3094859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9C94D98-F1C3-EB2A-A277-17F93BB0B2E8}"/>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BF33B360-DA64-477A-B92A-7E541DC22EFA}"/>
              </a:ext>
            </a:extLst>
          </p:cNvPr>
          <p:cNvSpPr>
            <a:spLocks noGrp="1"/>
          </p:cNvSpPr>
          <p:nvPr>
            <p:ph type="dt" sz="half" idx="10"/>
          </p:nvPr>
        </p:nvSpPr>
        <p:spPr/>
        <p:txBody>
          <a:bodyPr/>
          <a:lstStyle/>
          <a:p>
            <a:fld id="{48452D83-8FB8-4B91-883B-A00554F47EDA}" type="datetimeFigureOut">
              <a:rPr lang="ko-KR" altLang="en-US" smtClean="0"/>
              <a:t>2023-05-29</a:t>
            </a:fld>
            <a:endParaRPr lang="ko-KR" altLang="en-US"/>
          </a:p>
        </p:txBody>
      </p:sp>
      <p:sp>
        <p:nvSpPr>
          <p:cNvPr id="4" name="바닥글 개체 틀 3">
            <a:extLst>
              <a:ext uri="{FF2B5EF4-FFF2-40B4-BE49-F238E27FC236}">
                <a16:creationId xmlns:a16="http://schemas.microsoft.com/office/drawing/2014/main" id="{5BF6E57F-C44F-198B-C5C1-1B95174DFA4A}"/>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A2B483B5-7331-DAD2-1B64-9B7047F6B1C6}"/>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1788839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8DF36C81-36B8-21B0-FA69-1F3EA87C2BA2}"/>
              </a:ext>
            </a:extLst>
          </p:cNvPr>
          <p:cNvSpPr>
            <a:spLocks noGrp="1"/>
          </p:cNvSpPr>
          <p:nvPr>
            <p:ph type="dt" sz="half" idx="10"/>
          </p:nvPr>
        </p:nvSpPr>
        <p:spPr/>
        <p:txBody>
          <a:bodyPr/>
          <a:lstStyle/>
          <a:p>
            <a:fld id="{48452D83-8FB8-4B91-883B-A00554F47EDA}" type="datetimeFigureOut">
              <a:rPr lang="ko-KR" altLang="en-US" smtClean="0"/>
              <a:t>2023-05-29</a:t>
            </a:fld>
            <a:endParaRPr lang="ko-KR" altLang="en-US"/>
          </a:p>
        </p:txBody>
      </p:sp>
      <p:sp>
        <p:nvSpPr>
          <p:cNvPr id="3" name="바닥글 개체 틀 2">
            <a:extLst>
              <a:ext uri="{FF2B5EF4-FFF2-40B4-BE49-F238E27FC236}">
                <a16:creationId xmlns:a16="http://schemas.microsoft.com/office/drawing/2014/main" id="{4E042FFD-48E3-C741-49E8-C6C571BBED0F}"/>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313ABDC4-7447-B26C-DF94-55CCBF89B62A}"/>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1753717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ED458FB-C4E1-A6DA-176A-D3F08CBD1E7C}"/>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01DF36C8-3832-F975-87AD-E2EF44502B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68D5E0E5-2399-773C-DDC1-60F75D0793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F468CF5D-2016-1C86-ED2F-E93F7DE04BBE}"/>
              </a:ext>
            </a:extLst>
          </p:cNvPr>
          <p:cNvSpPr>
            <a:spLocks noGrp="1"/>
          </p:cNvSpPr>
          <p:nvPr>
            <p:ph type="dt" sz="half" idx="10"/>
          </p:nvPr>
        </p:nvSpPr>
        <p:spPr/>
        <p:txBody>
          <a:bodyPr/>
          <a:lstStyle/>
          <a:p>
            <a:fld id="{48452D83-8FB8-4B91-883B-A00554F47EDA}" type="datetimeFigureOut">
              <a:rPr lang="ko-KR" altLang="en-US" smtClean="0"/>
              <a:t>2023-05-29</a:t>
            </a:fld>
            <a:endParaRPr lang="ko-KR" altLang="en-US"/>
          </a:p>
        </p:txBody>
      </p:sp>
      <p:sp>
        <p:nvSpPr>
          <p:cNvPr id="6" name="바닥글 개체 틀 5">
            <a:extLst>
              <a:ext uri="{FF2B5EF4-FFF2-40B4-BE49-F238E27FC236}">
                <a16:creationId xmlns:a16="http://schemas.microsoft.com/office/drawing/2014/main" id="{AE9A4E54-ADCF-0A8C-BA03-A6C231800805}"/>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DC32EA49-35DC-1C77-CA12-9594227A3F56}"/>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1081599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23FB031-DBAA-0B97-BCF2-42526470327E}"/>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F6C7A6E2-4057-5150-4FDA-1C519FD471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BA68516E-0D98-75E7-0BD3-908538400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0C35C941-C7CA-6829-B012-F2EEB093549A}"/>
              </a:ext>
            </a:extLst>
          </p:cNvPr>
          <p:cNvSpPr>
            <a:spLocks noGrp="1"/>
          </p:cNvSpPr>
          <p:nvPr>
            <p:ph type="dt" sz="half" idx="10"/>
          </p:nvPr>
        </p:nvSpPr>
        <p:spPr/>
        <p:txBody>
          <a:bodyPr/>
          <a:lstStyle/>
          <a:p>
            <a:fld id="{48452D83-8FB8-4B91-883B-A00554F47EDA}" type="datetimeFigureOut">
              <a:rPr lang="ko-KR" altLang="en-US" smtClean="0"/>
              <a:t>2023-05-29</a:t>
            </a:fld>
            <a:endParaRPr lang="ko-KR" altLang="en-US"/>
          </a:p>
        </p:txBody>
      </p:sp>
      <p:sp>
        <p:nvSpPr>
          <p:cNvPr id="6" name="바닥글 개체 틀 5">
            <a:extLst>
              <a:ext uri="{FF2B5EF4-FFF2-40B4-BE49-F238E27FC236}">
                <a16:creationId xmlns:a16="http://schemas.microsoft.com/office/drawing/2014/main" id="{FC594485-3047-79F8-0D07-C2F03E2FAD5B}"/>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98075086-897D-9BF1-A0A5-A385F94D8890}"/>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1623196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7D481E6-6CB8-01B0-4634-B93668CA03B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F3021B11-58B3-2ED4-7C02-B87A7FC9E304}"/>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FC13A0DA-7686-9E11-A5CE-414285E1965D}"/>
              </a:ext>
            </a:extLst>
          </p:cNvPr>
          <p:cNvSpPr>
            <a:spLocks noGrp="1"/>
          </p:cNvSpPr>
          <p:nvPr>
            <p:ph type="dt" sz="half" idx="10"/>
          </p:nvPr>
        </p:nvSpPr>
        <p:spPr/>
        <p:txBody>
          <a:bodyPr/>
          <a:lstStyle/>
          <a:p>
            <a:fld id="{48452D83-8FB8-4B91-883B-A00554F47EDA}" type="datetimeFigureOut">
              <a:rPr lang="ko-KR" altLang="en-US" smtClean="0"/>
              <a:t>2023-05-29</a:t>
            </a:fld>
            <a:endParaRPr lang="ko-KR" altLang="en-US"/>
          </a:p>
        </p:txBody>
      </p:sp>
      <p:sp>
        <p:nvSpPr>
          <p:cNvPr id="5" name="바닥글 개체 틀 4">
            <a:extLst>
              <a:ext uri="{FF2B5EF4-FFF2-40B4-BE49-F238E27FC236}">
                <a16:creationId xmlns:a16="http://schemas.microsoft.com/office/drawing/2014/main" id="{86ED8919-B096-0AD9-674C-CCB7ED64A03D}"/>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33B756EB-AFBA-7FA7-4E90-48A257D2120C}"/>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2313221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50E0347A-2A99-DBD2-0460-539B860A1C8B}"/>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CC764736-3787-B09C-C8E3-04E3BABC4036}"/>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241938CA-CE6C-EFBF-41E8-B07DC76441CF}"/>
              </a:ext>
            </a:extLst>
          </p:cNvPr>
          <p:cNvSpPr>
            <a:spLocks noGrp="1"/>
          </p:cNvSpPr>
          <p:nvPr>
            <p:ph type="dt" sz="half" idx="10"/>
          </p:nvPr>
        </p:nvSpPr>
        <p:spPr/>
        <p:txBody>
          <a:bodyPr/>
          <a:lstStyle/>
          <a:p>
            <a:fld id="{48452D83-8FB8-4B91-883B-A00554F47EDA}" type="datetimeFigureOut">
              <a:rPr lang="ko-KR" altLang="en-US" smtClean="0"/>
              <a:t>2023-05-29</a:t>
            </a:fld>
            <a:endParaRPr lang="ko-KR" altLang="en-US"/>
          </a:p>
        </p:txBody>
      </p:sp>
      <p:sp>
        <p:nvSpPr>
          <p:cNvPr id="5" name="바닥글 개체 틀 4">
            <a:extLst>
              <a:ext uri="{FF2B5EF4-FFF2-40B4-BE49-F238E27FC236}">
                <a16:creationId xmlns:a16="http://schemas.microsoft.com/office/drawing/2014/main" id="{4E6CB515-01D5-4714-B920-DDAE0D6C9193}"/>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4FE92053-FA6F-FDB4-3A99-C50AEFD9B96E}"/>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3911981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FA3D2833-F12D-05D2-F1B3-A23DA8E22E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a:extLst>
              <a:ext uri="{FF2B5EF4-FFF2-40B4-BE49-F238E27FC236}">
                <a16:creationId xmlns:a16="http://schemas.microsoft.com/office/drawing/2014/main" id="{6A9052C0-275F-1B5A-4A0D-55ADFFDC51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dirty="0"/>
              <a:t>마스터 텍스트 스타일을 편집하려면 클릭</a:t>
            </a:r>
          </a:p>
          <a:p>
            <a:pPr lvl="1"/>
            <a:r>
              <a:rPr lang="ko-KR" altLang="en-US" dirty="0"/>
              <a:t>두 번째 수준</a:t>
            </a:r>
          </a:p>
          <a:p>
            <a:pPr lvl="2"/>
            <a:r>
              <a:rPr lang="ko-KR" altLang="en-US" dirty="0"/>
              <a:t>세 번째 수준</a:t>
            </a:r>
          </a:p>
          <a:p>
            <a:pPr lvl="3"/>
            <a:r>
              <a:rPr lang="ko-KR" altLang="en-US" dirty="0"/>
              <a:t>네 번째 수준</a:t>
            </a:r>
          </a:p>
          <a:p>
            <a:pPr lvl="4"/>
            <a:r>
              <a:rPr lang="ko-KR" altLang="en-US" dirty="0"/>
              <a:t>다섯 번째 수준</a:t>
            </a:r>
          </a:p>
        </p:txBody>
      </p:sp>
      <p:sp>
        <p:nvSpPr>
          <p:cNvPr id="4" name="날짜 개체 틀 3">
            <a:extLst>
              <a:ext uri="{FF2B5EF4-FFF2-40B4-BE49-F238E27FC236}">
                <a16:creationId xmlns:a16="http://schemas.microsoft.com/office/drawing/2014/main" id="{1957F61A-51E2-B402-AAB6-0D2D4BC18C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452D83-8FB8-4B91-883B-A00554F47EDA}" type="datetimeFigureOut">
              <a:rPr lang="ko-KR" altLang="en-US" smtClean="0"/>
              <a:t>2023-05-29</a:t>
            </a:fld>
            <a:endParaRPr lang="ko-KR" altLang="en-US"/>
          </a:p>
        </p:txBody>
      </p:sp>
      <p:sp>
        <p:nvSpPr>
          <p:cNvPr id="5" name="바닥글 개체 틀 4">
            <a:extLst>
              <a:ext uri="{FF2B5EF4-FFF2-40B4-BE49-F238E27FC236}">
                <a16:creationId xmlns:a16="http://schemas.microsoft.com/office/drawing/2014/main" id="{F2C630CE-E294-AEA9-964A-A78CEE63D1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0AE2C67D-4CAB-BB2B-199D-88569C1943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1271038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Georgia" panose="02040502050405020303" pitchFamily="18" charset="0"/>
          <a:ea typeface="+mj-ea"/>
          <a:cs typeface="+mj-cs"/>
        </a:defRPr>
      </a:lvl1pPr>
    </p:titleStyle>
    <p:bodyStyle>
      <a:lvl1pPr marL="228600" indent="-228600" algn="l" defTabSz="914400" rtl="0" eaLnBrk="1" latinLnBrk="1" hangingPunct="1">
        <a:lnSpc>
          <a:spcPct val="150000"/>
        </a:lnSpc>
        <a:spcBef>
          <a:spcPts val="1000"/>
        </a:spcBef>
        <a:buFont typeface="Arial" panose="020B0604020202020204" pitchFamily="34" charset="0"/>
        <a:buChar char="•"/>
        <a:defRPr sz="2800" kern="1200">
          <a:solidFill>
            <a:schemeClr val="tx1"/>
          </a:solidFill>
          <a:latin typeface="Georgia" panose="02040502050405020303" pitchFamily="18" charset="0"/>
          <a:ea typeface="+mn-ea"/>
          <a:cs typeface="+mn-cs"/>
        </a:defRPr>
      </a:lvl1pPr>
      <a:lvl2pPr marL="685800" indent="-228600" algn="l" defTabSz="914400" rtl="0" eaLnBrk="1" latinLnBrk="1" hangingPunct="1">
        <a:lnSpc>
          <a:spcPct val="150000"/>
        </a:lnSpc>
        <a:spcBef>
          <a:spcPts val="500"/>
        </a:spcBef>
        <a:buFont typeface="Arial" panose="020B0604020202020204" pitchFamily="34" charset="0"/>
        <a:buChar char="•"/>
        <a:defRPr sz="2400" kern="1200">
          <a:solidFill>
            <a:schemeClr val="tx1"/>
          </a:solidFill>
          <a:latin typeface="Georgia" panose="02040502050405020303" pitchFamily="18" charset="0"/>
          <a:ea typeface="+mn-ea"/>
          <a:cs typeface="+mn-cs"/>
        </a:defRPr>
      </a:lvl2pPr>
      <a:lvl3pPr marL="1143000" indent="-228600" algn="l" defTabSz="914400" rtl="0" eaLnBrk="1" latinLnBrk="1" hangingPunct="1">
        <a:lnSpc>
          <a:spcPct val="150000"/>
        </a:lnSpc>
        <a:spcBef>
          <a:spcPts val="500"/>
        </a:spcBef>
        <a:buFont typeface="Arial" panose="020B0604020202020204" pitchFamily="34" charset="0"/>
        <a:buChar char="•"/>
        <a:defRPr sz="2000" kern="1200">
          <a:solidFill>
            <a:schemeClr val="tx1"/>
          </a:solidFill>
          <a:latin typeface="Georgia" panose="02040502050405020303" pitchFamily="18" charset="0"/>
          <a:ea typeface="+mn-ea"/>
          <a:cs typeface="+mn-cs"/>
        </a:defRPr>
      </a:lvl3pPr>
      <a:lvl4pPr marL="1600200" indent="-228600" algn="l" defTabSz="914400" rtl="0" eaLnBrk="1" latinLnBrk="1" hangingPunct="1">
        <a:lnSpc>
          <a:spcPct val="150000"/>
        </a:lnSpc>
        <a:spcBef>
          <a:spcPts val="500"/>
        </a:spcBef>
        <a:buFont typeface="Arial" panose="020B0604020202020204" pitchFamily="34" charset="0"/>
        <a:buChar char="•"/>
        <a:defRPr sz="1800" kern="1200">
          <a:solidFill>
            <a:schemeClr val="tx1"/>
          </a:solidFill>
          <a:latin typeface="Georgia" panose="02040502050405020303" pitchFamily="18" charset="0"/>
          <a:ea typeface="+mn-ea"/>
          <a:cs typeface="+mn-cs"/>
        </a:defRPr>
      </a:lvl4pPr>
      <a:lvl5pPr marL="2057400" indent="-228600" algn="l" defTabSz="914400" rtl="0" eaLnBrk="1" latinLnBrk="1" hangingPunct="1">
        <a:lnSpc>
          <a:spcPct val="150000"/>
        </a:lnSpc>
        <a:spcBef>
          <a:spcPts val="500"/>
        </a:spcBef>
        <a:buFont typeface="Arial" panose="020B0604020202020204" pitchFamily="34" charset="0"/>
        <a:buChar char="•"/>
        <a:defRPr sz="1800" kern="1200">
          <a:solidFill>
            <a:schemeClr val="tx1"/>
          </a:solidFill>
          <a:latin typeface="Georgia" panose="02040502050405020303" pitchFamily="18" charset="0"/>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gif"/><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a:extLst>
              <a:ext uri="{FF2B5EF4-FFF2-40B4-BE49-F238E27FC236}">
                <a16:creationId xmlns:a16="http://schemas.microsoft.com/office/drawing/2014/main" id="{256FBBF5-075E-60C2-33C2-D77BC5A27746}"/>
              </a:ext>
            </a:extLst>
          </p:cNvPr>
          <p:cNvSpPr>
            <a:spLocks noGrp="1"/>
          </p:cNvSpPr>
          <p:nvPr>
            <p:ph type="ctrTitle"/>
          </p:nvPr>
        </p:nvSpPr>
        <p:spPr>
          <a:xfrm>
            <a:off x="1544864" y="2437495"/>
            <a:ext cx="9144000" cy="2387600"/>
          </a:xfrm>
        </p:spPr>
        <p:txBody>
          <a:bodyPr anchor="ctr" anchorCtr="0">
            <a:normAutofit/>
          </a:bodyPr>
          <a:lstStyle/>
          <a:p>
            <a:r>
              <a:rPr lang="en-US" altLang="ko-KR" dirty="0"/>
              <a:t>E-Business Training Content</a:t>
            </a:r>
            <a:br>
              <a:rPr lang="en-US" altLang="ko-KR" dirty="0"/>
            </a:br>
            <a:r>
              <a:rPr lang="en-US" altLang="ko-KR" dirty="0"/>
              <a:t>for Trainers</a:t>
            </a:r>
            <a:endParaRPr lang="ko-KR" altLang="en-US" dirty="0"/>
          </a:p>
        </p:txBody>
      </p:sp>
      <p:pic>
        <p:nvPicPr>
          <p:cNvPr id="7" name="그림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1413"/>
            <a:ext cx="2324470" cy="1788053"/>
          </a:xfrm>
          <a:prstGeom prst="rect">
            <a:avLst/>
          </a:prstGeom>
        </p:spPr>
      </p:pic>
      <p:grpSp>
        <p:nvGrpSpPr>
          <p:cNvPr id="14" name="그룹 13"/>
          <p:cNvGrpSpPr/>
          <p:nvPr/>
        </p:nvGrpSpPr>
        <p:grpSpPr>
          <a:xfrm>
            <a:off x="9817769" y="6178791"/>
            <a:ext cx="2151316" cy="481946"/>
            <a:chOff x="8607535" y="5996995"/>
            <a:chExt cx="3249255" cy="727910"/>
          </a:xfrm>
        </p:grpSpPr>
        <p:pic>
          <p:nvPicPr>
            <p:cNvPr id="8" name="그림 7"/>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607535" y="5996995"/>
              <a:ext cx="1153124" cy="727910"/>
            </a:xfrm>
            <a:prstGeom prst="rect">
              <a:avLst/>
            </a:prstGeom>
          </p:spPr>
        </p:pic>
        <p:pic>
          <p:nvPicPr>
            <p:cNvPr id="9" name="그림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1148" y="6048129"/>
              <a:ext cx="625642" cy="625642"/>
            </a:xfrm>
            <a:prstGeom prst="rect">
              <a:avLst/>
            </a:prstGeom>
          </p:spPr>
        </p:pic>
        <p:pic>
          <p:nvPicPr>
            <p:cNvPr id="10" name="그림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501045" y="6033946"/>
              <a:ext cx="654009" cy="654009"/>
            </a:xfrm>
            <a:prstGeom prst="rect">
              <a:avLst/>
            </a:prstGeom>
          </p:spPr>
        </p:pic>
        <p:pic>
          <p:nvPicPr>
            <p:cNvPr id="12" name="그림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60659" y="6028804"/>
              <a:ext cx="664292" cy="664292"/>
            </a:xfrm>
            <a:prstGeom prst="rect">
              <a:avLst/>
            </a:prstGeom>
          </p:spPr>
        </p:pic>
      </p:grpSp>
    </p:spTree>
    <p:extLst>
      <p:ext uri="{BB962C8B-B14F-4D97-AF65-F5344CB8AC3E}">
        <p14:creationId xmlns:p14="http://schemas.microsoft.com/office/powerpoint/2010/main" val="1552109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56FBBF5-075E-60C2-33C2-D77BC5A27746}"/>
              </a:ext>
            </a:extLst>
          </p:cNvPr>
          <p:cNvSpPr>
            <a:spLocks noGrp="1"/>
          </p:cNvSpPr>
          <p:nvPr>
            <p:ph type="ctrTitle"/>
          </p:nvPr>
        </p:nvSpPr>
        <p:spPr/>
        <p:txBody>
          <a:bodyPr anchor="ctr" anchorCtr="0">
            <a:normAutofit/>
          </a:bodyPr>
          <a:lstStyle/>
          <a:p>
            <a:r>
              <a:rPr lang="en-US" dirty="0"/>
              <a:t>Digital Marketing Core</a:t>
            </a:r>
            <a:endParaRPr lang="ko-KR" altLang="en-US" dirty="0"/>
          </a:p>
        </p:txBody>
      </p:sp>
      <p:sp>
        <p:nvSpPr>
          <p:cNvPr id="3" name="부제목 2">
            <a:extLst>
              <a:ext uri="{FF2B5EF4-FFF2-40B4-BE49-F238E27FC236}">
                <a16:creationId xmlns:a16="http://schemas.microsoft.com/office/drawing/2014/main" id="{35D1A0EA-083B-D0DF-F202-E663E6EEDAB9}"/>
              </a:ext>
            </a:extLst>
          </p:cNvPr>
          <p:cNvSpPr>
            <a:spLocks noGrp="1"/>
          </p:cNvSpPr>
          <p:nvPr>
            <p:ph type="subTitle" idx="1"/>
          </p:nvPr>
        </p:nvSpPr>
        <p:spPr/>
        <p:txBody>
          <a:bodyPr anchor="ctr" anchorCtr="0">
            <a:normAutofit/>
          </a:bodyPr>
          <a:lstStyle/>
          <a:p>
            <a:pPr marL="0" marR="0" latinLnBrk="1">
              <a:lnSpc>
                <a:spcPct val="150000"/>
              </a:lnSpc>
              <a:spcBef>
                <a:spcPts val="600"/>
              </a:spcBef>
              <a:spcAft>
                <a:spcPts val="0"/>
              </a:spcAft>
            </a:pPr>
            <a:r>
              <a:rPr lang="en-US" sz="1800" kern="100" dirty="0">
                <a:effectLst/>
                <a:latin typeface="Arial" panose="020B0604020202020204" pitchFamily="34" charset="0"/>
                <a:ea typeface="Malgun Gothic" panose="020B0503020000020004" pitchFamily="34" charset="-127"/>
                <a:cs typeface="Cordia New" panose="020B0304020202020204" pitchFamily="34" charset="-34"/>
              </a:rPr>
              <a:t>MS-202 </a:t>
            </a:r>
          </a:p>
          <a:p>
            <a:r>
              <a:rPr lang="en-US" altLang="ko-KR" dirty="0">
                <a:ea typeface="Verdana" panose="020B0604030504040204" pitchFamily="34" charset="0"/>
              </a:rPr>
              <a:t>Kiengkay Ounmany PhD</a:t>
            </a:r>
            <a:endParaRPr lang="ko-KR" altLang="en-US" sz="3200" dirty="0">
              <a:latin typeface="Verdana" panose="020B0604030504040204" pitchFamily="34" charset="0"/>
            </a:endParaRPr>
          </a:p>
        </p:txBody>
      </p:sp>
    </p:spTree>
    <p:extLst>
      <p:ext uri="{BB962C8B-B14F-4D97-AF65-F5344CB8AC3E}">
        <p14:creationId xmlns:p14="http://schemas.microsoft.com/office/powerpoint/2010/main" val="563046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C0FD2A-92C1-41A0-ACA7-EC200F8CEED8}"/>
              </a:ext>
            </a:extLst>
          </p:cNvPr>
          <p:cNvSpPr>
            <a:spLocks noGrp="1"/>
          </p:cNvSpPr>
          <p:nvPr>
            <p:ph type="title"/>
          </p:nvPr>
        </p:nvSpPr>
        <p:spPr>
          <a:xfrm>
            <a:off x="936812" y="2766218"/>
            <a:ext cx="10515600" cy="1325563"/>
          </a:xfrm>
        </p:spPr>
        <p:txBody>
          <a:bodyPr>
            <a:normAutofit/>
          </a:bodyPr>
          <a:lstStyle/>
          <a:p>
            <a:pPr algn="ctr"/>
            <a:r>
              <a:rPr lang="en-US" sz="4000" dirty="0"/>
              <a:t>MODULE 1. DIFINITION AND PROCESS OF DIGITAL MARKETING </a:t>
            </a:r>
          </a:p>
        </p:txBody>
      </p:sp>
    </p:spTree>
    <p:extLst>
      <p:ext uri="{BB962C8B-B14F-4D97-AF65-F5344CB8AC3E}">
        <p14:creationId xmlns:p14="http://schemas.microsoft.com/office/powerpoint/2010/main" val="338078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9115F-A99E-4EDC-AEDE-326D5DBBD40B}"/>
              </a:ext>
            </a:extLst>
          </p:cNvPr>
          <p:cNvSpPr>
            <a:spLocks noGrp="1"/>
          </p:cNvSpPr>
          <p:nvPr>
            <p:ph type="title"/>
          </p:nvPr>
        </p:nvSpPr>
        <p:spPr/>
        <p:txBody>
          <a:bodyPr>
            <a:normAutofit/>
          </a:bodyPr>
          <a:lstStyle/>
          <a:p>
            <a:pPr marL="742950" marR="0" lvl="1" indent="-285750" latinLnBrk="1">
              <a:lnSpc>
                <a:spcPct val="150000"/>
              </a:lnSpc>
              <a:spcBef>
                <a:spcPts val="600"/>
              </a:spcBef>
              <a:spcAft>
                <a:spcPts val="0"/>
              </a:spcAft>
            </a:pPr>
            <a:r>
              <a:rPr lang="en-US" sz="4400" kern="100" dirty="0">
                <a:effectLst/>
                <a:latin typeface="+mj-lt"/>
                <a:ea typeface="Malgun Gothic" panose="020B0503020000020004" pitchFamily="34" charset="-127"/>
                <a:cs typeface="Cordia New" panose="020B0304020202020204" pitchFamily="34" charset="-34"/>
              </a:rPr>
              <a:t>Warm-up Activity</a:t>
            </a:r>
            <a:endParaRPr lang="en-US" dirty="0">
              <a:latin typeface="+mj-lt"/>
            </a:endParaRPr>
          </a:p>
        </p:txBody>
      </p:sp>
      <p:sp>
        <p:nvSpPr>
          <p:cNvPr id="3" name="Content Placeholder 2">
            <a:extLst>
              <a:ext uri="{FF2B5EF4-FFF2-40B4-BE49-F238E27FC236}">
                <a16:creationId xmlns:a16="http://schemas.microsoft.com/office/drawing/2014/main" id="{462C153C-F20F-40AF-A4D7-5E6938626871}"/>
              </a:ext>
            </a:extLst>
          </p:cNvPr>
          <p:cNvSpPr>
            <a:spLocks noGrp="1"/>
          </p:cNvSpPr>
          <p:nvPr>
            <p:ph idx="1"/>
          </p:nvPr>
        </p:nvSpPr>
        <p:spPr/>
        <p:txBody>
          <a:bodyPr>
            <a:normAutofit fontScale="92500"/>
          </a:bodyPr>
          <a:lstStyle/>
          <a:p>
            <a:r>
              <a:rPr lang="en-US" dirty="0"/>
              <a:t>What is marketing?</a:t>
            </a:r>
          </a:p>
          <a:p>
            <a:r>
              <a:rPr lang="en-US" dirty="0"/>
              <a:t>The trainer asks a question “what is marketing?” to all participants </a:t>
            </a:r>
          </a:p>
          <a:p>
            <a:r>
              <a:rPr lang="en-US" dirty="0"/>
              <a:t>Then the trainer encourages at least two participants to provide the answers</a:t>
            </a:r>
          </a:p>
          <a:p>
            <a:r>
              <a:rPr lang="en-US" dirty="0"/>
              <a:t>After that the trainer elicits some key words from the answers that related to the concept of marketing</a:t>
            </a:r>
          </a:p>
        </p:txBody>
      </p:sp>
    </p:spTree>
    <p:extLst>
      <p:ext uri="{BB962C8B-B14F-4D97-AF65-F5344CB8AC3E}">
        <p14:creationId xmlns:p14="http://schemas.microsoft.com/office/powerpoint/2010/main" val="1574536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61206-BC05-4E1D-A0FC-E4B4BCFBEA1E}"/>
              </a:ext>
            </a:extLst>
          </p:cNvPr>
          <p:cNvSpPr>
            <a:spLocks noGrp="1"/>
          </p:cNvSpPr>
          <p:nvPr>
            <p:ph type="title"/>
          </p:nvPr>
        </p:nvSpPr>
        <p:spPr/>
        <p:txBody>
          <a:bodyPr/>
          <a:lstStyle/>
          <a:p>
            <a:r>
              <a:rPr lang="en-US" dirty="0"/>
              <a:t>What is marketing?</a:t>
            </a:r>
          </a:p>
        </p:txBody>
      </p:sp>
      <p:sp>
        <p:nvSpPr>
          <p:cNvPr id="3" name="Content Placeholder 2">
            <a:extLst>
              <a:ext uri="{FF2B5EF4-FFF2-40B4-BE49-F238E27FC236}">
                <a16:creationId xmlns:a16="http://schemas.microsoft.com/office/drawing/2014/main" id="{3D7105AF-23C1-40E6-8662-F3248DAE1F2E}"/>
              </a:ext>
            </a:extLst>
          </p:cNvPr>
          <p:cNvSpPr>
            <a:spLocks noGrp="1"/>
          </p:cNvSpPr>
          <p:nvPr>
            <p:ph idx="1"/>
          </p:nvPr>
        </p:nvSpPr>
        <p:spPr/>
        <p:txBody>
          <a:bodyPr/>
          <a:lstStyle/>
          <a:p>
            <a:r>
              <a:rPr lang="en-US" dirty="0"/>
              <a:t>Marketing is about understanding customer needs and produce products to satisfy that needs </a:t>
            </a:r>
          </a:p>
          <a:p>
            <a:r>
              <a:rPr lang="en-US" dirty="0"/>
              <a:t>Marketing focuses on customer satisfaction rather than sales</a:t>
            </a:r>
          </a:p>
          <a:p>
            <a:r>
              <a:rPr lang="en-US" dirty="0"/>
              <a:t>Marketing is defined as “the art and science of finding, retaining, and growing profitable customers” (Kotler et al., 2017) </a:t>
            </a:r>
          </a:p>
        </p:txBody>
      </p:sp>
    </p:spTree>
    <p:extLst>
      <p:ext uri="{BB962C8B-B14F-4D97-AF65-F5344CB8AC3E}">
        <p14:creationId xmlns:p14="http://schemas.microsoft.com/office/powerpoint/2010/main" val="2245592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8BF19-F1F2-41BC-B723-338F62C6864A}"/>
              </a:ext>
            </a:extLst>
          </p:cNvPr>
          <p:cNvSpPr>
            <a:spLocks noGrp="1"/>
          </p:cNvSpPr>
          <p:nvPr>
            <p:ph type="title"/>
          </p:nvPr>
        </p:nvSpPr>
        <p:spPr/>
        <p:txBody>
          <a:bodyPr/>
          <a:lstStyle/>
          <a:p>
            <a:r>
              <a:rPr lang="en-US" dirty="0"/>
              <a:t>The marketing processes</a:t>
            </a:r>
          </a:p>
        </p:txBody>
      </p:sp>
      <p:sp>
        <p:nvSpPr>
          <p:cNvPr id="3" name="Content Placeholder 2">
            <a:extLst>
              <a:ext uri="{FF2B5EF4-FFF2-40B4-BE49-F238E27FC236}">
                <a16:creationId xmlns:a16="http://schemas.microsoft.com/office/drawing/2014/main" id="{24949C17-8918-4F3E-8948-EE692F7E641F}"/>
              </a:ext>
            </a:extLst>
          </p:cNvPr>
          <p:cNvSpPr>
            <a:spLocks noGrp="1"/>
          </p:cNvSpPr>
          <p:nvPr>
            <p:ph idx="1"/>
          </p:nvPr>
        </p:nvSpPr>
        <p:spPr/>
        <p:txBody>
          <a:bodyPr>
            <a:normAutofit/>
          </a:bodyPr>
          <a:lstStyle/>
          <a:p>
            <a:r>
              <a:rPr lang="en-US" dirty="0"/>
              <a:t>The marketing process includes five steps:</a:t>
            </a:r>
          </a:p>
          <a:p>
            <a:pPr marL="914400" lvl="1" indent="-457200">
              <a:buFont typeface="+mj-lt"/>
              <a:buAutoNum type="arabicPeriod"/>
            </a:pPr>
            <a:r>
              <a:rPr lang="en-US" dirty="0"/>
              <a:t>Understanding the marketplace and customer needs and wants</a:t>
            </a:r>
          </a:p>
          <a:p>
            <a:pPr marL="914400" lvl="1" indent="-457200">
              <a:buFont typeface="+mj-lt"/>
              <a:buAutoNum type="arabicPeriod"/>
            </a:pPr>
            <a:r>
              <a:rPr lang="en-US" dirty="0"/>
              <a:t>Design a customer-driven marketing strategy</a:t>
            </a:r>
          </a:p>
          <a:p>
            <a:pPr marL="914400" lvl="1" indent="-457200">
              <a:buFont typeface="+mj-lt"/>
              <a:buAutoNum type="arabicPeriod"/>
            </a:pPr>
            <a:r>
              <a:rPr lang="en-US" dirty="0"/>
              <a:t>Constructed an integrated marketing program that deliver superior value</a:t>
            </a:r>
          </a:p>
          <a:p>
            <a:pPr marL="914400" lvl="1" indent="-457200">
              <a:buFont typeface="+mj-lt"/>
              <a:buAutoNum type="arabicPeriod"/>
            </a:pPr>
            <a:r>
              <a:rPr lang="en-US" dirty="0"/>
              <a:t>Build profitable relationships and create customer delight</a:t>
            </a:r>
          </a:p>
          <a:p>
            <a:pPr marL="914400" lvl="1" indent="-457200">
              <a:buFont typeface="+mj-lt"/>
              <a:buAutoNum type="arabicPeriod"/>
            </a:pPr>
            <a:r>
              <a:rPr lang="en-US" dirty="0"/>
              <a:t>Capture value from customers to create profits and customer equity</a:t>
            </a:r>
          </a:p>
          <a:p>
            <a:endParaRPr lang="en-US" dirty="0"/>
          </a:p>
        </p:txBody>
      </p:sp>
    </p:spTree>
    <p:extLst>
      <p:ext uri="{BB962C8B-B14F-4D97-AF65-F5344CB8AC3E}">
        <p14:creationId xmlns:p14="http://schemas.microsoft.com/office/powerpoint/2010/main" val="202328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F5BF7C7A-4432-4CD1-AA52-A6D6BB4382A9}"/>
              </a:ext>
            </a:extLst>
          </p:cNvPr>
          <p:cNvGraphicFramePr/>
          <p:nvPr/>
        </p:nvGraphicFramePr>
        <p:xfrm>
          <a:off x="2102223" y="582706"/>
          <a:ext cx="8278906" cy="5692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8386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929CA-1932-4C9B-8689-2EAFE9CC53A5}"/>
              </a:ext>
            </a:extLst>
          </p:cNvPr>
          <p:cNvSpPr>
            <a:spLocks noGrp="1"/>
          </p:cNvSpPr>
          <p:nvPr>
            <p:ph type="title"/>
          </p:nvPr>
        </p:nvSpPr>
        <p:spPr/>
        <p:txBody>
          <a:bodyPr/>
          <a:lstStyle/>
          <a:p>
            <a:r>
              <a:rPr lang="en-US" dirty="0"/>
              <a:t>Marketing in the Digital Age</a:t>
            </a:r>
          </a:p>
        </p:txBody>
      </p:sp>
      <p:sp>
        <p:nvSpPr>
          <p:cNvPr id="3" name="Content Placeholder 2">
            <a:extLst>
              <a:ext uri="{FF2B5EF4-FFF2-40B4-BE49-F238E27FC236}">
                <a16:creationId xmlns:a16="http://schemas.microsoft.com/office/drawing/2014/main" id="{F9A75C6D-C13F-413F-927A-519A41D1588A}"/>
              </a:ext>
            </a:extLst>
          </p:cNvPr>
          <p:cNvSpPr>
            <a:spLocks noGrp="1"/>
          </p:cNvSpPr>
          <p:nvPr>
            <p:ph idx="1"/>
          </p:nvPr>
        </p:nvSpPr>
        <p:spPr/>
        <p:txBody>
          <a:bodyPr>
            <a:normAutofit fontScale="77500" lnSpcReduction="20000"/>
          </a:bodyPr>
          <a:lstStyle/>
          <a:p>
            <a:r>
              <a:rPr lang="en-US" dirty="0"/>
              <a:t>We are living in the digital age</a:t>
            </a:r>
          </a:p>
          <a:p>
            <a:r>
              <a:rPr lang="en-US" dirty="0"/>
              <a:t>An estimated suggested that 3.2 billion people or over 40% of the world population are online</a:t>
            </a:r>
          </a:p>
          <a:p>
            <a:r>
              <a:rPr lang="en-US" dirty="0"/>
              <a:t>Digital and social media marketing become a new norm of the business world</a:t>
            </a:r>
          </a:p>
          <a:p>
            <a:r>
              <a:rPr lang="en-US" dirty="0"/>
              <a:t>Digital and social media marketing “involve using digital marketing tools such as website, social media, mobile ads and apps, online video, e-mail, blogs, and other digital platforms that engage consumers anywhere” (Kotler et al., 2017) </a:t>
            </a:r>
          </a:p>
        </p:txBody>
      </p:sp>
    </p:spTree>
    <p:extLst>
      <p:ext uri="{BB962C8B-B14F-4D97-AF65-F5344CB8AC3E}">
        <p14:creationId xmlns:p14="http://schemas.microsoft.com/office/powerpoint/2010/main" val="1169761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1C879-5DEC-45A1-A606-FF2A5BE59F4B}"/>
              </a:ext>
            </a:extLst>
          </p:cNvPr>
          <p:cNvSpPr>
            <a:spLocks noGrp="1"/>
          </p:cNvSpPr>
          <p:nvPr>
            <p:ph type="title"/>
          </p:nvPr>
        </p:nvSpPr>
        <p:spPr/>
        <p:txBody>
          <a:bodyPr/>
          <a:lstStyle/>
          <a:p>
            <a:r>
              <a:rPr lang="en-US" dirty="0"/>
              <a:t>Defining Digital Marketing</a:t>
            </a:r>
          </a:p>
        </p:txBody>
      </p:sp>
      <p:sp>
        <p:nvSpPr>
          <p:cNvPr id="3" name="Content Placeholder 2">
            <a:extLst>
              <a:ext uri="{FF2B5EF4-FFF2-40B4-BE49-F238E27FC236}">
                <a16:creationId xmlns:a16="http://schemas.microsoft.com/office/drawing/2014/main" id="{18CC2668-2DBB-4D83-900A-C3BE65D0F6CF}"/>
              </a:ext>
            </a:extLst>
          </p:cNvPr>
          <p:cNvSpPr>
            <a:spLocks noGrp="1"/>
          </p:cNvSpPr>
          <p:nvPr>
            <p:ph idx="1"/>
          </p:nvPr>
        </p:nvSpPr>
        <p:spPr/>
        <p:txBody>
          <a:bodyPr>
            <a:normAutofit fontScale="85000" lnSpcReduction="20000"/>
          </a:bodyPr>
          <a:lstStyle/>
          <a:p>
            <a:r>
              <a:rPr lang="en-US" dirty="0"/>
              <a:t>Digital marketing is the endorsement of goods, services, and company brands through online media channels</a:t>
            </a:r>
          </a:p>
          <a:p>
            <a:r>
              <a:rPr lang="en-US" dirty="0"/>
              <a:t>A projection of conventional marketing, its tools and strategies, on the Internet (</a:t>
            </a:r>
            <a:r>
              <a:rPr lang="en-US" dirty="0" err="1"/>
              <a:t>Piñeiro</a:t>
            </a:r>
            <a:r>
              <a:rPr lang="en-US" dirty="0"/>
              <a:t>-Otero &amp; Martínez-</a:t>
            </a:r>
            <a:r>
              <a:rPr lang="en-US" dirty="0" err="1"/>
              <a:t>Rolán</a:t>
            </a:r>
            <a:r>
              <a:rPr lang="en-US" dirty="0"/>
              <a:t>, 2016)</a:t>
            </a:r>
          </a:p>
          <a:p>
            <a:r>
              <a:rPr lang="en-US" dirty="0"/>
              <a:t>Digital marketing is closely related to direct marketing, which “involve engaging directly with carefully targeted individual consumers and customer communities to both obtain an immediate response and build lasting customer relationship” (Kotler et al., 2017) </a:t>
            </a:r>
          </a:p>
        </p:txBody>
      </p:sp>
    </p:spTree>
    <p:extLst>
      <p:ext uri="{BB962C8B-B14F-4D97-AF65-F5344CB8AC3E}">
        <p14:creationId xmlns:p14="http://schemas.microsoft.com/office/powerpoint/2010/main" val="1496633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3533B-C5F8-4E96-9B59-0C0F418574E4}"/>
              </a:ext>
            </a:extLst>
          </p:cNvPr>
          <p:cNvSpPr>
            <a:spLocks noGrp="1"/>
          </p:cNvSpPr>
          <p:nvPr>
            <p:ph type="title"/>
          </p:nvPr>
        </p:nvSpPr>
        <p:spPr/>
        <p:txBody>
          <a:bodyPr/>
          <a:lstStyle/>
          <a:p>
            <a:r>
              <a:rPr lang="en-US" dirty="0"/>
              <a:t>Forms of Direct and Digital Marketing</a:t>
            </a:r>
          </a:p>
        </p:txBody>
      </p:sp>
      <p:sp>
        <p:nvSpPr>
          <p:cNvPr id="3" name="Content Placeholder 2">
            <a:extLst>
              <a:ext uri="{FF2B5EF4-FFF2-40B4-BE49-F238E27FC236}">
                <a16:creationId xmlns:a16="http://schemas.microsoft.com/office/drawing/2014/main" id="{BB6238B8-2831-402C-ADE7-7F3A47AC6F31}"/>
              </a:ext>
            </a:extLst>
          </p:cNvPr>
          <p:cNvSpPr>
            <a:spLocks noGrp="1"/>
          </p:cNvSpPr>
          <p:nvPr>
            <p:ph idx="1"/>
          </p:nvPr>
        </p:nvSpPr>
        <p:spPr/>
        <p:txBody>
          <a:bodyPr>
            <a:normAutofit fontScale="62500" lnSpcReduction="20000"/>
          </a:bodyPr>
          <a:lstStyle/>
          <a:p>
            <a:r>
              <a:rPr lang="en-US" dirty="0"/>
              <a:t>Traditional direct-marketing tools</a:t>
            </a:r>
          </a:p>
          <a:p>
            <a:pPr lvl="1"/>
            <a:r>
              <a:rPr lang="en-US" dirty="0"/>
              <a:t>Face-to-face selling</a:t>
            </a:r>
          </a:p>
          <a:p>
            <a:pPr lvl="1"/>
            <a:r>
              <a:rPr lang="en-US" dirty="0"/>
              <a:t>Direct-mail marketing</a:t>
            </a:r>
          </a:p>
          <a:p>
            <a:pPr lvl="1"/>
            <a:r>
              <a:rPr lang="en-US" dirty="0"/>
              <a:t>Catalog marketing</a:t>
            </a:r>
          </a:p>
          <a:p>
            <a:pPr lvl="1"/>
            <a:r>
              <a:rPr lang="en-US" dirty="0"/>
              <a:t>Telemarketing</a:t>
            </a:r>
          </a:p>
          <a:p>
            <a:pPr lvl="1"/>
            <a:r>
              <a:rPr lang="en-US" dirty="0"/>
              <a:t>Direct response TV marketing</a:t>
            </a:r>
          </a:p>
          <a:p>
            <a:pPr lvl="1"/>
            <a:r>
              <a:rPr lang="en-US" dirty="0"/>
              <a:t>Kiosk marketing</a:t>
            </a:r>
          </a:p>
          <a:p>
            <a:r>
              <a:rPr lang="en-US" dirty="0"/>
              <a:t>Digital direct-marketing tools</a:t>
            </a:r>
          </a:p>
          <a:p>
            <a:pPr lvl="1"/>
            <a:r>
              <a:rPr lang="en-US" dirty="0"/>
              <a:t>Online marketing</a:t>
            </a:r>
          </a:p>
          <a:p>
            <a:pPr lvl="1"/>
            <a:r>
              <a:rPr lang="en-US" dirty="0"/>
              <a:t>Social media marketing</a:t>
            </a:r>
          </a:p>
          <a:p>
            <a:pPr lvl="1"/>
            <a:r>
              <a:rPr lang="en-US" dirty="0"/>
              <a:t>Mobile marketing</a:t>
            </a:r>
          </a:p>
          <a:p>
            <a:endParaRPr lang="en-US" dirty="0"/>
          </a:p>
        </p:txBody>
      </p:sp>
    </p:spTree>
    <p:extLst>
      <p:ext uri="{BB962C8B-B14F-4D97-AF65-F5344CB8AC3E}">
        <p14:creationId xmlns:p14="http://schemas.microsoft.com/office/powerpoint/2010/main" val="1070094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4DA122-81D8-4139-B8C7-DA411A17B129}"/>
              </a:ext>
            </a:extLst>
          </p:cNvPr>
          <p:cNvPicPr>
            <a:picLocks noChangeAspect="1"/>
          </p:cNvPicPr>
          <p:nvPr/>
        </p:nvPicPr>
        <p:blipFill>
          <a:blip r:embed="rId2"/>
          <a:stretch>
            <a:fillRect/>
          </a:stretch>
        </p:blipFill>
        <p:spPr>
          <a:xfrm>
            <a:off x="1315355" y="1919683"/>
            <a:ext cx="9756057" cy="2506556"/>
          </a:xfrm>
          <a:prstGeom prst="rect">
            <a:avLst/>
          </a:prstGeom>
        </p:spPr>
      </p:pic>
    </p:spTree>
    <p:extLst>
      <p:ext uri="{BB962C8B-B14F-4D97-AF65-F5344CB8AC3E}">
        <p14:creationId xmlns:p14="http://schemas.microsoft.com/office/powerpoint/2010/main" val="2691327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49CCC-0EFB-461D-8F8F-AB5114FFDDB7}"/>
              </a:ext>
            </a:extLst>
          </p:cNvPr>
          <p:cNvSpPr>
            <a:spLocks noGrp="1"/>
          </p:cNvSpPr>
          <p:nvPr>
            <p:ph type="title"/>
          </p:nvPr>
        </p:nvSpPr>
        <p:spPr/>
        <p:txBody>
          <a:bodyPr/>
          <a:lstStyle/>
          <a:p>
            <a:r>
              <a:rPr lang="en-US" dirty="0"/>
              <a:t>Online Marketing</a:t>
            </a:r>
          </a:p>
        </p:txBody>
      </p:sp>
      <p:sp>
        <p:nvSpPr>
          <p:cNvPr id="3" name="Content Placeholder 2">
            <a:extLst>
              <a:ext uri="{FF2B5EF4-FFF2-40B4-BE49-F238E27FC236}">
                <a16:creationId xmlns:a16="http://schemas.microsoft.com/office/drawing/2014/main" id="{8C187AEE-4BC8-434C-90BF-708D3CA88292}"/>
              </a:ext>
            </a:extLst>
          </p:cNvPr>
          <p:cNvSpPr>
            <a:spLocks noGrp="1"/>
          </p:cNvSpPr>
          <p:nvPr>
            <p:ph idx="1"/>
          </p:nvPr>
        </p:nvSpPr>
        <p:spPr/>
        <p:txBody>
          <a:bodyPr/>
          <a:lstStyle/>
          <a:p>
            <a:r>
              <a:rPr lang="en-US" dirty="0"/>
              <a:t>Online marketing refers to marketing via the internet using company website, online advertising and promotion, email marketing, online video, and blogs </a:t>
            </a:r>
          </a:p>
        </p:txBody>
      </p:sp>
    </p:spTree>
    <p:extLst>
      <p:ext uri="{BB962C8B-B14F-4D97-AF65-F5344CB8AC3E}">
        <p14:creationId xmlns:p14="http://schemas.microsoft.com/office/powerpoint/2010/main" val="1654235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53FAE-A7C1-4DFE-AE0A-F71BFBADF165}"/>
              </a:ext>
            </a:extLst>
          </p:cNvPr>
          <p:cNvSpPr>
            <a:spLocks noGrp="1"/>
          </p:cNvSpPr>
          <p:nvPr>
            <p:ph type="title"/>
          </p:nvPr>
        </p:nvSpPr>
        <p:spPr/>
        <p:txBody>
          <a:bodyPr/>
          <a:lstStyle/>
          <a:p>
            <a:r>
              <a:rPr lang="en-US" dirty="0"/>
              <a:t>Website and Branded Web Communities</a:t>
            </a:r>
          </a:p>
        </p:txBody>
      </p:sp>
      <p:sp>
        <p:nvSpPr>
          <p:cNvPr id="3" name="Content Placeholder 2">
            <a:extLst>
              <a:ext uri="{FF2B5EF4-FFF2-40B4-BE49-F238E27FC236}">
                <a16:creationId xmlns:a16="http://schemas.microsoft.com/office/drawing/2014/main" id="{62ECF27E-5728-4A2B-B5B5-AF22F246E52E}"/>
              </a:ext>
            </a:extLst>
          </p:cNvPr>
          <p:cNvSpPr>
            <a:spLocks noGrp="1"/>
          </p:cNvSpPr>
          <p:nvPr>
            <p:ph idx="1"/>
          </p:nvPr>
        </p:nvSpPr>
        <p:spPr/>
        <p:txBody>
          <a:bodyPr>
            <a:normAutofit fontScale="92500"/>
          </a:bodyPr>
          <a:lstStyle/>
          <a:p>
            <a:r>
              <a:rPr lang="en-US" dirty="0"/>
              <a:t>Website is an important tool to provide information about company for prospect customers</a:t>
            </a:r>
          </a:p>
          <a:p>
            <a:r>
              <a:rPr lang="en-US" dirty="0"/>
              <a:t>A number of companies create website solely for marketing purpose</a:t>
            </a:r>
          </a:p>
          <a:p>
            <a:r>
              <a:rPr lang="en-US" dirty="0"/>
              <a:t>Community of brand fans on the website</a:t>
            </a:r>
          </a:p>
          <a:p>
            <a:r>
              <a:rPr lang="en-US" dirty="0"/>
              <a:t>Website should be attractive enough to attract customers to engage</a:t>
            </a:r>
          </a:p>
          <a:p>
            <a:endParaRPr lang="en-US" dirty="0"/>
          </a:p>
        </p:txBody>
      </p:sp>
    </p:spTree>
    <p:extLst>
      <p:ext uri="{BB962C8B-B14F-4D97-AF65-F5344CB8AC3E}">
        <p14:creationId xmlns:p14="http://schemas.microsoft.com/office/powerpoint/2010/main" val="878075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28665-815C-4EC9-9420-D9772FEC7088}"/>
              </a:ext>
            </a:extLst>
          </p:cNvPr>
          <p:cNvSpPr>
            <a:spLocks noGrp="1"/>
          </p:cNvSpPr>
          <p:nvPr>
            <p:ph type="title"/>
          </p:nvPr>
        </p:nvSpPr>
        <p:spPr/>
        <p:txBody>
          <a:bodyPr/>
          <a:lstStyle/>
          <a:p>
            <a:r>
              <a:rPr lang="en-US" dirty="0"/>
              <a:t>Online Advertising</a:t>
            </a:r>
          </a:p>
        </p:txBody>
      </p:sp>
      <p:sp>
        <p:nvSpPr>
          <p:cNvPr id="3" name="Content Placeholder 2">
            <a:extLst>
              <a:ext uri="{FF2B5EF4-FFF2-40B4-BE49-F238E27FC236}">
                <a16:creationId xmlns:a16="http://schemas.microsoft.com/office/drawing/2014/main" id="{06EAE798-56C2-4158-B0B3-97E73E8536BF}"/>
              </a:ext>
            </a:extLst>
          </p:cNvPr>
          <p:cNvSpPr>
            <a:spLocks noGrp="1"/>
          </p:cNvSpPr>
          <p:nvPr>
            <p:ph idx="1"/>
          </p:nvPr>
        </p:nvSpPr>
        <p:spPr/>
        <p:txBody>
          <a:bodyPr/>
          <a:lstStyle/>
          <a:p>
            <a:r>
              <a:rPr lang="en-US" dirty="0"/>
              <a:t>Companies switched to online advertising thank to increasing number of consumers are online to increase sales or attract visitors to their internets, mobile, and social media sites</a:t>
            </a:r>
          </a:p>
          <a:p>
            <a:r>
              <a:rPr lang="en-US" dirty="0"/>
              <a:t>Online advertising includes display ads and search-related ads</a:t>
            </a:r>
          </a:p>
          <a:p>
            <a:r>
              <a:rPr lang="en-US" dirty="0"/>
              <a:t>The largest form of online advertising is search-related advertising</a:t>
            </a:r>
          </a:p>
          <a:p>
            <a:endParaRPr lang="en-US" dirty="0"/>
          </a:p>
        </p:txBody>
      </p:sp>
    </p:spTree>
    <p:extLst>
      <p:ext uri="{BB962C8B-B14F-4D97-AF65-F5344CB8AC3E}">
        <p14:creationId xmlns:p14="http://schemas.microsoft.com/office/powerpoint/2010/main" val="1173024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777D3-AFA9-484C-B7E2-C99CB0AA5AB7}"/>
              </a:ext>
            </a:extLst>
          </p:cNvPr>
          <p:cNvSpPr>
            <a:spLocks noGrp="1"/>
          </p:cNvSpPr>
          <p:nvPr>
            <p:ph type="title"/>
          </p:nvPr>
        </p:nvSpPr>
        <p:spPr/>
        <p:txBody>
          <a:bodyPr/>
          <a:lstStyle/>
          <a:p>
            <a:r>
              <a:rPr lang="en-US" dirty="0"/>
              <a:t>Email Marketing</a:t>
            </a:r>
          </a:p>
        </p:txBody>
      </p:sp>
      <p:sp>
        <p:nvSpPr>
          <p:cNvPr id="3" name="Content Placeholder 2">
            <a:extLst>
              <a:ext uri="{FF2B5EF4-FFF2-40B4-BE49-F238E27FC236}">
                <a16:creationId xmlns:a16="http://schemas.microsoft.com/office/drawing/2014/main" id="{DBACCC89-6E12-403E-AEF9-F51041063D6B}"/>
              </a:ext>
            </a:extLst>
          </p:cNvPr>
          <p:cNvSpPr>
            <a:spLocks noGrp="1"/>
          </p:cNvSpPr>
          <p:nvPr>
            <p:ph idx="1"/>
          </p:nvPr>
        </p:nvSpPr>
        <p:spPr/>
        <p:txBody>
          <a:bodyPr>
            <a:normAutofit fontScale="92500"/>
          </a:bodyPr>
          <a:lstStyle/>
          <a:p>
            <a:r>
              <a:rPr lang="en-US" dirty="0"/>
              <a:t>Email marketing is an important and growing digital marketing tool</a:t>
            </a:r>
          </a:p>
          <a:p>
            <a:r>
              <a:rPr lang="en-US" dirty="0"/>
              <a:t>A study suggest that e-mail is 40 times more effective in capturing customers than Facebook and twitter combined</a:t>
            </a:r>
          </a:p>
          <a:p>
            <a:r>
              <a:rPr lang="en-US" dirty="0"/>
              <a:t>Highly targeted, tightly personalized, relationship building message</a:t>
            </a:r>
          </a:p>
          <a:p>
            <a:r>
              <a:rPr lang="en-US" dirty="0"/>
              <a:t>Spam mail can be a barrier of email marketing</a:t>
            </a:r>
          </a:p>
          <a:p>
            <a:endParaRPr lang="en-US" dirty="0"/>
          </a:p>
        </p:txBody>
      </p:sp>
    </p:spTree>
    <p:extLst>
      <p:ext uri="{BB962C8B-B14F-4D97-AF65-F5344CB8AC3E}">
        <p14:creationId xmlns:p14="http://schemas.microsoft.com/office/powerpoint/2010/main" val="396537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CD917-B796-43D0-B57A-6CA2B84969C2}"/>
              </a:ext>
            </a:extLst>
          </p:cNvPr>
          <p:cNvSpPr>
            <a:spLocks noGrp="1"/>
          </p:cNvSpPr>
          <p:nvPr>
            <p:ph type="title"/>
          </p:nvPr>
        </p:nvSpPr>
        <p:spPr/>
        <p:txBody>
          <a:bodyPr/>
          <a:lstStyle/>
          <a:p>
            <a:r>
              <a:rPr lang="en-US" dirty="0"/>
              <a:t>Online Videos</a:t>
            </a:r>
          </a:p>
        </p:txBody>
      </p:sp>
      <p:sp>
        <p:nvSpPr>
          <p:cNvPr id="3" name="Content Placeholder 2">
            <a:extLst>
              <a:ext uri="{FF2B5EF4-FFF2-40B4-BE49-F238E27FC236}">
                <a16:creationId xmlns:a16="http://schemas.microsoft.com/office/drawing/2014/main" id="{90A8DB2C-0875-488D-80FB-BB3B47F08728}"/>
              </a:ext>
            </a:extLst>
          </p:cNvPr>
          <p:cNvSpPr>
            <a:spLocks noGrp="1"/>
          </p:cNvSpPr>
          <p:nvPr>
            <p:ph idx="1"/>
          </p:nvPr>
        </p:nvSpPr>
        <p:spPr/>
        <p:txBody>
          <a:bodyPr>
            <a:normAutofit fontScale="92500" lnSpcReduction="20000"/>
          </a:bodyPr>
          <a:lstStyle/>
          <a:p>
            <a:r>
              <a:rPr lang="en-US" dirty="0"/>
              <a:t>Digital content on brand website or social media such as YouTube, Facebook, and so on</a:t>
            </a:r>
          </a:p>
          <a:p>
            <a:r>
              <a:rPr lang="en-US" dirty="0"/>
              <a:t>Viral marketing (the digital version of word-of-mouth marketing): videos, ads, and other marketing content that is so infectious that customers will seek them out and share them among their friends</a:t>
            </a:r>
          </a:p>
          <a:p>
            <a:r>
              <a:rPr lang="en-US" dirty="0"/>
              <a:t>Pros: inexpensive and audience are likely to watch them</a:t>
            </a:r>
          </a:p>
          <a:p>
            <a:r>
              <a:rPr lang="en-US" dirty="0"/>
              <a:t>Cons: some videos may have negative effect to the company image</a:t>
            </a:r>
          </a:p>
          <a:p>
            <a:endParaRPr lang="en-US" dirty="0"/>
          </a:p>
        </p:txBody>
      </p:sp>
    </p:spTree>
    <p:extLst>
      <p:ext uri="{BB962C8B-B14F-4D97-AF65-F5344CB8AC3E}">
        <p14:creationId xmlns:p14="http://schemas.microsoft.com/office/powerpoint/2010/main" val="1470141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D01CC-04CB-4507-B1C8-9736D2BD16ED}"/>
              </a:ext>
            </a:extLst>
          </p:cNvPr>
          <p:cNvSpPr>
            <a:spLocks noGrp="1"/>
          </p:cNvSpPr>
          <p:nvPr>
            <p:ph type="title"/>
          </p:nvPr>
        </p:nvSpPr>
        <p:spPr/>
        <p:txBody>
          <a:bodyPr/>
          <a:lstStyle/>
          <a:p>
            <a:r>
              <a:rPr lang="en-US" dirty="0"/>
              <a:t>Blogs and Other Online Forum</a:t>
            </a:r>
          </a:p>
        </p:txBody>
      </p:sp>
      <p:sp>
        <p:nvSpPr>
          <p:cNvPr id="3" name="Content Placeholder 2">
            <a:extLst>
              <a:ext uri="{FF2B5EF4-FFF2-40B4-BE49-F238E27FC236}">
                <a16:creationId xmlns:a16="http://schemas.microsoft.com/office/drawing/2014/main" id="{32DAFC97-F029-459F-8D1D-0369614EDCA7}"/>
              </a:ext>
            </a:extLst>
          </p:cNvPr>
          <p:cNvSpPr>
            <a:spLocks noGrp="1"/>
          </p:cNvSpPr>
          <p:nvPr>
            <p:ph idx="1"/>
          </p:nvPr>
        </p:nvSpPr>
        <p:spPr/>
        <p:txBody>
          <a:bodyPr/>
          <a:lstStyle/>
          <a:p>
            <a:r>
              <a:rPr lang="en-US" dirty="0"/>
              <a:t>Target specific interest groups</a:t>
            </a:r>
          </a:p>
          <a:p>
            <a:r>
              <a:rPr lang="en-US" dirty="0"/>
              <a:t>Blogs (Web logs) online journal where people or companies post their thought or other content, usually related to narrowly defined topics</a:t>
            </a:r>
          </a:p>
          <a:p>
            <a:r>
              <a:rPr lang="en-US" dirty="0"/>
              <a:t>Many bloggers use social media such as Facebook, Twitter, Instagram to promote their blogs to reach wider audience</a:t>
            </a:r>
          </a:p>
          <a:p>
            <a:endParaRPr lang="en-US" dirty="0"/>
          </a:p>
        </p:txBody>
      </p:sp>
    </p:spTree>
    <p:extLst>
      <p:ext uri="{BB962C8B-B14F-4D97-AF65-F5344CB8AC3E}">
        <p14:creationId xmlns:p14="http://schemas.microsoft.com/office/powerpoint/2010/main" val="3767768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2CAFF-B540-455F-8CC9-86587A7DC993}"/>
              </a:ext>
            </a:extLst>
          </p:cNvPr>
          <p:cNvSpPr>
            <a:spLocks noGrp="1"/>
          </p:cNvSpPr>
          <p:nvPr>
            <p:ph type="title"/>
          </p:nvPr>
        </p:nvSpPr>
        <p:spPr/>
        <p:txBody>
          <a:bodyPr/>
          <a:lstStyle/>
          <a:p>
            <a:r>
              <a:rPr lang="en-US" dirty="0"/>
              <a:t>Social Media Marketing</a:t>
            </a:r>
          </a:p>
        </p:txBody>
      </p:sp>
      <p:sp>
        <p:nvSpPr>
          <p:cNvPr id="3" name="Content Placeholder 2">
            <a:extLst>
              <a:ext uri="{FF2B5EF4-FFF2-40B4-BE49-F238E27FC236}">
                <a16:creationId xmlns:a16="http://schemas.microsoft.com/office/drawing/2014/main" id="{29DDBB22-98C5-43D6-88E7-69B50B1A95A3}"/>
              </a:ext>
            </a:extLst>
          </p:cNvPr>
          <p:cNvSpPr>
            <a:spLocks noGrp="1"/>
          </p:cNvSpPr>
          <p:nvPr>
            <p:ph idx="1"/>
          </p:nvPr>
        </p:nvSpPr>
        <p:spPr/>
        <p:txBody>
          <a:bodyPr>
            <a:normAutofit fontScale="85000" lnSpcReduction="20000"/>
          </a:bodyPr>
          <a:lstStyle/>
          <a:p>
            <a:r>
              <a:rPr lang="en-US" dirty="0"/>
              <a:t>The surge in internet usage and digital technology and devices has spawned a dazzling array of online social media and digital communities</a:t>
            </a:r>
          </a:p>
          <a:p>
            <a:r>
              <a:rPr lang="en-US" dirty="0"/>
              <a:t>Countless independent and commercial social network have arisen that give consumer online places to congregate, socialize, and exchange view and information</a:t>
            </a:r>
          </a:p>
          <a:p>
            <a:r>
              <a:rPr lang="en-US" dirty="0"/>
              <a:t>It seems that almost everyone is using Facebook, Google+, Twitter, YouTube, Pinterest, Instagram and Snapchat</a:t>
            </a:r>
          </a:p>
          <a:p>
            <a:r>
              <a:rPr lang="en-US" dirty="0"/>
              <a:t>Marketers now are following the huge social media wave</a:t>
            </a:r>
          </a:p>
          <a:p>
            <a:endParaRPr lang="en-US" dirty="0"/>
          </a:p>
        </p:txBody>
      </p:sp>
    </p:spTree>
    <p:extLst>
      <p:ext uri="{BB962C8B-B14F-4D97-AF65-F5344CB8AC3E}">
        <p14:creationId xmlns:p14="http://schemas.microsoft.com/office/powerpoint/2010/main" val="2926646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30C95-3C84-46F5-B469-F76086543A6D}"/>
              </a:ext>
            </a:extLst>
          </p:cNvPr>
          <p:cNvSpPr>
            <a:spLocks noGrp="1"/>
          </p:cNvSpPr>
          <p:nvPr>
            <p:ph type="title"/>
          </p:nvPr>
        </p:nvSpPr>
        <p:spPr/>
        <p:txBody>
          <a:bodyPr/>
          <a:lstStyle/>
          <a:p>
            <a:r>
              <a:rPr lang="en-US" dirty="0"/>
              <a:t>Using Social Media</a:t>
            </a:r>
          </a:p>
        </p:txBody>
      </p:sp>
      <p:sp>
        <p:nvSpPr>
          <p:cNvPr id="3" name="Content Placeholder 2">
            <a:extLst>
              <a:ext uri="{FF2B5EF4-FFF2-40B4-BE49-F238E27FC236}">
                <a16:creationId xmlns:a16="http://schemas.microsoft.com/office/drawing/2014/main" id="{7B2DC979-7A7F-4F41-B51C-620BA79FF877}"/>
              </a:ext>
            </a:extLst>
          </p:cNvPr>
          <p:cNvSpPr>
            <a:spLocks noGrp="1"/>
          </p:cNvSpPr>
          <p:nvPr>
            <p:ph idx="1"/>
          </p:nvPr>
        </p:nvSpPr>
        <p:spPr/>
        <p:txBody>
          <a:bodyPr>
            <a:normAutofit fontScale="92500"/>
          </a:bodyPr>
          <a:lstStyle/>
          <a:p>
            <a:r>
              <a:rPr lang="en-US" sz="1400" dirty="0"/>
              <a:t>Marketer can engage in social media in two ways:</a:t>
            </a:r>
          </a:p>
          <a:p>
            <a:pPr lvl="1"/>
            <a:r>
              <a:rPr lang="en-US" sz="1200" dirty="0"/>
              <a:t>Use existing social media</a:t>
            </a:r>
          </a:p>
          <a:p>
            <a:pPr lvl="1"/>
            <a:r>
              <a:rPr lang="en-US" sz="1200" dirty="0"/>
              <a:t>Setting up their own</a:t>
            </a:r>
          </a:p>
          <a:p>
            <a:r>
              <a:rPr lang="en-US" sz="1400" dirty="0"/>
              <a:t>Using existing social media is the easiest way</a:t>
            </a:r>
          </a:p>
          <a:p>
            <a:r>
              <a:rPr lang="en-US" sz="1400" dirty="0"/>
              <a:t>Checking many companies’ websites you will find links to Facebook, Twitter, YouTube, Pinterest, Instagram, or other social media pages</a:t>
            </a:r>
          </a:p>
          <a:p>
            <a:pPr lvl="1"/>
            <a:r>
              <a:rPr lang="en-US" sz="1200" dirty="0"/>
              <a:t>Facebook = 1.2 billion users every month</a:t>
            </a:r>
          </a:p>
          <a:p>
            <a:pPr lvl="1"/>
            <a:r>
              <a:rPr lang="en-US" sz="1200" dirty="0"/>
              <a:t>Twitter = 645 million registered users</a:t>
            </a:r>
          </a:p>
          <a:p>
            <a:pPr lvl="1"/>
            <a:r>
              <a:rPr lang="en-US" sz="1200" dirty="0"/>
              <a:t>YouTube = 1 billion visitor/month</a:t>
            </a:r>
          </a:p>
          <a:p>
            <a:pPr lvl="1"/>
            <a:r>
              <a:rPr lang="en-US" sz="1200" dirty="0"/>
              <a:t>Weibo = 500 million users</a:t>
            </a:r>
          </a:p>
          <a:p>
            <a:pPr lvl="1"/>
            <a:r>
              <a:rPr lang="en-US" sz="1200" dirty="0"/>
              <a:t>Google+ = 400 million active users</a:t>
            </a:r>
          </a:p>
          <a:p>
            <a:pPr lvl="1"/>
            <a:r>
              <a:rPr lang="en-US" sz="1200" dirty="0"/>
              <a:t>LinkedIn = 240 million</a:t>
            </a:r>
          </a:p>
          <a:p>
            <a:pPr lvl="1"/>
            <a:r>
              <a:rPr lang="en-US" sz="1200" dirty="0"/>
              <a:t>Pinterest = 70 million</a:t>
            </a:r>
          </a:p>
          <a:p>
            <a:endParaRPr lang="en-US" sz="1400" dirty="0"/>
          </a:p>
        </p:txBody>
      </p:sp>
    </p:spTree>
    <p:extLst>
      <p:ext uri="{BB962C8B-B14F-4D97-AF65-F5344CB8AC3E}">
        <p14:creationId xmlns:p14="http://schemas.microsoft.com/office/powerpoint/2010/main" val="1258735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C07A0-7983-4EDB-BB9F-0EDA3CE56A3D}"/>
              </a:ext>
            </a:extLst>
          </p:cNvPr>
          <p:cNvSpPr>
            <a:spLocks noGrp="1"/>
          </p:cNvSpPr>
          <p:nvPr>
            <p:ph type="title"/>
          </p:nvPr>
        </p:nvSpPr>
        <p:spPr/>
        <p:txBody>
          <a:bodyPr>
            <a:normAutofit/>
          </a:bodyPr>
          <a:lstStyle/>
          <a:p>
            <a:r>
              <a:rPr lang="en-US" kern="100" dirty="0">
                <a:effectLst/>
                <a:ea typeface="Malgun Gothic" panose="020B0503020000020004" pitchFamily="34" charset="-127"/>
                <a:cs typeface="Cordia New" panose="020B0304020202020204" pitchFamily="34" charset="-34"/>
              </a:rPr>
              <a:t>Pros and Cons of Social Media Marketing</a:t>
            </a:r>
            <a:endParaRPr lang="en-US" dirty="0"/>
          </a:p>
        </p:txBody>
      </p:sp>
      <p:sp>
        <p:nvSpPr>
          <p:cNvPr id="4" name="Content Placeholder 3">
            <a:extLst>
              <a:ext uri="{FF2B5EF4-FFF2-40B4-BE49-F238E27FC236}">
                <a16:creationId xmlns:a16="http://schemas.microsoft.com/office/drawing/2014/main" id="{3127FABB-DDC1-41D4-A087-CEFDE09344B9}"/>
              </a:ext>
            </a:extLst>
          </p:cNvPr>
          <p:cNvSpPr>
            <a:spLocks noGrp="1"/>
          </p:cNvSpPr>
          <p:nvPr>
            <p:ph sz="half" idx="1"/>
          </p:nvPr>
        </p:nvSpPr>
        <p:spPr/>
        <p:txBody>
          <a:bodyPr>
            <a:normAutofit/>
          </a:bodyPr>
          <a:lstStyle/>
          <a:p>
            <a:r>
              <a:rPr lang="en-US" dirty="0"/>
              <a:t>Pros</a:t>
            </a:r>
          </a:p>
          <a:p>
            <a:pPr lvl="1"/>
            <a:r>
              <a:rPr lang="en-US" dirty="0"/>
              <a:t>Targeted and personal</a:t>
            </a:r>
          </a:p>
          <a:p>
            <a:pPr lvl="1"/>
            <a:r>
              <a:rPr lang="en-US" dirty="0"/>
              <a:t>Interactive</a:t>
            </a:r>
          </a:p>
          <a:p>
            <a:pPr lvl="1"/>
            <a:r>
              <a:rPr lang="en-US" dirty="0"/>
              <a:t>Immediate and timely</a:t>
            </a:r>
          </a:p>
          <a:p>
            <a:pPr lvl="1"/>
            <a:r>
              <a:rPr lang="en-US" dirty="0"/>
              <a:t>Cost effective</a:t>
            </a:r>
          </a:p>
          <a:p>
            <a:pPr lvl="1"/>
            <a:r>
              <a:rPr lang="en-US" dirty="0"/>
              <a:t>Engagement and social sharing capabilities</a:t>
            </a:r>
          </a:p>
          <a:p>
            <a:endParaRPr lang="en-US" dirty="0"/>
          </a:p>
        </p:txBody>
      </p:sp>
      <p:sp>
        <p:nvSpPr>
          <p:cNvPr id="5" name="Content Placeholder 4">
            <a:extLst>
              <a:ext uri="{FF2B5EF4-FFF2-40B4-BE49-F238E27FC236}">
                <a16:creationId xmlns:a16="http://schemas.microsoft.com/office/drawing/2014/main" id="{41A21451-0BB8-4072-9222-85BABE10F6A9}"/>
              </a:ext>
            </a:extLst>
          </p:cNvPr>
          <p:cNvSpPr>
            <a:spLocks noGrp="1"/>
          </p:cNvSpPr>
          <p:nvPr>
            <p:ph sz="half" idx="2"/>
          </p:nvPr>
        </p:nvSpPr>
        <p:spPr/>
        <p:txBody>
          <a:bodyPr>
            <a:normAutofit/>
          </a:bodyPr>
          <a:lstStyle/>
          <a:p>
            <a:r>
              <a:rPr lang="en-US" dirty="0"/>
              <a:t>Cons</a:t>
            </a:r>
          </a:p>
          <a:p>
            <a:pPr lvl="1"/>
            <a:r>
              <a:rPr lang="en-US" dirty="0"/>
              <a:t>Tricky for some businesses</a:t>
            </a:r>
          </a:p>
          <a:p>
            <a:pPr lvl="1"/>
            <a:r>
              <a:rPr lang="en-US" dirty="0"/>
              <a:t>Hard to measure the impacts</a:t>
            </a:r>
          </a:p>
          <a:p>
            <a:pPr lvl="1"/>
            <a:r>
              <a:rPr lang="en-US" dirty="0"/>
              <a:t>Require regular engagement with customers</a:t>
            </a:r>
          </a:p>
          <a:p>
            <a:pPr marL="0" indent="0">
              <a:buNone/>
            </a:pPr>
            <a:endParaRPr lang="en-US" dirty="0"/>
          </a:p>
        </p:txBody>
      </p:sp>
    </p:spTree>
    <p:extLst>
      <p:ext uri="{BB962C8B-B14F-4D97-AF65-F5344CB8AC3E}">
        <p14:creationId xmlns:p14="http://schemas.microsoft.com/office/powerpoint/2010/main" val="350741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FA0037-0297-4C84-8726-9CBD66D400F9}"/>
              </a:ext>
            </a:extLst>
          </p:cNvPr>
          <p:cNvSpPr>
            <a:spLocks noGrp="1"/>
          </p:cNvSpPr>
          <p:nvPr>
            <p:ph type="title"/>
          </p:nvPr>
        </p:nvSpPr>
        <p:spPr/>
        <p:txBody>
          <a:bodyPr>
            <a:normAutofit/>
          </a:bodyPr>
          <a:lstStyle/>
          <a:p>
            <a:r>
              <a:rPr lang="en-US" sz="3600" dirty="0"/>
              <a:t>Managing User-Generated Social Media Content</a:t>
            </a:r>
          </a:p>
        </p:txBody>
      </p:sp>
      <p:sp>
        <p:nvSpPr>
          <p:cNvPr id="6" name="Content Placeholder 5">
            <a:extLst>
              <a:ext uri="{FF2B5EF4-FFF2-40B4-BE49-F238E27FC236}">
                <a16:creationId xmlns:a16="http://schemas.microsoft.com/office/drawing/2014/main" id="{3A3DF2D5-CF41-4DDD-BA40-2E45A6BC1589}"/>
              </a:ext>
            </a:extLst>
          </p:cNvPr>
          <p:cNvSpPr>
            <a:spLocks noGrp="1"/>
          </p:cNvSpPr>
          <p:nvPr>
            <p:ph idx="1"/>
          </p:nvPr>
        </p:nvSpPr>
        <p:spPr/>
        <p:txBody>
          <a:bodyPr/>
          <a:lstStyle/>
          <a:p>
            <a:r>
              <a:rPr lang="en-US" dirty="0"/>
              <a:t>User-Generated Content (UGC), positive or negative is valuable</a:t>
            </a:r>
          </a:p>
          <a:p>
            <a:r>
              <a:rPr lang="en-US" dirty="0"/>
              <a:t>Positive UGC: create community and encourage others to use     the product</a:t>
            </a:r>
          </a:p>
          <a:p>
            <a:r>
              <a:rPr lang="en-US" dirty="0"/>
              <a:t>Negative UGC: use for improving product and service quality</a:t>
            </a:r>
          </a:p>
          <a:p>
            <a:endParaRPr lang="en-US" dirty="0"/>
          </a:p>
        </p:txBody>
      </p:sp>
    </p:spTree>
    <p:extLst>
      <p:ext uri="{BB962C8B-B14F-4D97-AF65-F5344CB8AC3E}">
        <p14:creationId xmlns:p14="http://schemas.microsoft.com/office/powerpoint/2010/main" val="181113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F54C5-761A-4E79-AE92-17C83C724654}"/>
              </a:ext>
            </a:extLst>
          </p:cNvPr>
          <p:cNvSpPr>
            <a:spLocks noGrp="1"/>
          </p:cNvSpPr>
          <p:nvPr>
            <p:ph type="title"/>
          </p:nvPr>
        </p:nvSpPr>
        <p:spPr/>
        <p:txBody>
          <a:bodyPr/>
          <a:lstStyle/>
          <a:p>
            <a:r>
              <a:rPr lang="en-US" dirty="0"/>
              <a:t>Listening to Customer on Social Media</a:t>
            </a:r>
          </a:p>
        </p:txBody>
      </p:sp>
      <p:sp>
        <p:nvSpPr>
          <p:cNvPr id="3" name="Content Placeholder 2">
            <a:extLst>
              <a:ext uri="{FF2B5EF4-FFF2-40B4-BE49-F238E27FC236}">
                <a16:creationId xmlns:a16="http://schemas.microsoft.com/office/drawing/2014/main" id="{B5F52B3D-9E58-4B83-8786-12A10B9EE23B}"/>
              </a:ext>
            </a:extLst>
          </p:cNvPr>
          <p:cNvSpPr>
            <a:spLocks noGrp="1"/>
          </p:cNvSpPr>
          <p:nvPr>
            <p:ph idx="1"/>
          </p:nvPr>
        </p:nvSpPr>
        <p:spPr/>
        <p:txBody>
          <a:bodyPr>
            <a:normAutofit/>
          </a:bodyPr>
          <a:lstStyle/>
          <a:p>
            <a:r>
              <a:rPr lang="en-US" dirty="0"/>
              <a:t>The goal of company’s social media plan: engage customers and         create a conversation</a:t>
            </a:r>
          </a:p>
          <a:p>
            <a:r>
              <a:rPr lang="en-US" dirty="0"/>
              <a:t>Try to be unique and use engagement</a:t>
            </a:r>
          </a:p>
          <a:p>
            <a:r>
              <a:rPr lang="en-US" dirty="0"/>
              <a:t>Social media provide feedback from customers to the company</a:t>
            </a:r>
          </a:p>
          <a:p>
            <a:r>
              <a:rPr lang="en-US" dirty="0"/>
              <a:t>Listening to your customers is good, but engaging in the              conversation is better</a:t>
            </a:r>
          </a:p>
          <a:p>
            <a:endParaRPr lang="en-US" dirty="0"/>
          </a:p>
        </p:txBody>
      </p:sp>
    </p:spTree>
    <p:extLst>
      <p:ext uri="{BB962C8B-B14F-4D97-AF65-F5344CB8AC3E}">
        <p14:creationId xmlns:p14="http://schemas.microsoft.com/office/powerpoint/2010/main" val="3176574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86DF0-E309-4647-A61C-C822551F9EBA}"/>
              </a:ext>
            </a:extLst>
          </p:cNvPr>
          <p:cNvSpPr>
            <a:spLocks noGrp="1"/>
          </p:cNvSpPr>
          <p:nvPr>
            <p:ph type="title"/>
          </p:nvPr>
        </p:nvSpPr>
        <p:spPr/>
        <p:txBody>
          <a:bodyPr/>
          <a:lstStyle/>
          <a:p>
            <a:r>
              <a:rPr lang="en-US" dirty="0"/>
              <a:t>Integrated Social Media Marketing</a:t>
            </a:r>
          </a:p>
        </p:txBody>
      </p:sp>
      <p:sp>
        <p:nvSpPr>
          <p:cNvPr id="3" name="Content Placeholder 2">
            <a:extLst>
              <a:ext uri="{FF2B5EF4-FFF2-40B4-BE49-F238E27FC236}">
                <a16:creationId xmlns:a16="http://schemas.microsoft.com/office/drawing/2014/main" id="{5EC01059-5084-4949-89FD-841225E9E11A}"/>
              </a:ext>
            </a:extLst>
          </p:cNvPr>
          <p:cNvSpPr>
            <a:spLocks noGrp="1"/>
          </p:cNvSpPr>
          <p:nvPr>
            <p:ph idx="1"/>
          </p:nvPr>
        </p:nvSpPr>
        <p:spPr/>
        <p:txBody>
          <a:bodyPr>
            <a:normAutofit/>
          </a:bodyPr>
          <a:lstStyle/>
          <a:p>
            <a:r>
              <a:rPr lang="en-US" sz="2400" dirty="0"/>
              <a:t>Companies that use social media successfully are integrating a broad range of diverse media to create brand-related social sharing, engagement, and   customer community</a:t>
            </a:r>
          </a:p>
          <a:p>
            <a:r>
              <a:rPr lang="en-US" sz="2400" dirty="0"/>
              <a:t>Managing a brand’s social media efforts can be a major undertaking   </a:t>
            </a:r>
          </a:p>
          <a:p>
            <a:r>
              <a:rPr lang="en-US" sz="2400" dirty="0"/>
              <a:t>Example: Starbuck manages 51 Facebook pages (43 in other countries), 31 Twitter handles (19 international), 22 Instagram names (14 international), Google+, Pinterest, YouTube, and Foursquare accounts</a:t>
            </a:r>
          </a:p>
          <a:p>
            <a:pPr marL="0" indent="0">
              <a:buNone/>
            </a:pPr>
            <a:endParaRPr lang="en-US" sz="2400" dirty="0"/>
          </a:p>
        </p:txBody>
      </p:sp>
    </p:spTree>
    <p:extLst>
      <p:ext uri="{BB962C8B-B14F-4D97-AF65-F5344CB8AC3E}">
        <p14:creationId xmlns:p14="http://schemas.microsoft.com/office/powerpoint/2010/main" val="23755767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74CC8-FE20-45F2-ADEC-D5B18E52C08C}"/>
              </a:ext>
            </a:extLst>
          </p:cNvPr>
          <p:cNvSpPr>
            <a:spLocks noGrp="1"/>
          </p:cNvSpPr>
          <p:nvPr>
            <p:ph type="title"/>
          </p:nvPr>
        </p:nvSpPr>
        <p:spPr/>
        <p:txBody>
          <a:bodyPr/>
          <a:lstStyle/>
          <a:p>
            <a:r>
              <a:rPr lang="en-US" dirty="0"/>
              <a:t>Mobile Marketing</a:t>
            </a:r>
          </a:p>
        </p:txBody>
      </p:sp>
      <p:sp>
        <p:nvSpPr>
          <p:cNvPr id="3" name="Content Placeholder 2">
            <a:extLst>
              <a:ext uri="{FF2B5EF4-FFF2-40B4-BE49-F238E27FC236}">
                <a16:creationId xmlns:a16="http://schemas.microsoft.com/office/drawing/2014/main" id="{16916AE9-48F7-4449-96F3-C2FC808129E8}"/>
              </a:ext>
            </a:extLst>
          </p:cNvPr>
          <p:cNvSpPr>
            <a:spLocks noGrp="1"/>
          </p:cNvSpPr>
          <p:nvPr>
            <p:ph idx="1"/>
          </p:nvPr>
        </p:nvSpPr>
        <p:spPr/>
        <p:txBody>
          <a:bodyPr>
            <a:normAutofit fontScale="85000" lnSpcReduction="20000"/>
          </a:bodyPr>
          <a:lstStyle/>
          <a:p>
            <a:r>
              <a:rPr lang="en-US" dirty="0"/>
              <a:t>Deliver marketing message, promotion, and other marketing content to the on-the-go consumers through their mobile device</a:t>
            </a:r>
          </a:p>
          <a:p>
            <a:r>
              <a:rPr lang="en-US" dirty="0"/>
              <a:t>The wide spread adoption of mobile devices and the surge in mobile Web   traffic have made mobile marketing a must for most brand</a:t>
            </a:r>
          </a:p>
          <a:p>
            <a:r>
              <a:rPr lang="en-US" dirty="0"/>
              <a:t>Companies use mobile marketing to stimulate immediate buying, make      shopping easier, enrich the brand experience, or all of these.</a:t>
            </a:r>
          </a:p>
          <a:p>
            <a:r>
              <a:rPr lang="en-US" dirty="0"/>
              <a:t>Companies must use mobile marketing responsibly or risk angering            already ad-weary consumer</a:t>
            </a:r>
          </a:p>
        </p:txBody>
      </p:sp>
    </p:spTree>
    <p:extLst>
      <p:ext uri="{BB962C8B-B14F-4D97-AF65-F5344CB8AC3E}">
        <p14:creationId xmlns:p14="http://schemas.microsoft.com/office/powerpoint/2010/main" val="1328172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6F63A-FB39-4A0C-9F67-CDFFD8413736}"/>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B29D5C46-61D4-458B-BDB9-E6A39A82A226}"/>
              </a:ext>
            </a:extLst>
          </p:cNvPr>
          <p:cNvSpPr>
            <a:spLocks noGrp="1"/>
          </p:cNvSpPr>
          <p:nvPr>
            <p:ph idx="1"/>
          </p:nvPr>
        </p:nvSpPr>
        <p:spPr/>
        <p:txBody>
          <a:bodyPr>
            <a:normAutofit fontScale="92500" lnSpcReduction="10000"/>
          </a:bodyPr>
          <a:lstStyle/>
          <a:p>
            <a:r>
              <a:rPr lang="en-US" sz="1800" dirty="0"/>
              <a:t>The core of marketing is understanding customer needs and try to produce products and services to           satisfy that needs.</a:t>
            </a:r>
          </a:p>
          <a:p>
            <a:r>
              <a:rPr lang="en-US" sz="1800" dirty="0"/>
              <a:t>The following steps should be taken into consideration in executing the marketing functions: (1) understanding the marketplace and customer needs and wants (2) design a customer-driven marketing strategy     (3) constructed an integrated marketing program that deliver superior value (4) build profitable                 relationships and create customer delight, and (5) capture value from customers to create profits and        customer equity</a:t>
            </a:r>
          </a:p>
          <a:p>
            <a:r>
              <a:rPr lang="en-US" sz="1800" dirty="0"/>
              <a:t>Digital marketing is the endorsement of goods, services, and company brands through online media          channels</a:t>
            </a:r>
          </a:p>
          <a:p>
            <a:r>
              <a:rPr lang="en-US" sz="1800" dirty="0"/>
              <a:t>Digital direct-marketing tools include online marketing, social media marketing, and mobile marketing</a:t>
            </a:r>
          </a:p>
          <a:p>
            <a:endParaRPr lang="en-US" sz="1800" dirty="0"/>
          </a:p>
        </p:txBody>
      </p:sp>
    </p:spTree>
    <p:extLst>
      <p:ext uri="{BB962C8B-B14F-4D97-AF65-F5344CB8AC3E}">
        <p14:creationId xmlns:p14="http://schemas.microsoft.com/office/powerpoint/2010/main" val="3924489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23C295-9F45-44C7-B39A-F3FC4A7799C6}"/>
              </a:ext>
            </a:extLst>
          </p:cNvPr>
          <p:cNvSpPr>
            <a:spLocks noGrp="1"/>
          </p:cNvSpPr>
          <p:nvPr>
            <p:ph type="title"/>
          </p:nvPr>
        </p:nvSpPr>
        <p:spPr>
          <a:xfrm>
            <a:off x="941717" y="2766218"/>
            <a:ext cx="10515600" cy="1325563"/>
          </a:xfrm>
        </p:spPr>
        <p:txBody>
          <a:bodyPr>
            <a:normAutofit/>
          </a:bodyPr>
          <a:lstStyle/>
          <a:p>
            <a:r>
              <a:rPr lang="en-US" sz="3600" dirty="0"/>
              <a:t>MODULE 2. DIGITAL MARKETING CHANNELS</a:t>
            </a:r>
          </a:p>
        </p:txBody>
      </p:sp>
    </p:spTree>
    <p:extLst>
      <p:ext uri="{BB962C8B-B14F-4D97-AF65-F5344CB8AC3E}">
        <p14:creationId xmlns:p14="http://schemas.microsoft.com/office/powerpoint/2010/main" val="316867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4E53A3-E451-8C02-8987-DD56B6E892AE}"/>
              </a:ext>
            </a:extLst>
          </p:cNvPr>
          <p:cNvSpPr>
            <a:spLocks noGrp="1"/>
          </p:cNvSpPr>
          <p:nvPr>
            <p:ph type="title"/>
          </p:nvPr>
        </p:nvSpPr>
        <p:spPr/>
        <p:txBody>
          <a:bodyPr/>
          <a:lstStyle/>
          <a:p>
            <a:r>
              <a:rPr lang="en-US" altLang="ko-KR" dirty="0"/>
              <a:t>Group discussion</a:t>
            </a:r>
            <a:endParaRPr lang="ko-KR" altLang="en-US" dirty="0"/>
          </a:p>
        </p:txBody>
      </p:sp>
      <p:sp>
        <p:nvSpPr>
          <p:cNvPr id="3" name="내용 개체 틀 2">
            <a:extLst>
              <a:ext uri="{FF2B5EF4-FFF2-40B4-BE49-F238E27FC236}">
                <a16:creationId xmlns:a16="http://schemas.microsoft.com/office/drawing/2014/main" id="{D9D050A7-444C-37BB-1D2D-77DE52028069}"/>
              </a:ext>
            </a:extLst>
          </p:cNvPr>
          <p:cNvSpPr>
            <a:spLocks noGrp="1"/>
          </p:cNvSpPr>
          <p:nvPr>
            <p:ph idx="1"/>
          </p:nvPr>
        </p:nvSpPr>
        <p:spPr>
          <a:xfrm>
            <a:off x="838200" y="1863725"/>
            <a:ext cx="10515600" cy="4351338"/>
          </a:xfrm>
        </p:spPr>
        <p:txBody>
          <a:bodyPr>
            <a:normAutofit fontScale="92500" lnSpcReduction="10000"/>
          </a:bodyPr>
          <a:lstStyle/>
          <a:p>
            <a:r>
              <a:rPr lang="en-US" altLang="ko-KR" dirty="0"/>
              <a:t>The trainer asked the audience to sit in groups of four or five members and suggest them to look at a website or a Facebook page of an MSME in their country</a:t>
            </a:r>
          </a:p>
          <a:p>
            <a:r>
              <a:rPr lang="en-US" altLang="ko-KR" dirty="0"/>
              <a:t>Then the trainer asks them to discuss the pros and cons of the page they are serving for 10 minutes</a:t>
            </a:r>
          </a:p>
          <a:p>
            <a:r>
              <a:rPr lang="en-US" altLang="ko-KR" dirty="0"/>
              <a:t>After the discussion, the trainer asks a representative from each group to report their findings to class</a:t>
            </a:r>
            <a:endParaRPr lang="ko-KR" altLang="en-US" dirty="0"/>
          </a:p>
        </p:txBody>
      </p:sp>
    </p:spTree>
    <p:extLst>
      <p:ext uri="{BB962C8B-B14F-4D97-AF65-F5344CB8AC3E}">
        <p14:creationId xmlns:p14="http://schemas.microsoft.com/office/powerpoint/2010/main" val="3942821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A0B66-0AF8-4A57-BD16-CFEDE2D947DF}"/>
              </a:ext>
            </a:extLst>
          </p:cNvPr>
          <p:cNvSpPr>
            <a:spLocks noGrp="1"/>
          </p:cNvSpPr>
          <p:nvPr>
            <p:ph type="title"/>
          </p:nvPr>
        </p:nvSpPr>
        <p:spPr/>
        <p:txBody>
          <a:bodyPr/>
          <a:lstStyle/>
          <a:p>
            <a:r>
              <a:rPr lang="en-US" dirty="0"/>
              <a:t>Website as a Hub of Digital Marketing</a:t>
            </a:r>
          </a:p>
        </p:txBody>
      </p:sp>
      <p:sp>
        <p:nvSpPr>
          <p:cNvPr id="3" name="Content Placeholder 2">
            <a:extLst>
              <a:ext uri="{FF2B5EF4-FFF2-40B4-BE49-F238E27FC236}">
                <a16:creationId xmlns:a16="http://schemas.microsoft.com/office/drawing/2014/main" id="{60843621-BB25-4E56-8BD4-CCB3E62DCD27}"/>
              </a:ext>
            </a:extLst>
          </p:cNvPr>
          <p:cNvSpPr>
            <a:spLocks noGrp="1"/>
          </p:cNvSpPr>
          <p:nvPr>
            <p:ph idx="1"/>
          </p:nvPr>
        </p:nvSpPr>
        <p:spPr/>
        <p:txBody>
          <a:bodyPr>
            <a:normAutofit fontScale="77500" lnSpcReduction="20000"/>
          </a:bodyPr>
          <a:lstStyle/>
          <a:p>
            <a:r>
              <a:rPr lang="en-US" dirty="0"/>
              <a:t>Website is a place of business</a:t>
            </a:r>
          </a:p>
          <a:p>
            <a:r>
              <a:rPr lang="en-US" dirty="0"/>
              <a:t>It is the most valuable piece of digital real estate</a:t>
            </a:r>
          </a:p>
          <a:p>
            <a:r>
              <a:rPr lang="en-US" dirty="0"/>
              <a:t>It is a yardstick by which an entire online business will be measured</a:t>
            </a:r>
          </a:p>
          <a:p>
            <a:r>
              <a:rPr lang="en-US" dirty="0"/>
              <a:t>Website is not just an online brochure, try to build it as a conversion engine</a:t>
            </a:r>
          </a:p>
          <a:p>
            <a:r>
              <a:rPr lang="en-US" dirty="0"/>
              <a:t>Conversion goal could be anything from actual online purchase (a sales                    transaction), online query (lead generation), subscribing for online newsletter       (opt-in for future marketing)</a:t>
            </a:r>
          </a:p>
        </p:txBody>
      </p:sp>
    </p:spTree>
    <p:extLst>
      <p:ext uri="{BB962C8B-B14F-4D97-AF65-F5344CB8AC3E}">
        <p14:creationId xmlns:p14="http://schemas.microsoft.com/office/powerpoint/2010/main" val="2683591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28A09-6DA6-4BA5-9984-CDEEE89446EC}"/>
              </a:ext>
            </a:extLst>
          </p:cNvPr>
          <p:cNvSpPr>
            <a:spLocks noGrp="1"/>
          </p:cNvSpPr>
          <p:nvPr>
            <p:ph type="title"/>
          </p:nvPr>
        </p:nvSpPr>
        <p:spPr/>
        <p:txBody>
          <a:bodyPr/>
          <a:lstStyle/>
          <a:p>
            <a:r>
              <a:rPr lang="en-US" dirty="0"/>
              <a:t>Building an Effective Website</a:t>
            </a:r>
          </a:p>
        </p:txBody>
      </p:sp>
      <p:sp>
        <p:nvSpPr>
          <p:cNvPr id="3" name="Content Placeholder 2">
            <a:extLst>
              <a:ext uri="{FF2B5EF4-FFF2-40B4-BE49-F238E27FC236}">
                <a16:creationId xmlns:a16="http://schemas.microsoft.com/office/drawing/2014/main" id="{06075B45-E1A1-4A86-9C32-39E6CBEB05A0}"/>
              </a:ext>
            </a:extLst>
          </p:cNvPr>
          <p:cNvSpPr>
            <a:spLocks noGrp="1"/>
          </p:cNvSpPr>
          <p:nvPr>
            <p:ph idx="1"/>
          </p:nvPr>
        </p:nvSpPr>
        <p:spPr/>
        <p:txBody>
          <a:bodyPr/>
          <a:lstStyle/>
          <a:p>
            <a:r>
              <a:rPr lang="en-US" dirty="0"/>
              <a:t>An effective website is essentially about the convergence of two  things:</a:t>
            </a:r>
          </a:p>
          <a:p>
            <a:pPr marL="914400" lvl="1" indent="-457200">
              <a:buFont typeface="+mj-lt"/>
              <a:buAutoNum type="arabicPeriod"/>
            </a:pPr>
            <a:r>
              <a:rPr lang="en-US" dirty="0"/>
              <a:t>Business goals</a:t>
            </a:r>
          </a:p>
          <a:p>
            <a:pPr marL="914400" lvl="1" indent="-457200">
              <a:buFont typeface="+mj-lt"/>
              <a:buAutoNum type="arabicPeriod"/>
            </a:pPr>
            <a:r>
              <a:rPr lang="en-US" dirty="0"/>
              <a:t>The needs of target market</a:t>
            </a:r>
          </a:p>
          <a:p>
            <a:r>
              <a:rPr lang="en-US" dirty="0"/>
              <a:t>Achieving the convergence of the two can be a tricky process</a:t>
            </a:r>
          </a:p>
        </p:txBody>
      </p:sp>
    </p:spTree>
    <p:extLst>
      <p:ext uri="{BB962C8B-B14F-4D97-AF65-F5344CB8AC3E}">
        <p14:creationId xmlns:p14="http://schemas.microsoft.com/office/powerpoint/2010/main" val="32254152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3D06A-406E-4E07-80E3-98475B6EA140}"/>
              </a:ext>
            </a:extLst>
          </p:cNvPr>
          <p:cNvSpPr>
            <a:spLocks noGrp="1"/>
          </p:cNvSpPr>
          <p:nvPr>
            <p:ph type="title"/>
          </p:nvPr>
        </p:nvSpPr>
        <p:spPr/>
        <p:txBody>
          <a:bodyPr/>
          <a:lstStyle/>
          <a:p>
            <a:r>
              <a:rPr lang="en-US" dirty="0"/>
              <a:t>The Main Steps of Building Website</a:t>
            </a:r>
          </a:p>
        </p:txBody>
      </p:sp>
      <p:sp>
        <p:nvSpPr>
          <p:cNvPr id="3" name="Content Placeholder 2">
            <a:extLst>
              <a:ext uri="{FF2B5EF4-FFF2-40B4-BE49-F238E27FC236}">
                <a16:creationId xmlns:a16="http://schemas.microsoft.com/office/drawing/2014/main" id="{4D2EA4F8-5146-405D-BD3B-2023D59EF5A7}"/>
              </a:ext>
            </a:extLst>
          </p:cNvPr>
          <p:cNvSpPr>
            <a:spLocks noGrp="1"/>
          </p:cNvSpPr>
          <p:nvPr>
            <p:ph idx="1"/>
          </p:nvPr>
        </p:nvSpPr>
        <p:spPr/>
        <p:txBody>
          <a:bodyPr>
            <a:normAutofit lnSpcReduction="10000"/>
          </a:bodyPr>
          <a:lstStyle/>
          <a:p>
            <a:r>
              <a:rPr lang="en-US" dirty="0"/>
              <a:t>Planning</a:t>
            </a:r>
          </a:p>
          <a:p>
            <a:r>
              <a:rPr lang="en-US" dirty="0"/>
              <a:t>Design</a:t>
            </a:r>
          </a:p>
          <a:p>
            <a:r>
              <a:rPr lang="en-US" dirty="0"/>
              <a:t>Development</a:t>
            </a:r>
          </a:p>
          <a:p>
            <a:r>
              <a:rPr lang="en-US" dirty="0"/>
              <a:t>Testing</a:t>
            </a:r>
          </a:p>
          <a:p>
            <a:r>
              <a:rPr lang="en-US" dirty="0"/>
              <a:t>Responsive Web Design (RWD)</a:t>
            </a:r>
          </a:p>
          <a:p>
            <a:r>
              <a:rPr lang="en-US" dirty="0"/>
              <a:t>Deployment</a:t>
            </a:r>
          </a:p>
          <a:p>
            <a:endParaRPr lang="en-US" dirty="0"/>
          </a:p>
        </p:txBody>
      </p:sp>
    </p:spTree>
    <p:extLst>
      <p:ext uri="{BB962C8B-B14F-4D97-AF65-F5344CB8AC3E}">
        <p14:creationId xmlns:p14="http://schemas.microsoft.com/office/powerpoint/2010/main" val="18267210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D0B0C-DE8C-4454-9E5E-06706FC829F5}"/>
              </a:ext>
            </a:extLst>
          </p:cNvPr>
          <p:cNvSpPr>
            <a:spLocks noGrp="1"/>
          </p:cNvSpPr>
          <p:nvPr>
            <p:ph type="title"/>
          </p:nvPr>
        </p:nvSpPr>
        <p:spPr/>
        <p:txBody>
          <a:bodyPr/>
          <a:lstStyle/>
          <a:p>
            <a:r>
              <a:rPr lang="en-US" dirty="0"/>
              <a:t>Before Start</a:t>
            </a:r>
          </a:p>
        </p:txBody>
      </p:sp>
      <p:sp>
        <p:nvSpPr>
          <p:cNvPr id="3" name="Content Placeholder 2">
            <a:extLst>
              <a:ext uri="{FF2B5EF4-FFF2-40B4-BE49-F238E27FC236}">
                <a16:creationId xmlns:a16="http://schemas.microsoft.com/office/drawing/2014/main" id="{5E203194-E441-43F0-B3E3-48FA256BAE95}"/>
              </a:ext>
            </a:extLst>
          </p:cNvPr>
          <p:cNvSpPr>
            <a:spLocks noGrp="1"/>
          </p:cNvSpPr>
          <p:nvPr>
            <p:ph idx="1"/>
          </p:nvPr>
        </p:nvSpPr>
        <p:spPr/>
        <p:txBody>
          <a:bodyPr>
            <a:normAutofit lnSpcReduction="10000"/>
          </a:bodyPr>
          <a:lstStyle/>
          <a:p>
            <a:r>
              <a:rPr lang="en-US" dirty="0"/>
              <a:t>Why you are building a website?</a:t>
            </a:r>
          </a:p>
          <a:p>
            <a:r>
              <a:rPr lang="en-US" dirty="0"/>
              <a:t>Who your website is for?</a:t>
            </a:r>
          </a:p>
          <a:p>
            <a:r>
              <a:rPr lang="en-US" dirty="0"/>
              <a:t>How to integrate usability and accessibility in your website         design?</a:t>
            </a:r>
          </a:p>
          <a:p>
            <a:r>
              <a:rPr lang="en-US" dirty="0"/>
              <a:t>What messages to be included in the website? </a:t>
            </a:r>
          </a:p>
          <a:p>
            <a:r>
              <a:rPr lang="en-US" dirty="0"/>
              <a:t>Who are your competitors?</a:t>
            </a:r>
          </a:p>
        </p:txBody>
      </p:sp>
    </p:spTree>
    <p:extLst>
      <p:ext uri="{BB962C8B-B14F-4D97-AF65-F5344CB8AC3E}">
        <p14:creationId xmlns:p14="http://schemas.microsoft.com/office/powerpoint/2010/main" val="2499406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DD4D9-EE38-4A7F-9747-0F9405E4D779}"/>
              </a:ext>
            </a:extLst>
          </p:cNvPr>
          <p:cNvSpPr>
            <a:spLocks noGrp="1"/>
          </p:cNvSpPr>
          <p:nvPr>
            <p:ph type="title"/>
          </p:nvPr>
        </p:nvSpPr>
        <p:spPr/>
        <p:txBody>
          <a:bodyPr/>
          <a:lstStyle/>
          <a:p>
            <a:r>
              <a:rPr lang="en-US" dirty="0"/>
              <a:t>Choosing Domain Name</a:t>
            </a:r>
          </a:p>
        </p:txBody>
      </p:sp>
      <p:sp>
        <p:nvSpPr>
          <p:cNvPr id="3" name="Content Placeholder 2">
            <a:extLst>
              <a:ext uri="{FF2B5EF4-FFF2-40B4-BE49-F238E27FC236}">
                <a16:creationId xmlns:a16="http://schemas.microsoft.com/office/drawing/2014/main" id="{03B84367-D7EC-4D49-A75D-EC7156196327}"/>
              </a:ext>
            </a:extLst>
          </p:cNvPr>
          <p:cNvSpPr>
            <a:spLocks noGrp="1"/>
          </p:cNvSpPr>
          <p:nvPr>
            <p:ph idx="1"/>
          </p:nvPr>
        </p:nvSpPr>
        <p:spPr/>
        <p:txBody>
          <a:bodyPr>
            <a:normAutofit lnSpcReduction="10000"/>
          </a:bodyPr>
          <a:lstStyle/>
          <a:p>
            <a:r>
              <a:rPr lang="en-US" dirty="0"/>
              <a:t>Make it catchy, memorable and relevant</a:t>
            </a:r>
          </a:p>
          <a:p>
            <a:r>
              <a:rPr lang="en-US" dirty="0"/>
              <a:t>Use country specific top-level domain (TLD) to appeal to a local audience</a:t>
            </a:r>
          </a:p>
          <a:p>
            <a:r>
              <a:rPr lang="en-US" dirty="0"/>
              <a:t>You can buy multiple domain name</a:t>
            </a:r>
          </a:p>
          <a:p>
            <a:r>
              <a:rPr lang="en-US" dirty="0"/>
              <a:t>Consider different suffixes</a:t>
            </a:r>
          </a:p>
          <a:p>
            <a:r>
              <a:rPr lang="en-US" dirty="0"/>
              <a:t>Keywords in domain name can be beneficial</a:t>
            </a:r>
          </a:p>
        </p:txBody>
      </p:sp>
    </p:spTree>
    <p:extLst>
      <p:ext uri="{BB962C8B-B14F-4D97-AF65-F5344CB8AC3E}">
        <p14:creationId xmlns:p14="http://schemas.microsoft.com/office/powerpoint/2010/main" val="3593595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19197-31C4-44CC-BD3D-7AA7B1611714}"/>
              </a:ext>
            </a:extLst>
          </p:cNvPr>
          <p:cNvSpPr>
            <a:spLocks noGrp="1"/>
          </p:cNvSpPr>
          <p:nvPr>
            <p:ph type="title"/>
          </p:nvPr>
        </p:nvSpPr>
        <p:spPr/>
        <p:txBody>
          <a:bodyPr/>
          <a:lstStyle/>
          <a:p>
            <a:r>
              <a:rPr lang="en-US" dirty="0"/>
              <a:t>Choosing Web Designer/Developer</a:t>
            </a:r>
          </a:p>
        </p:txBody>
      </p:sp>
      <p:sp>
        <p:nvSpPr>
          <p:cNvPr id="3" name="Content Placeholder 2">
            <a:extLst>
              <a:ext uri="{FF2B5EF4-FFF2-40B4-BE49-F238E27FC236}">
                <a16:creationId xmlns:a16="http://schemas.microsoft.com/office/drawing/2014/main" id="{B3CDDFD5-84A2-4E6C-BE94-C3753F029C51}"/>
              </a:ext>
            </a:extLst>
          </p:cNvPr>
          <p:cNvSpPr>
            <a:spLocks noGrp="1"/>
          </p:cNvSpPr>
          <p:nvPr>
            <p:ph idx="1"/>
          </p:nvPr>
        </p:nvSpPr>
        <p:spPr/>
        <p:txBody>
          <a:bodyPr>
            <a:normAutofit lnSpcReduction="10000"/>
          </a:bodyPr>
          <a:lstStyle/>
          <a:p>
            <a:r>
              <a:rPr lang="en-US" dirty="0"/>
              <a:t>Look at their own website</a:t>
            </a:r>
          </a:p>
          <a:p>
            <a:r>
              <a:rPr lang="en-US" dirty="0"/>
              <a:t>Examine their portfolio</a:t>
            </a:r>
          </a:p>
          <a:p>
            <a:r>
              <a:rPr lang="en-US" dirty="0"/>
              <a:t>Ask their customers for recommendations</a:t>
            </a:r>
          </a:p>
          <a:p>
            <a:r>
              <a:rPr lang="en-US" dirty="0"/>
              <a:t>What is their online reputation like? </a:t>
            </a:r>
          </a:p>
          <a:p>
            <a:r>
              <a:rPr lang="en-US" dirty="0"/>
              <a:t>Are they designing site to be found?</a:t>
            </a:r>
          </a:p>
          <a:p>
            <a:r>
              <a:rPr lang="en-US" dirty="0"/>
              <a:t>Do they adhere to web standards?</a:t>
            </a:r>
          </a:p>
        </p:txBody>
      </p:sp>
    </p:spTree>
    <p:extLst>
      <p:ext uri="{BB962C8B-B14F-4D97-AF65-F5344CB8AC3E}">
        <p14:creationId xmlns:p14="http://schemas.microsoft.com/office/powerpoint/2010/main" val="431958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F3DF1-7D69-4DAF-A73B-C872E166B319}"/>
              </a:ext>
            </a:extLst>
          </p:cNvPr>
          <p:cNvSpPr>
            <a:spLocks noGrp="1"/>
          </p:cNvSpPr>
          <p:nvPr>
            <p:ph type="title"/>
          </p:nvPr>
        </p:nvSpPr>
        <p:spPr/>
        <p:txBody>
          <a:bodyPr/>
          <a:lstStyle/>
          <a:p>
            <a:r>
              <a:rPr lang="en-US" dirty="0"/>
              <a:t>Preparing Information </a:t>
            </a:r>
          </a:p>
        </p:txBody>
      </p:sp>
      <p:sp>
        <p:nvSpPr>
          <p:cNvPr id="3" name="Content Placeholder 2">
            <a:extLst>
              <a:ext uri="{FF2B5EF4-FFF2-40B4-BE49-F238E27FC236}">
                <a16:creationId xmlns:a16="http://schemas.microsoft.com/office/drawing/2014/main" id="{E061BC87-B2D8-4CA1-B18E-06CAAE60292B}"/>
              </a:ext>
            </a:extLst>
          </p:cNvPr>
          <p:cNvSpPr>
            <a:spLocks noGrp="1"/>
          </p:cNvSpPr>
          <p:nvPr>
            <p:ph idx="1"/>
          </p:nvPr>
        </p:nvSpPr>
        <p:spPr/>
        <p:txBody>
          <a:bodyPr>
            <a:normAutofit fontScale="92500" lnSpcReduction="10000"/>
          </a:bodyPr>
          <a:lstStyle/>
          <a:p>
            <a:r>
              <a:rPr lang="en-US" dirty="0"/>
              <a:t>The site structure can have significant impacts on its usability, its      visibility to search engine spiders, its rank in search engine result      pages (SERPS), and its potential to convert traffic once it arrives</a:t>
            </a:r>
          </a:p>
          <a:p>
            <a:r>
              <a:rPr lang="en-US" dirty="0"/>
              <a:t>Getting information architect right is critical to the success of the      website</a:t>
            </a:r>
          </a:p>
          <a:p>
            <a:r>
              <a:rPr lang="en-US" dirty="0"/>
              <a:t>Factors to be considered include type of business, type of website,      target audience, business goals and so on</a:t>
            </a:r>
          </a:p>
        </p:txBody>
      </p:sp>
    </p:spTree>
    <p:extLst>
      <p:ext uri="{BB962C8B-B14F-4D97-AF65-F5344CB8AC3E}">
        <p14:creationId xmlns:p14="http://schemas.microsoft.com/office/powerpoint/2010/main" val="3039046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FF4EE-7F29-43B8-B105-104610E56068}"/>
              </a:ext>
            </a:extLst>
          </p:cNvPr>
          <p:cNvSpPr>
            <a:spLocks noGrp="1"/>
          </p:cNvSpPr>
          <p:nvPr>
            <p:ph type="title"/>
          </p:nvPr>
        </p:nvSpPr>
        <p:spPr/>
        <p:txBody>
          <a:bodyPr/>
          <a:lstStyle/>
          <a:p>
            <a:r>
              <a:rPr lang="en-US" dirty="0"/>
              <a:t>Writing Effective Web Content </a:t>
            </a:r>
          </a:p>
        </p:txBody>
      </p:sp>
      <p:sp>
        <p:nvSpPr>
          <p:cNvPr id="3" name="Content Placeholder 2">
            <a:extLst>
              <a:ext uri="{FF2B5EF4-FFF2-40B4-BE49-F238E27FC236}">
                <a16:creationId xmlns:a16="http://schemas.microsoft.com/office/drawing/2014/main" id="{5DD1D40D-5AAB-44F2-AAAD-3CA1C1E0521A}"/>
              </a:ext>
            </a:extLst>
          </p:cNvPr>
          <p:cNvSpPr>
            <a:spLocks noGrp="1"/>
          </p:cNvSpPr>
          <p:nvPr>
            <p:ph idx="1"/>
          </p:nvPr>
        </p:nvSpPr>
        <p:spPr/>
        <p:txBody>
          <a:bodyPr>
            <a:normAutofit fontScale="77500" lnSpcReduction="20000"/>
          </a:bodyPr>
          <a:lstStyle/>
          <a:p>
            <a:r>
              <a:rPr lang="en-US" dirty="0"/>
              <a:t>Know your audience</a:t>
            </a:r>
          </a:p>
          <a:p>
            <a:r>
              <a:rPr lang="en-US" dirty="0"/>
              <a:t>Print is linear medium; the web is random access</a:t>
            </a:r>
          </a:p>
          <a:p>
            <a:r>
              <a:rPr lang="en-US" dirty="0"/>
              <a:t>Offline readers are patient; online readers want information now</a:t>
            </a:r>
          </a:p>
          <a:p>
            <a:pPr lvl="1"/>
            <a:r>
              <a:rPr lang="en-US" dirty="0"/>
              <a:t>Grab attention</a:t>
            </a:r>
          </a:p>
          <a:p>
            <a:pPr lvl="1"/>
            <a:r>
              <a:rPr lang="en-US" dirty="0"/>
              <a:t>Make it scannable </a:t>
            </a:r>
          </a:p>
          <a:p>
            <a:pPr lvl="1"/>
            <a:r>
              <a:rPr lang="en-US" dirty="0"/>
              <a:t>Make it original</a:t>
            </a:r>
          </a:p>
          <a:p>
            <a:pPr lvl="1"/>
            <a:r>
              <a:rPr lang="en-US" dirty="0"/>
              <a:t>Use the inverted pyramid</a:t>
            </a:r>
          </a:p>
          <a:p>
            <a:pPr lvl="1"/>
            <a:r>
              <a:rPr lang="en-US" dirty="0"/>
              <a:t>Be consistent </a:t>
            </a:r>
          </a:p>
          <a:p>
            <a:pPr lvl="1"/>
            <a:r>
              <a:rPr lang="en-US" dirty="0"/>
              <a:t>Engage with your readers</a:t>
            </a:r>
          </a:p>
          <a:p>
            <a:endParaRPr lang="en-US" dirty="0"/>
          </a:p>
        </p:txBody>
      </p:sp>
    </p:spTree>
    <p:extLst>
      <p:ext uri="{BB962C8B-B14F-4D97-AF65-F5344CB8AC3E}">
        <p14:creationId xmlns:p14="http://schemas.microsoft.com/office/powerpoint/2010/main" val="2740081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41A47-9F3D-4F5F-A9E3-D506CC6A79CF}"/>
              </a:ext>
            </a:extLst>
          </p:cNvPr>
          <p:cNvSpPr>
            <a:spLocks noGrp="1"/>
          </p:cNvSpPr>
          <p:nvPr>
            <p:ph type="title"/>
          </p:nvPr>
        </p:nvSpPr>
        <p:spPr/>
        <p:txBody>
          <a:bodyPr>
            <a:normAutofit/>
          </a:bodyPr>
          <a:lstStyle/>
          <a:p>
            <a:r>
              <a:rPr lang="en-US" sz="4000" dirty="0"/>
              <a:t>Three Types of Media: Own, Paid and Earned</a:t>
            </a:r>
          </a:p>
        </p:txBody>
      </p:sp>
      <p:sp>
        <p:nvSpPr>
          <p:cNvPr id="3" name="Content Placeholder 2">
            <a:extLst>
              <a:ext uri="{FF2B5EF4-FFF2-40B4-BE49-F238E27FC236}">
                <a16:creationId xmlns:a16="http://schemas.microsoft.com/office/drawing/2014/main" id="{9299172B-50BE-4490-A594-E7EF7F392B23}"/>
              </a:ext>
            </a:extLst>
          </p:cNvPr>
          <p:cNvSpPr>
            <a:spLocks noGrp="1"/>
          </p:cNvSpPr>
          <p:nvPr>
            <p:ph idx="1"/>
          </p:nvPr>
        </p:nvSpPr>
        <p:spPr/>
        <p:txBody>
          <a:bodyPr/>
          <a:lstStyle/>
          <a:p>
            <a:r>
              <a:rPr lang="en-US" dirty="0"/>
              <a:t>Own: properties that the business has total control, e.g., it’s        owned website</a:t>
            </a:r>
          </a:p>
          <a:p>
            <a:r>
              <a:rPr lang="en-US" dirty="0"/>
              <a:t>Paid: properties that it pays for it messages to appear on,            e.g., advertising</a:t>
            </a:r>
          </a:p>
          <a:p>
            <a:r>
              <a:rPr lang="en-US" dirty="0"/>
              <a:t>Earned: properties where other people talk about its products    and services, e.g., social media</a:t>
            </a:r>
          </a:p>
          <a:p>
            <a:endParaRPr lang="en-US" dirty="0"/>
          </a:p>
        </p:txBody>
      </p:sp>
    </p:spTree>
    <p:extLst>
      <p:ext uri="{BB962C8B-B14F-4D97-AF65-F5344CB8AC3E}">
        <p14:creationId xmlns:p14="http://schemas.microsoft.com/office/powerpoint/2010/main" val="20481306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A48F5-B7A3-4587-A108-9F3E1AAA1278}"/>
              </a:ext>
            </a:extLst>
          </p:cNvPr>
          <p:cNvSpPr>
            <a:spLocks noGrp="1"/>
          </p:cNvSpPr>
          <p:nvPr>
            <p:ph type="title"/>
          </p:nvPr>
        </p:nvSpPr>
        <p:spPr/>
        <p:txBody>
          <a:bodyPr/>
          <a:lstStyle/>
          <a:p>
            <a:r>
              <a:rPr lang="en-US" dirty="0"/>
              <a:t>Start from Your Own Website</a:t>
            </a:r>
          </a:p>
        </p:txBody>
      </p:sp>
      <p:sp>
        <p:nvSpPr>
          <p:cNvPr id="3" name="Content Placeholder 2">
            <a:extLst>
              <a:ext uri="{FF2B5EF4-FFF2-40B4-BE49-F238E27FC236}">
                <a16:creationId xmlns:a16="http://schemas.microsoft.com/office/drawing/2014/main" id="{BA347B19-B71A-4894-8112-5EF735669DA7}"/>
              </a:ext>
            </a:extLst>
          </p:cNvPr>
          <p:cNvSpPr>
            <a:spLocks noGrp="1"/>
          </p:cNvSpPr>
          <p:nvPr>
            <p:ph idx="1"/>
          </p:nvPr>
        </p:nvSpPr>
        <p:spPr/>
        <p:txBody>
          <a:bodyPr>
            <a:normAutofit fontScale="92500" lnSpcReduction="20000"/>
          </a:bodyPr>
          <a:lstStyle/>
          <a:p>
            <a:r>
              <a:rPr lang="en-US" sz="1600" dirty="0"/>
              <a:t>Web analytics technology allows you to measure how many browsers engage with your website</a:t>
            </a:r>
          </a:p>
          <a:p>
            <a:pPr lvl="1"/>
            <a:r>
              <a:rPr lang="en-US" sz="1400" dirty="0"/>
              <a:t>Where they came from (both on the internet and geographically)?</a:t>
            </a:r>
          </a:p>
          <a:p>
            <a:pPr lvl="1"/>
            <a:r>
              <a:rPr lang="en-US" sz="1400" dirty="0"/>
              <a:t>What browser and operating system they used?</a:t>
            </a:r>
          </a:p>
          <a:p>
            <a:pPr lvl="1"/>
            <a:r>
              <a:rPr lang="en-US" sz="1400" dirty="0"/>
              <a:t>What keywords they used to find your site and on which search engine?</a:t>
            </a:r>
          </a:p>
          <a:p>
            <a:pPr lvl="1"/>
            <a:r>
              <a:rPr lang="en-US" sz="1400" dirty="0"/>
              <a:t>The page they arrive at?</a:t>
            </a:r>
          </a:p>
          <a:p>
            <a:pPr lvl="1"/>
            <a:r>
              <a:rPr lang="en-US" sz="1400" dirty="0"/>
              <a:t>How long they stay?</a:t>
            </a:r>
          </a:p>
          <a:p>
            <a:pPr lvl="1"/>
            <a:r>
              <a:rPr lang="en-US" sz="1400" dirty="0"/>
              <a:t>Which pages they visit while they were there?</a:t>
            </a:r>
          </a:p>
          <a:p>
            <a:pPr lvl="1"/>
            <a:r>
              <a:rPr lang="en-US" sz="1400" dirty="0"/>
              <a:t>Which page they left from and whether or not they came back again?</a:t>
            </a:r>
          </a:p>
          <a:p>
            <a:r>
              <a:rPr lang="en-US" sz="1600" dirty="0"/>
              <a:t>That in turn gives you information how users find your site</a:t>
            </a:r>
          </a:p>
          <a:p>
            <a:pPr lvl="1"/>
            <a:r>
              <a:rPr lang="en-US" sz="1400" dirty="0"/>
              <a:t>Whether you are giving them what they want?</a:t>
            </a:r>
          </a:p>
          <a:p>
            <a:pPr lvl="1"/>
            <a:r>
              <a:rPr lang="en-US" sz="1400" dirty="0"/>
              <a:t>Whether your site is optimized for the right search keywords?</a:t>
            </a:r>
          </a:p>
          <a:p>
            <a:pPr lvl="1"/>
            <a:r>
              <a:rPr lang="en-US" sz="1400" dirty="0"/>
              <a:t>How effective your different forms of advertising are at driving traffic to your site?</a:t>
            </a:r>
          </a:p>
          <a:p>
            <a:pPr lvl="1"/>
            <a:r>
              <a:rPr lang="en-US" sz="1400" dirty="0"/>
              <a:t>What proportion of that traffic is taking a desire action?</a:t>
            </a:r>
          </a:p>
          <a:p>
            <a:endParaRPr lang="en-US" sz="1600" dirty="0"/>
          </a:p>
        </p:txBody>
      </p:sp>
    </p:spTree>
    <p:extLst>
      <p:ext uri="{BB962C8B-B14F-4D97-AF65-F5344CB8AC3E}">
        <p14:creationId xmlns:p14="http://schemas.microsoft.com/office/powerpoint/2010/main" val="13661361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39418-C5A7-4866-85DB-35F6673A6DC7}"/>
              </a:ext>
            </a:extLst>
          </p:cNvPr>
          <p:cNvSpPr>
            <a:spLocks noGrp="1"/>
          </p:cNvSpPr>
          <p:nvPr>
            <p:ph type="title"/>
          </p:nvPr>
        </p:nvSpPr>
        <p:spPr/>
        <p:txBody>
          <a:bodyPr/>
          <a:lstStyle/>
          <a:p>
            <a:r>
              <a:rPr lang="en-US" dirty="0"/>
              <a:t>Measuring Paid Media</a:t>
            </a:r>
          </a:p>
        </p:txBody>
      </p:sp>
      <p:sp>
        <p:nvSpPr>
          <p:cNvPr id="3" name="Content Placeholder 2">
            <a:extLst>
              <a:ext uri="{FF2B5EF4-FFF2-40B4-BE49-F238E27FC236}">
                <a16:creationId xmlns:a16="http://schemas.microsoft.com/office/drawing/2014/main" id="{A40FE083-0FB1-4186-8E8B-AB589459FDA3}"/>
              </a:ext>
            </a:extLst>
          </p:cNvPr>
          <p:cNvSpPr>
            <a:spLocks noGrp="1"/>
          </p:cNvSpPr>
          <p:nvPr>
            <p:ph idx="1"/>
          </p:nvPr>
        </p:nvSpPr>
        <p:spPr/>
        <p:txBody>
          <a:bodyPr/>
          <a:lstStyle/>
          <a:p>
            <a:r>
              <a:rPr lang="en-US" dirty="0"/>
              <a:t>The big selling point of online advertising is its measurability     and the most significant of that was the click</a:t>
            </a:r>
          </a:p>
          <a:p>
            <a:r>
              <a:rPr lang="en-US" dirty="0"/>
              <a:t>Advertisers knew for certain if an ad has worked because they    knew if someone has clicked on it</a:t>
            </a:r>
          </a:p>
          <a:p>
            <a:endParaRPr lang="en-US" dirty="0"/>
          </a:p>
        </p:txBody>
      </p:sp>
    </p:spTree>
    <p:extLst>
      <p:ext uri="{BB962C8B-B14F-4D97-AF65-F5344CB8AC3E}">
        <p14:creationId xmlns:p14="http://schemas.microsoft.com/office/powerpoint/2010/main" val="16368773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8A0DE-ADAE-4029-B535-54E3094149D2}"/>
              </a:ext>
            </a:extLst>
          </p:cNvPr>
          <p:cNvSpPr>
            <a:spLocks noGrp="1"/>
          </p:cNvSpPr>
          <p:nvPr>
            <p:ph type="title"/>
          </p:nvPr>
        </p:nvSpPr>
        <p:spPr/>
        <p:txBody>
          <a:bodyPr>
            <a:normAutofit/>
          </a:bodyPr>
          <a:lstStyle/>
          <a:p>
            <a:r>
              <a:rPr lang="en-US" sz="4000" dirty="0"/>
              <a:t>Key Performance Index in Digital Marketing</a:t>
            </a:r>
          </a:p>
        </p:txBody>
      </p:sp>
      <p:sp>
        <p:nvSpPr>
          <p:cNvPr id="3" name="Content Placeholder 2">
            <a:extLst>
              <a:ext uri="{FF2B5EF4-FFF2-40B4-BE49-F238E27FC236}">
                <a16:creationId xmlns:a16="http://schemas.microsoft.com/office/drawing/2014/main" id="{0151C871-2A9C-4D93-AEA6-9B25A06B4035}"/>
              </a:ext>
            </a:extLst>
          </p:cNvPr>
          <p:cNvSpPr>
            <a:spLocks noGrp="1"/>
          </p:cNvSpPr>
          <p:nvPr>
            <p:ph idx="1"/>
          </p:nvPr>
        </p:nvSpPr>
        <p:spPr/>
        <p:txBody>
          <a:bodyPr/>
          <a:lstStyle/>
          <a:p>
            <a:r>
              <a:rPr lang="en-US" dirty="0"/>
              <a:t>Conversion Rate</a:t>
            </a:r>
          </a:p>
          <a:p>
            <a:r>
              <a:rPr lang="en-US" dirty="0"/>
              <a:t>Goals/Conversion</a:t>
            </a:r>
          </a:p>
          <a:p>
            <a:r>
              <a:rPr lang="en-US" dirty="0"/>
              <a:t>Types of Users</a:t>
            </a:r>
          </a:p>
          <a:p>
            <a:r>
              <a:rPr lang="en-US" dirty="0"/>
              <a:t>Types of Sources</a:t>
            </a:r>
          </a:p>
          <a:p>
            <a:r>
              <a:rPr lang="en-US" dirty="0"/>
              <a:t>Keywords/Traffic of Non-Branded Keywords</a:t>
            </a:r>
          </a:p>
        </p:txBody>
      </p:sp>
    </p:spTree>
    <p:extLst>
      <p:ext uri="{BB962C8B-B14F-4D97-AF65-F5344CB8AC3E}">
        <p14:creationId xmlns:p14="http://schemas.microsoft.com/office/powerpoint/2010/main" val="16219446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61052-C81D-403A-AD88-2AEA5FB670DE}"/>
              </a:ext>
            </a:extLst>
          </p:cNvPr>
          <p:cNvSpPr>
            <a:spLocks noGrp="1"/>
          </p:cNvSpPr>
          <p:nvPr>
            <p:ph type="title"/>
          </p:nvPr>
        </p:nvSpPr>
        <p:spPr/>
        <p:txBody>
          <a:bodyPr/>
          <a:lstStyle/>
          <a:p>
            <a:r>
              <a:rPr lang="en-US" dirty="0"/>
              <a:t>Return On Investment (ROI)</a:t>
            </a:r>
          </a:p>
        </p:txBody>
      </p:sp>
      <p:sp>
        <p:nvSpPr>
          <p:cNvPr id="3" name="Content Placeholder 2">
            <a:extLst>
              <a:ext uri="{FF2B5EF4-FFF2-40B4-BE49-F238E27FC236}">
                <a16:creationId xmlns:a16="http://schemas.microsoft.com/office/drawing/2014/main" id="{75904D72-6374-4E1C-A368-FC3128CB5E66}"/>
              </a:ext>
            </a:extLst>
          </p:cNvPr>
          <p:cNvSpPr>
            <a:spLocks noGrp="1"/>
          </p:cNvSpPr>
          <p:nvPr>
            <p:ph idx="1"/>
          </p:nvPr>
        </p:nvSpPr>
        <p:spPr/>
        <p:txBody>
          <a:bodyPr/>
          <a:lstStyle/>
          <a:p>
            <a:r>
              <a:rPr lang="en-US" dirty="0"/>
              <a:t>ROI is defined as a profitability measure that evaluates the         performance of a business by dividing net profit by net worth </a:t>
            </a:r>
          </a:p>
          <a:p>
            <a:r>
              <a:rPr lang="en-US" dirty="0"/>
              <a:t>ROI = one of the most important goals of each market strategy   including digital marketing</a:t>
            </a:r>
          </a:p>
          <a:p>
            <a:r>
              <a:rPr lang="en-US" dirty="0"/>
              <a:t>ROI = (Gain from Investment – Cost of Investment)/Cost of       Investment</a:t>
            </a:r>
          </a:p>
        </p:txBody>
      </p:sp>
    </p:spTree>
    <p:extLst>
      <p:ext uri="{BB962C8B-B14F-4D97-AF65-F5344CB8AC3E}">
        <p14:creationId xmlns:p14="http://schemas.microsoft.com/office/powerpoint/2010/main" val="19410204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6C975-5736-4901-A05C-AB2B6CF6C3AF}"/>
              </a:ext>
            </a:extLst>
          </p:cNvPr>
          <p:cNvSpPr>
            <a:spLocks noGrp="1"/>
          </p:cNvSpPr>
          <p:nvPr>
            <p:ph type="title"/>
          </p:nvPr>
        </p:nvSpPr>
        <p:spPr/>
        <p:txBody>
          <a:bodyPr/>
          <a:lstStyle/>
          <a:p>
            <a:r>
              <a:rPr lang="en-US" dirty="0"/>
              <a:t>Cost per Acquisition (CPA)</a:t>
            </a:r>
          </a:p>
        </p:txBody>
      </p:sp>
      <p:sp>
        <p:nvSpPr>
          <p:cNvPr id="3" name="Content Placeholder 2">
            <a:extLst>
              <a:ext uri="{FF2B5EF4-FFF2-40B4-BE49-F238E27FC236}">
                <a16:creationId xmlns:a16="http://schemas.microsoft.com/office/drawing/2014/main" id="{2F214D69-0404-4A82-A8EF-E7D774BBBFEA}"/>
              </a:ext>
            </a:extLst>
          </p:cNvPr>
          <p:cNvSpPr>
            <a:spLocks noGrp="1"/>
          </p:cNvSpPr>
          <p:nvPr>
            <p:ph idx="1"/>
          </p:nvPr>
        </p:nvSpPr>
        <p:spPr/>
        <p:txBody>
          <a:bodyPr>
            <a:normAutofit fontScale="92500" lnSpcReduction="10000"/>
          </a:bodyPr>
          <a:lstStyle/>
          <a:p>
            <a:r>
              <a:rPr lang="en-US" dirty="0"/>
              <a:t>CPA is related to convincing customer to use a specific product or      service</a:t>
            </a:r>
          </a:p>
          <a:p>
            <a:r>
              <a:rPr lang="en-US" dirty="0"/>
              <a:t>Alternatively referred to Cost per Conversion (CPC) = a marketing    pricing model where the advertiser pays for a specified acquisition    e.g., a sale, click, or form submit (contact request, newsletter sign up, registration etc.)</a:t>
            </a:r>
          </a:p>
          <a:p>
            <a:r>
              <a:rPr lang="en-US" dirty="0"/>
              <a:t>CPA = Cost/Number of Acquisition</a:t>
            </a:r>
          </a:p>
        </p:txBody>
      </p:sp>
    </p:spTree>
    <p:extLst>
      <p:ext uri="{BB962C8B-B14F-4D97-AF65-F5344CB8AC3E}">
        <p14:creationId xmlns:p14="http://schemas.microsoft.com/office/powerpoint/2010/main" val="10148483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B52E3-F372-4A91-B46A-FF20E4FDDEEF}"/>
              </a:ext>
            </a:extLst>
          </p:cNvPr>
          <p:cNvSpPr>
            <a:spLocks noGrp="1"/>
          </p:cNvSpPr>
          <p:nvPr>
            <p:ph type="title"/>
          </p:nvPr>
        </p:nvSpPr>
        <p:spPr/>
        <p:txBody>
          <a:bodyPr/>
          <a:lstStyle/>
          <a:p>
            <a:r>
              <a:rPr lang="en-US" dirty="0"/>
              <a:t>Conversion Rate</a:t>
            </a:r>
          </a:p>
        </p:txBody>
      </p:sp>
      <p:sp>
        <p:nvSpPr>
          <p:cNvPr id="3" name="Content Placeholder 2">
            <a:extLst>
              <a:ext uri="{FF2B5EF4-FFF2-40B4-BE49-F238E27FC236}">
                <a16:creationId xmlns:a16="http://schemas.microsoft.com/office/drawing/2014/main" id="{93E3A8DE-C81E-4E8E-A027-E56A6D5464D4}"/>
              </a:ext>
            </a:extLst>
          </p:cNvPr>
          <p:cNvSpPr>
            <a:spLocks noGrp="1"/>
          </p:cNvSpPr>
          <p:nvPr>
            <p:ph idx="1"/>
          </p:nvPr>
        </p:nvSpPr>
        <p:spPr/>
        <p:txBody>
          <a:bodyPr>
            <a:normAutofit fontScale="62500" lnSpcReduction="20000"/>
          </a:bodyPr>
          <a:lstStyle/>
          <a:p>
            <a:r>
              <a:rPr lang="en-US" dirty="0"/>
              <a:t>The aim of digital marketing is to increase conversion of website visitors into paying customer</a:t>
            </a:r>
          </a:p>
          <a:p>
            <a:r>
              <a:rPr lang="en-US" dirty="0"/>
              <a:t>Conversion rate is defined as “the average number of conversions per click in SERP results or Ads    click (depend on the marketing objective) shown as a percentage. Conversion rates are calculated by simply taking the number of conversion and dividing that by the total number of ad click/actions     that can be traced to conversion during the same period” (Ramon </a:t>
            </a:r>
            <a:r>
              <a:rPr lang="en-US" dirty="0" err="1"/>
              <a:t>Suara</a:t>
            </a:r>
            <a:r>
              <a:rPr lang="en-US" dirty="0"/>
              <a:t> et al., 2017)</a:t>
            </a:r>
          </a:p>
          <a:p>
            <a:r>
              <a:rPr lang="en-US" dirty="0"/>
              <a:t>There are many ways to increase conversion rate:</a:t>
            </a:r>
          </a:p>
          <a:p>
            <a:pPr lvl="1"/>
            <a:r>
              <a:rPr lang="en-US" dirty="0"/>
              <a:t>Use attention, interest, desire, action (AIDA)</a:t>
            </a:r>
          </a:p>
          <a:p>
            <a:pPr lvl="1"/>
            <a:r>
              <a:rPr lang="en-US" dirty="0"/>
              <a:t>Enhance the user’s trust, improve the navigation on the website</a:t>
            </a:r>
          </a:p>
          <a:p>
            <a:pPr lvl="1"/>
            <a:r>
              <a:rPr lang="en-US" dirty="0"/>
              <a:t>Offer active assistance (through chat, co-browsing)</a:t>
            </a:r>
          </a:p>
          <a:p>
            <a:pPr lvl="1"/>
            <a:r>
              <a:rPr lang="en-US" dirty="0"/>
              <a:t>Regular use of analytics to monitor and track behavior</a:t>
            </a:r>
          </a:p>
          <a:p>
            <a:endParaRPr lang="en-US" dirty="0"/>
          </a:p>
        </p:txBody>
      </p:sp>
    </p:spTree>
    <p:extLst>
      <p:ext uri="{BB962C8B-B14F-4D97-AF65-F5344CB8AC3E}">
        <p14:creationId xmlns:p14="http://schemas.microsoft.com/office/powerpoint/2010/main" val="35396450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C844A-CE6A-4EFA-B8FC-789EE3E17B6B}"/>
              </a:ext>
            </a:extLst>
          </p:cNvPr>
          <p:cNvSpPr>
            <a:spLocks noGrp="1"/>
          </p:cNvSpPr>
          <p:nvPr>
            <p:ph type="title"/>
          </p:nvPr>
        </p:nvSpPr>
        <p:spPr/>
        <p:txBody>
          <a:bodyPr/>
          <a:lstStyle/>
          <a:p>
            <a:r>
              <a:rPr lang="en-US" dirty="0"/>
              <a:t>Customer Lifetime Value</a:t>
            </a:r>
          </a:p>
        </p:txBody>
      </p:sp>
      <p:sp>
        <p:nvSpPr>
          <p:cNvPr id="3" name="Content Placeholder 2">
            <a:extLst>
              <a:ext uri="{FF2B5EF4-FFF2-40B4-BE49-F238E27FC236}">
                <a16:creationId xmlns:a16="http://schemas.microsoft.com/office/drawing/2014/main" id="{B825871E-9FF8-497F-B093-AA018A04A0D6}"/>
              </a:ext>
            </a:extLst>
          </p:cNvPr>
          <p:cNvSpPr>
            <a:spLocks noGrp="1"/>
          </p:cNvSpPr>
          <p:nvPr>
            <p:ph idx="1"/>
          </p:nvPr>
        </p:nvSpPr>
        <p:spPr/>
        <p:txBody>
          <a:bodyPr>
            <a:normAutofit fontScale="70000" lnSpcReduction="20000"/>
          </a:bodyPr>
          <a:lstStyle/>
          <a:p>
            <a:r>
              <a:rPr lang="en-US" dirty="0"/>
              <a:t>Customer Lifetime Value (CLV) is projected revenue that customer will generate during   his/her lifetime or future relationship with the company</a:t>
            </a:r>
          </a:p>
          <a:p>
            <a:r>
              <a:rPr lang="en-US" dirty="0"/>
              <a:t>CLV is significant because it indicates an upper limit of spending to acquire new customers and help to calculate payback of advertising expenditure in the marketing mix</a:t>
            </a:r>
          </a:p>
          <a:p>
            <a:r>
              <a:rPr lang="en-US" dirty="0"/>
              <a:t>Four steps of CLV calculation:</a:t>
            </a:r>
          </a:p>
          <a:p>
            <a:pPr lvl="1"/>
            <a:r>
              <a:rPr lang="en-US" dirty="0"/>
              <a:t>Forecasting of remaining customer lifetime</a:t>
            </a:r>
          </a:p>
          <a:p>
            <a:pPr lvl="1"/>
            <a:r>
              <a:rPr lang="en-US" dirty="0"/>
              <a:t>Forecasting of future revenue</a:t>
            </a:r>
          </a:p>
          <a:p>
            <a:pPr lvl="1"/>
            <a:r>
              <a:rPr lang="en-US" dirty="0"/>
              <a:t>Estimate the costs of delivery of those products</a:t>
            </a:r>
          </a:p>
          <a:p>
            <a:pPr lvl="1"/>
            <a:r>
              <a:rPr lang="en-US" dirty="0"/>
              <a:t>Calculation the net present value of these future amount (Ryals, 2008)</a:t>
            </a:r>
          </a:p>
        </p:txBody>
      </p:sp>
    </p:spTree>
    <p:extLst>
      <p:ext uri="{BB962C8B-B14F-4D97-AF65-F5344CB8AC3E}">
        <p14:creationId xmlns:p14="http://schemas.microsoft.com/office/powerpoint/2010/main" val="36982522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3066A-AFE3-4A1B-B7F6-9F72DB19E6CD}"/>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4250C183-3710-4EBD-8AF7-AF6EED8D3E0D}"/>
              </a:ext>
            </a:extLst>
          </p:cNvPr>
          <p:cNvSpPr>
            <a:spLocks noGrp="1"/>
          </p:cNvSpPr>
          <p:nvPr>
            <p:ph idx="1"/>
          </p:nvPr>
        </p:nvSpPr>
        <p:spPr/>
        <p:txBody>
          <a:bodyPr>
            <a:normAutofit fontScale="77500" lnSpcReduction="20000"/>
          </a:bodyPr>
          <a:lstStyle/>
          <a:p>
            <a:r>
              <a:rPr lang="en-US" dirty="0"/>
              <a:t>Website is a place of business if you are a digital marketer. The main steps in        building website are as the following: planning, designing, developing, testing,      responsive Web Design and deployment.</a:t>
            </a:r>
          </a:p>
          <a:p>
            <a:r>
              <a:rPr lang="en-US" dirty="0"/>
              <a:t>In writing web content, first, you have to know your audience. The more your       writing is tailored to your audience, the more effective it is.</a:t>
            </a:r>
          </a:p>
          <a:p>
            <a:r>
              <a:rPr lang="en-US" dirty="0"/>
              <a:t>Web analytics technology allows you to measure how many browsers engage with your website.</a:t>
            </a:r>
          </a:p>
          <a:p>
            <a:r>
              <a:rPr lang="en-US" dirty="0"/>
              <a:t>ROI is considered one of the most important goals of each market strategy              including digital marketing</a:t>
            </a:r>
          </a:p>
        </p:txBody>
      </p:sp>
    </p:spTree>
    <p:extLst>
      <p:ext uri="{BB962C8B-B14F-4D97-AF65-F5344CB8AC3E}">
        <p14:creationId xmlns:p14="http://schemas.microsoft.com/office/powerpoint/2010/main" val="42145102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F13CAB-319C-40E4-B576-EF684061A6B0}"/>
              </a:ext>
            </a:extLst>
          </p:cNvPr>
          <p:cNvSpPr>
            <a:spLocks noGrp="1"/>
          </p:cNvSpPr>
          <p:nvPr>
            <p:ph type="title"/>
          </p:nvPr>
        </p:nvSpPr>
        <p:spPr>
          <a:xfrm>
            <a:off x="976223" y="2694257"/>
            <a:ext cx="10515600" cy="1325563"/>
          </a:xfrm>
        </p:spPr>
        <p:txBody>
          <a:bodyPr>
            <a:normAutofit/>
          </a:bodyPr>
          <a:lstStyle/>
          <a:p>
            <a:pPr algn="ctr"/>
            <a:r>
              <a:rPr lang="en-US" sz="3600" dirty="0"/>
              <a:t>MODULE 3. PLAN, IMPLEMENT, AND OPTIMIZE DIGITAL MARKETING</a:t>
            </a:r>
          </a:p>
        </p:txBody>
      </p:sp>
    </p:spTree>
    <p:extLst>
      <p:ext uri="{BB962C8B-B14F-4D97-AF65-F5344CB8AC3E}">
        <p14:creationId xmlns:p14="http://schemas.microsoft.com/office/powerpoint/2010/main" val="39115873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150AD-CF80-4E3A-B7F5-F84BC48166C7}"/>
              </a:ext>
            </a:extLst>
          </p:cNvPr>
          <p:cNvSpPr>
            <a:spLocks noGrp="1"/>
          </p:cNvSpPr>
          <p:nvPr>
            <p:ph type="title"/>
          </p:nvPr>
        </p:nvSpPr>
        <p:spPr/>
        <p:txBody>
          <a:bodyPr/>
          <a:lstStyle/>
          <a:p>
            <a:r>
              <a:rPr lang="en-US" dirty="0"/>
              <a:t>Warm-up Activity </a:t>
            </a:r>
          </a:p>
        </p:txBody>
      </p:sp>
      <p:sp>
        <p:nvSpPr>
          <p:cNvPr id="3" name="Content Placeholder 2">
            <a:extLst>
              <a:ext uri="{FF2B5EF4-FFF2-40B4-BE49-F238E27FC236}">
                <a16:creationId xmlns:a16="http://schemas.microsoft.com/office/drawing/2014/main" id="{E4AB71F8-0712-4464-BE4E-48663AB18934}"/>
              </a:ext>
            </a:extLst>
          </p:cNvPr>
          <p:cNvSpPr>
            <a:spLocks noGrp="1"/>
          </p:cNvSpPr>
          <p:nvPr>
            <p:ph idx="1"/>
          </p:nvPr>
        </p:nvSpPr>
        <p:spPr/>
        <p:txBody>
          <a:bodyPr>
            <a:normAutofit fontScale="92500"/>
          </a:bodyPr>
          <a:lstStyle/>
          <a:p>
            <a:r>
              <a:rPr lang="en-US" dirty="0"/>
              <a:t>The trainer asks participants the following questions: </a:t>
            </a:r>
          </a:p>
          <a:p>
            <a:pPr marL="914400" lvl="1" indent="-457200">
              <a:buFont typeface="+mj-lt"/>
              <a:buAutoNum type="arabicPeriod"/>
            </a:pPr>
            <a:r>
              <a:rPr lang="en-US" dirty="0"/>
              <a:t>what is a plan and planning? </a:t>
            </a:r>
          </a:p>
          <a:p>
            <a:pPr marL="914400" lvl="1" indent="-457200">
              <a:buFont typeface="+mj-lt"/>
              <a:buAutoNum type="arabicPeriod"/>
            </a:pPr>
            <a:r>
              <a:rPr lang="en-US" dirty="0"/>
              <a:t>What is a strategy? </a:t>
            </a:r>
          </a:p>
          <a:p>
            <a:pPr marL="914400" lvl="1" indent="-457200">
              <a:buFont typeface="+mj-lt"/>
              <a:buAutoNum type="arabicPeriod"/>
            </a:pPr>
            <a:r>
              <a:rPr lang="en-US" dirty="0"/>
              <a:t>How the participants developed marketing strategy for their businesses? </a:t>
            </a:r>
          </a:p>
          <a:p>
            <a:r>
              <a:rPr lang="en-US" dirty="0"/>
              <a:t>Then the trainers encourage the participants to provide answers and some examples. The trainer elicits the answers from the participants.</a:t>
            </a:r>
          </a:p>
        </p:txBody>
      </p:sp>
    </p:spTree>
    <p:extLst>
      <p:ext uri="{BB962C8B-B14F-4D97-AF65-F5344CB8AC3E}">
        <p14:creationId xmlns:p14="http://schemas.microsoft.com/office/powerpoint/2010/main" val="30821848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A9C92-8F60-470E-8478-A7F43E635C08}"/>
              </a:ext>
            </a:extLst>
          </p:cNvPr>
          <p:cNvSpPr>
            <a:spLocks noGrp="1"/>
          </p:cNvSpPr>
          <p:nvPr>
            <p:ph type="title"/>
          </p:nvPr>
        </p:nvSpPr>
        <p:spPr/>
        <p:txBody>
          <a:bodyPr/>
          <a:lstStyle/>
          <a:p>
            <a:r>
              <a:rPr lang="en-US" dirty="0"/>
              <a:t>The Micro-environment</a:t>
            </a:r>
          </a:p>
        </p:txBody>
      </p:sp>
      <p:sp>
        <p:nvSpPr>
          <p:cNvPr id="3" name="Content Placeholder 2">
            <a:extLst>
              <a:ext uri="{FF2B5EF4-FFF2-40B4-BE49-F238E27FC236}">
                <a16:creationId xmlns:a16="http://schemas.microsoft.com/office/drawing/2014/main" id="{3532253E-FA5E-4215-A726-D8C49F6E6B8B}"/>
              </a:ext>
            </a:extLst>
          </p:cNvPr>
          <p:cNvSpPr>
            <a:spLocks noGrp="1"/>
          </p:cNvSpPr>
          <p:nvPr>
            <p:ph idx="1"/>
          </p:nvPr>
        </p:nvSpPr>
        <p:spPr/>
        <p:txBody>
          <a:bodyPr>
            <a:normAutofit/>
          </a:bodyPr>
          <a:lstStyle/>
          <a:p>
            <a:r>
              <a:rPr lang="en-US" dirty="0"/>
              <a:t>Understand your customers</a:t>
            </a:r>
          </a:p>
          <a:p>
            <a:pPr lvl="1"/>
            <a:r>
              <a:rPr lang="en-US" dirty="0"/>
              <a:t>Segmenting and targeting customers</a:t>
            </a:r>
          </a:p>
          <a:p>
            <a:pPr lvl="1"/>
            <a:r>
              <a:rPr lang="en-US" dirty="0"/>
              <a:t>Collect information about your customers and study their behaviors</a:t>
            </a:r>
          </a:p>
          <a:p>
            <a:r>
              <a:rPr lang="en-US" dirty="0"/>
              <a:t>Understand your markets</a:t>
            </a:r>
          </a:p>
          <a:p>
            <a:r>
              <a:rPr lang="en-US" dirty="0"/>
              <a:t>Understand your competitors:</a:t>
            </a:r>
          </a:p>
          <a:p>
            <a:pPr lvl="1"/>
            <a:r>
              <a:rPr lang="en-US" dirty="0"/>
              <a:t>Intermediaries, influencers, and potential partners</a:t>
            </a:r>
          </a:p>
          <a:p>
            <a:endParaRPr lang="en-US" dirty="0"/>
          </a:p>
        </p:txBody>
      </p:sp>
    </p:spTree>
    <p:extLst>
      <p:ext uri="{BB962C8B-B14F-4D97-AF65-F5344CB8AC3E}">
        <p14:creationId xmlns:p14="http://schemas.microsoft.com/office/powerpoint/2010/main" val="2662680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4B1BE-8D10-4FEB-A0A7-B1F46AABCBE9}"/>
              </a:ext>
            </a:extLst>
          </p:cNvPr>
          <p:cNvSpPr>
            <a:spLocks noGrp="1"/>
          </p:cNvSpPr>
          <p:nvPr>
            <p:ph type="title"/>
          </p:nvPr>
        </p:nvSpPr>
        <p:spPr/>
        <p:txBody>
          <a:bodyPr/>
          <a:lstStyle/>
          <a:p>
            <a:r>
              <a:rPr lang="en-US" dirty="0"/>
              <a:t>The Macro-environment</a:t>
            </a:r>
          </a:p>
        </p:txBody>
      </p:sp>
      <p:sp>
        <p:nvSpPr>
          <p:cNvPr id="3" name="Content Placeholder 2">
            <a:extLst>
              <a:ext uri="{FF2B5EF4-FFF2-40B4-BE49-F238E27FC236}">
                <a16:creationId xmlns:a16="http://schemas.microsoft.com/office/drawing/2014/main" id="{818A0521-7B1F-4658-A957-549B8EFCAE1B}"/>
              </a:ext>
            </a:extLst>
          </p:cNvPr>
          <p:cNvSpPr>
            <a:spLocks noGrp="1"/>
          </p:cNvSpPr>
          <p:nvPr>
            <p:ph idx="1"/>
          </p:nvPr>
        </p:nvSpPr>
        <p:spPr/>
        <p:txBody>
          <a:bodyPr>
            <a:normAutofit fontScale="85000" lnSpcReduction="20000"/>
          </a:bodyPr>
          <a:lstStyle/>
          <a:p>
            <a:r>
              <a:rPr lang="en-US" dirty="0"/>
              <a:t>Competitive force</a:t>
            </a:r>
          </a:p>
          <a:p>
            <a:r>
              <a:rPr lang="en-US" dirty="0"/>
              <a:t>Demographic force</a:t>
            </a:r>
          </a:p>
          <a:p>
            <a:r>
              <a:rPr lang="en-US" dirty="0"/>
              <a:t>Economic force</a:t>
            </a:r>
          </a:p>
          <a:p>
            <a:r>
              <a:rPr lang="en-US" dirty="0"/>
              <a:t>Natural force</a:t>
            </a:r>
          </a:p>
          <a:p>
            <a:r>
              <a:rPr lang="en-US" dirty="0"/>
              <a:t>Technological force</a:t>
            </a:r>
          </a:p>
          <a:p>
            <a:r>
              <a:rPr lang="en-US" dirty="0"/>
              <a:t>Political force</a:t>
            </a:r>
          </a:p>
          <a:p>
            <a:r>
              <a:rPr lang="en-US" dirty="0"/>
              <a:t>Cultural and social force</a:t>
            </a:r>
          </a:p>
        </p:txBody>
      </p:sp>
    </p:spTree>
    <p:extLst>
      <p:ext uri="{BB962C8B-B14F-4D97-AF65-F5344CB8AC3E}">
        <p14:creationId xmlns:p14="http://schemas.microsoft.com/office/powerpoint/2010/main" val="25230072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C6759-3A91-432A-AE0A-E6B961D3B36D}"/>
              </a:ext>
            </a:extLst>
          </p:cNvPr>
          <p:cNvSpPr>
            <a:spLocks noGrp="1"/>
          </p:cNvSpPr>
          <p:nvPr>
            <p:ph type="title"/>
          </p:nvPr>
        </p:nvSpPr>
        <p:spPr/>
        <p:txBody>
          <a:bodyPr/>
          <a:lstStyle/>
          <a:p>
            <a:r>
              <a:rPr lang="en-US" dirty="0"/>
              <a:t>SWOT Analysis</a:t>
            </a:r>
          </a:p>
        </p:txBody>
      </p:sp>
      <p:sp>
        <p:nvSpPr>
          <p:cNvPr id="3" name="Content Placeholder 2">
            <a:extLst>
              <a:ext uri="{FF2B5EF4-FFF2-40B4-BE49-F238E27FC236}">
                <a16:creationId xmlns:a16="http://schemas.microsoft.com/office/drawing/2014/main" id="{1635D49A-F8CC-442D-B8F0-9F08106D90A0}"/>
              </a:ext>
            </a:extLst>
          </p:cNvPr>
          <p:cNvSpPr>
            <a:spLocks noGrp="1"/>
          </p:cNvSpPr>
          <p:nvPr>
            <p:ph idx="1"/>
          </p:nvPr>
        </p:nvSpPr>
        <p:spPr/>
        <p:txBody>
          <a:bodyPr/>
          <a:lstStyle/>
          <a:p>
            <a:r>
              <a:rPr lang="en-US" dirty="0"/>
              <a:t>Strengths</a:t>
            </a:r>
          </a:p>
          <a:p>
            <a:r>
              <a:rPr lang="en-US" dirty="0"/>
              <a:t>Weaknesses</a:t>
            </a:r>
          </a:p>
          <a:p>
            <a:r>
              <a:rPr lang="en-US" dirty="0"/>
              <a:t>Opportunities</a:t>
            </a:r>
          </a:p>
          <a:p>
            <a:r>
              <a:rPr lang="en-US" dirty="0"/>
              <a:t>Threats</a:t>
            </a:r>
          </a:p>
        </p:txBody>
      </p:sp>
    </p:spTree>
    <p:extLst>
      <p:ext uri="{BB962C8B-B14F-4D97-AF65-F5344CB8AC3E}">
        <p14:creationId xmlns:p14="http://schemas.microsoft.com/office/powerpoint/2010/main" val="17400833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F9DAE-5594-48AE-861D-0BB6AC081585}"/>
              </a:ext>
            </a:extLst>
          </p:cNvPr>
          <p:cNvSpPr>
            <a:spLocks noGrp="1"/>
          </p:cNvSpPr>
          <p:nvPr>
            <p:ph type="title"/>
          </p:nvPr>
        </p:nvSpPr>
        <p:spPr/>
        <p:txBody>
          <a:bodyPr/>
          <a:lstStyle/>
          <a:p>
            <a:r>
              <a:rPr lang="en-US" dirty="0"/>
              <a:t>Setting Digital Marketing Objective</a:t>
            </a:r>
          </a:p>
        </p:txBody>
      </p:sp>
      <p:sp>
        <p:nvSpPr>
          <p:cNvPr id="3" name="Content Placeholder 2">
            <a:extLst>
              <a:ext uri="{FF2B5EF4-FFF2-40B4-BE49-F238E27FC236}">
                <a16:creationId xmlns:a16="http://schemas.microsoft.com/office/drawing/2014/main" id="{758911D0-253A-4CE6-BE1B-E2933E1F7D63}"/>
              </a:ext>
            </a:extLst>
          </p:cNvPr>
          <p:cNvSpPr>
            <a:spLocks noGrp="1"/>
          </p:cNvSpPr>
          <p:nvPr>
            <p:ph idx="1"/>
          </p:nvPr>
        </p:nvSpPr>
        <p:spPr/>
        <p:txBody>
          <a:bodyPr/>
          <a:lstStyle/>
          <a:p>
            <a:r>
              <a:rPr lang="en-US" dirty="0"/>
              <a:t>Top-level broad goals</a:t>
            </a:r>
          </a:p>
          <a:p>
            <a:r>
              <a:rPr lang="en-US" dirty="0"/>
              <a:t>Long-term vision</a:t>
            </a:r>
          </a:p>
          <a:p>
            <a:r>
              <a:rPr lang="en-US" dirty="0"/>
              <a:t>SMART objectives: SMART stands for Specific, Measurable,      Actionable, Realistic, Time-bound</a:t>
            </a:r>
          </a:p>
          <a:p>
            <a:r>
              <a:rPr lang="en-US" dirty="0"/>
              <a:t>Key Performance Indicators (KPIs)</a:t>
            </a:r>
          </a:p>
        </p:txBody>
      </p:sp>
    </p:spTree>
    <p:extLst>
      <p:ext uri="{BB962C8B-B14F-4D97-AF65-F5344CB8AC3E}">
        <p14:creationId xmlns:p14="http://schemas.microsoft.com/office/powerpoint/2010/main" val="38630678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2DE7B-B564-4F3B-98B4-8C27E6D7F801}"/>
              </a:ext>
            </a:extLst>
          </p:cNvPr>
          <p:cNvSpPr>
            <a:spLocks noGrp="1"/>
          </p:cNvSpPr>
          <p:nvPr>
            <p:ph type="title"/>
          </p:nvPr>
        </p:nvSpPr>
        <p:spPr/>
        <p:txBody>
          <a:bodyPr/>
          <a:lstStyle/>
          <a:p>
            <a:r>
              <a:rPr lang="en-US" dirty="0"/>
              <a:t>Formulating Digital Marketing Strategy</a:t>
            </a:r>
          </a:p>
        </p:txBody>
      </p:sp>
      <p:sp>
        <p:nvSpPr>
          <p:cNvPr id="3" name="Content Placeholder 2">
            <a:extLst>
              <a:ext uri="{FF2B5EF4-FFF2-40B4-BE49-F238E27FC236}">
                <a16:creationId xmlns:a16="http://schemas.microsoft.com/office/drawing/2014/main" id="{23729E0F-D7FE-4597-A450-79791B9DD0BF}"/>
              </a:ext>
            </a:extLst>
          </p:cNvPr>
          <p:cNvSpPr>
            <a:spLocks noGrp="1"/>
          </p:cNvSpPr>
          <p:nvPr>
            <p:ph idx="1"/>
          </p:nvPr>
        </p:nvSpPr>
        <p:spPr/>
        <p:txBody>
          <a:bodyPr>
            <a:normAutofit lnSpcReduction="10000"/>
          </a:bodyPr>
          <a:lstStyle/>
          <a:p>
            <a:r>
              <a:rPr lang="en-US" dirty="0"/>
              <a:t>Segmentation and targeting</a:t>
            </a:r>
          </a:p>
          <a:p>
            <a:r>
              <a:rPr lang="en-US" dirty="0"/>
              <a:t>Positioning</a:t>
            </a:r>
          </a:p>
          <a:p>
            <a:r>
              <a:rPr lang="en-US" dirty="0"/>
              <a:t>Proposition and marketing mix</a:t>
            </a:r>
          </a:p>
          <a:p>
            <a:r>
              <a:rPr lang="en-US" dirty="0"/>
              <a:t>Brand strategy</a:t>
            </a:r>
          </a:p>
          <a:p>
            <a:r>
              <a:rPr lang="en-US" dirty="0"/>
              <a:t>Online representation</a:t>
            </a:r>
          </a:p>
          <a:p>
            <a:r>
              <a:rPr lang="en-US" dirty="0"/>
              <a:t>Content and engagement strategy</a:t>
            </a:r>
          </a:p>
        </p:txBody>
      </p:sp>
    </p:spTree>
    <p:extLst>
      <p:ext uri="{BB962C8B-B14F-4D97-AF65-F5344CB8AC3E}">
        <p14:creationId xmlns:p14="http://schemas.microsoft.com/office/powerpoint/2010/main" val="5516873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52F57-FFB2-4BFD-8D3D-2977DB286678}"/>
              </a:ext>
            </a:extLst>
          </p:cNvPr>
          <p:cNvSpPr>
            <a:spLocks noGrp="1"/>
          </p:cNvSpPr>
          <p:nvPr>
            <p:ph type="title"/>
          </p:nvPr>
        </p:nvSpPr>
        <p:spPr/>
        <p:txBody>
          <a:bodyPr>
            <a:normAutofit/>
          </a:bodyPr>
          <a:lstStyle/>
          <a:p>
            <a:r>
              <a:rPr lang="en-US" sz="3600" dirty="0"/>
              <a:t>Formulating Digital Marketing Strategy (cont.)</a:t>
            </a:r>
          </a:p>
        </p:txBody>
      </p:sp>
      <p:sp>
        <p:nvSpPr>
          <p:cNvPr id="3" name="Content Placeholder 2">
            <a:extLst>
              <a:ext uri="{FF2B5EF4-FFF2-40B4-BE49-F238E27FC236}">
                <a16:creationId xmlns:a16="http://schemas.microsoft.com/office/drawing/2014/main" id="{B3DF3386-198D-4304-84B7-7B1779D6BE6D}"/>
              </a:ext>
            </a:extLst>
          </p:cNvPr>
          <p:cNvSpPr>
            <a:spLocks noGrp="1"/>
          </p:cNvSpPr>
          <p:nvPr>
            <p:ph idx="1"/>
          </p:nvPr>
        </p:nvSpPr>
        <p:spPr/>
        <p:txBody>
          <a:bodyPr>
            <a:normAutofit fontScale="85000" lnSpcReduction="20000"/>
          </a:bodyPr>
          <a:lstStyle/>
          <a:p>
            <a:r>
              <a:rPr lang="en-US" dirty="0"/>
              <a:t>Digital channel acquisition communications strategy</a:t>
            </a:r>
          </a:p>
          <a:p>
            <a:r>
              <a:rPr lang="en-US" dirty="0"/>
              <a:t>Digital channel conversion strategy</a:t>
            </a:r>
          </a:p>
          <a:p>
            <a:r>
              <a:rPr lang="en-US" dirty="0"/>
              <a:t>Digital channel retention communications strategy</a:t>
            </a:r>
          </a:p>
          <a:p>
            <a:r>
              <a:rPr lang="en-US" dirty="0"/>
              <a:t>Data strategy</a:t>
            </a:r>
          </a:p>
          <a:p>
            <a:r>
              <a:rPr lang="en-US" dirty="0"/>
              <a:t>Multi-channel integration strategy</a:t>
            </a:r>
          </a:p>
          <a:p>
            <a:r>
              <a:rPr lang="en-US" dirty="0"/>
              <a:t>Social media marketing strategy</a:t>
            </a:r>
          </a:p>
          <a:p>
            <a:r>
              <a:rPr lang="en-US" dirty="0"/>
              <a:t>Digital marketing governance strategy</a:t>
            </a:r>
          </a:p>
        </p:txBody>
      </p:sp>
    </p:spTree>
    <p:extLst>
      <p:ext uri="{BB962C8B-B14F-4D97-AF65-F5344CB8AC3E}">
        <p14:creationId xmlns:p14="http://schemas.microsoft.com/office/powerpoint/2010/main" val="8292691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1F231-EFCF-4D87-8043-F1BA296D8DA7}"/>
              </a:ext>
            </a:extLst>
          </p:cNvPr>
          <p:cNvSpPr>
            <a:spLocks noGrp="1"/>
          </p:cNvSpPr>
          <p:nvPr>
            <p:ph type="title"/>
          </p:nvPr>
        </p:nvSpPr>
        <p:spPr/>
        <p:txBody>
          <a:bodyPr/>
          <a:lstStyle/>
          <a:p>
            <a:r>
              <a:rPr lang="en-US" dirty="0"/>
              <a:t>Developing Digital Marketing Tactics </a:t>
            </a:r>
          </a:p>
        </p:txBody>
      </p:sp>
      <p:sp>
        <p:nvSpPr>
          <p:cNvPr id="3" name="Content Placeholder 2">
            <a:extLst>
              <a:ext uri="{FF2B5EF4-FFF2-40B4-BE49-F238E27FC236}">
                <a16:creationId xmlns:a16="http://schemas.microsoft.com/office/drawing/2014/main" id="{A7059F39-5453-4C92-A183-5B912CBFB75A}"/>
              </a:ext>
            </a:extLst>
          </p:cNvPr>
          <p:cNvSpPr>
            <a:spLocks noGrp="1"/>
          </p:cNvSpPr>
          <p:nvPr>
            <p:ph idx="1"/>
          </p:nvPr>
        </p:nvSpPr>
        <p:spPr/>
        <p:txBody>
          <a:bodyPr/>
          <a:lstStyle/>
          <a:p>
            <a:r>
              <a:rPr lang="en-US" dirty="0"/>
              <a:t>Means to implement strategy to get the results</a:t>
            </a:r>
          </a:p>
          <a:p>
            <a:r>
              <a:rPr lang="en-US" dirty="0"/>
              <a:t>When you will do it with what, your goals for each tactic              alighted to the main objective and how that will be measured</a:t>
            </a:r>
          </a:p>
          <a:p>
            <a:r>
              <a:rPr lang="en-US" dirty="0"/>
              <a:t>The best digital strategies can fail if the execution is poor</a:t>
            </a:r>
          </a:p>
        </p:txBody>
      </p:sp>
    </p:spTree>
    <p:extLst>
      <p:ext uri="{BB962C8B-B14F-4D97-AF65-F5344CB8AC3E}">
        <p14:creationId xmlns:p14="http://schemas.microsoft.com/office/powerpoint/2010/main" val="38529059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844D0-5666-430E-AE1B-ACA25EEF4AA6}"/>
              </a:ext>
            </a:extLst>
          </p:cNvPr>
          <p:cNvSpPr>
            <a:spLocks noGrp="1"/>
          </p:cNvSpPr>
          <p:nvPr>
            <p:ph type="title"/>
          </p:nvPr>
        </p:nvSpPr>
        <p:spPr/>
        <p:txBody>
          <a:bodyPr/>
          <a:lstStyle/>
          <a:p>
            <a:r>
              <a:rPr lang="en-US" dirty="0"/>
              <a:t>Digital Marketing Plan Implementation</a:t>
            </a:r>
          </a:p>
        </p:txBody>
      </p:sp>
      <p:sp>
        <p:nvSpPr>
          <p:cNvPr id="3" name="Content Placeholder 2">
            <a:extLst>
              <a:ext uri="{FF2B5EF4-FFF2-40B4-BE49-F238E27FC236}">
                <a16:creationId xmlns:a16="http://schemas.microsoft.com/office/drawing/2014/main" id="{D81173AC-E172-42A5-9F45-FD6DAA145ACF}"/>
              </a:ext>
            </a:extLst>
          </p:cNvPr>
          <p:cNvSpPr>
            <a:spLocks noGrp="1"/>
          </p:cNvSpPr>
          <p:nvPr>
            <p:ph idx="1"/>
          </p:nvPr>
        </p:nvSpPr>
        <p:spPr/>
        <p:txBody>
          <a:bodyPr>
            <a:normAutofit lnSpcReduction="10000"/>
          </a:bodyPr>
          <a:lstStyle/>
          <a:p>
            <a:r>
              <a:rPr lang="en-US" dirty="0"/>
              <a:t>Budget</a:t>
            </a:r>
          </a:p>
          <a:p>
            <a:r>
              <a:rPr lang="en-US" dirty="0"/>
              <a:t>Timeframe</a:t>
            </a:r>
          </a:p>
          <a:p>
            <a:r>
              <a:rPr lang="en-US" dirty="0"/>
              <a:t>Measurement and report using web analytics</a:t>
            </a:r>
          </a:p>
          <a:p>
            <a:r>
              <a:rPr lang="en-US" dirty="0"/>
              <a:t>Measurement tools and resources</a:t>
            </a:r>
          </a:p>
          <a:p>
            <a:r>
              <a:rPr lang="en-US" dirty="0"/>
              <a:t>Measurement and reporting process</a:t>
            </a:r>
          </a:p>
          <a:p>
            <a:r>
              <a:rPr lang="en-US" dirty="0"/>
              <a:t>Developing KPI summary dashboard</a:t>
            </a:r>
          </a:p>
        </p:txBody>
      </p:sp>
    </p:spTree>
    <p:extLst>
      <p:ext uri="{BB962C8B-B14F-4D97-AF65-F5344CB8AC3E}">
        <p14:creationId xmlns:p14="http://schemas.microsoft.com/office/powerpoint/2010/main" val="3662343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0BB03-3890-4C70-9362-327FB7AF933A}"/>
              </a:ext>
            </a:extLst>
          </p:cNvPr>
          <p:cNvSpPr>
            <a:spLocks noGrp="1"/>
          </p:cNvSpPr>
          <p:nvPr>
            <p:ph type="title"/>
          </p:nvPr>
        </p:nvSpPr>
        <p:spPr/>
        <p:txBody>
          <a:bodyPr/>
          <a:lstStyle/>
          <a:p>
            <a:r>
              <a:rPr lang="en-US" dirty="0"/>
              <a:t>Governance</a:t>
            </a:r>
          </a:p>
        </p:txBody>
      </p:sp>
      <p:sp>
        <p:nvSpPr>
          <p:cNvPr id="3" name="Content Placeholder 2">
            <a:extLst>
              <a:ext uri="{FF2B5EF4-FFF2-40B4-BE49-F238E27FC236}">
                <a16:creationId xmlns:a16="http://schemas.microsoft.com/office/drawing/2014/main" id="{D9B90155-CE5D-4F42-B6A6-2C215A2F099C}"/>
              </a:ext>
            </a:extLst>
          </p:cNvPr>
          <p:cNvSpPr>
            <a:spLocks noGrp="1"/>
          </p:cNvSpPr>
          <p:nvPr>
            <p:ph idx="1"/>
          </p:nvPr>
        </p:nvSpPr>
        <p:spPr/>
        <p:txBody>
          <a:bodyPr/>
          <a:lstStyle/>
          <a:p>
            <a:r>
              <a:rPr lang="en-US" dirty="0"/>
              <a:t>Skills</a:t>
            </a:r>
          </a:p>
          <a:p>
            <a:r>
              <a:rPr lang="en-US" dirty="0"/>
              <a:t>Structure</a:t>
            </a:r>
          </a:p>
          <a:p>
            <a:r>
              <a:rPr lang="en-US" dirty="0"/>
              <a:t>System</a:t>
            </a:r>
          </a:p>
        </p:txBody>
      </p:sp>
    </p:spTree>
    <p:extLst>
      <p:ext uri="{BB962C8B-B14F-4D97-AF65-F5344CB8AC3E}">
        <p14:creationId xmlns:p14="http://schemas.microsoft.com/office/powerpoint/2010/main" val="9957991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6FC9D-EA4D-4D87-8741-32C0FFD8521A}"/>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A295300E-76F7-4444-8E25-476631A456E1}"/>
              </a:ext>
            </a:extLst>
          </p:cNvPr>
          <p:cNvSpPr>
            <a:spLocks noGrp="1"/>
          </p:cNvSpPr>
          <p:nvPr>
            <p:ph idx="1"/>
          </p:nvPr>
        </p:nvSpPr>
        <p:spPr/>
        <p:txBody>
          <a:bodyPr>
            <a:normAutofit/>
          </a:bodyPr>
          <a:lstStyle/>
          <a:p>
            <a:r>
              <a:rPr lang="en-US" dirty="0"/>
              <a:t>Marketing planning and implementation include the following  steps:</a:t>
            </a:r>
          </a:p>
          <a:p>
            <a:pPr lvl="1"/>
            <a:r>
              <a:rPr lang="en-US" dirty="0"/>
              <a:t>Situational analysis</a:t>
            </a:r>
          </a:p>
          <a:p>
            <a:pPr lvl="1"/>
            <a:r>
              <a:rPr lang="en-US" dirty="0"/>
              <a:t>Marketing strategy: segmentation, targeting and positioning strategy</a:t>
            </a:r>
          </a:p>
          <a:p>
            <a:pPr lvl="1"/>
            <a:r>
              <a:rPr lang="en-US" dirty="0"/>
              <a:t>Implementation</a:t>
            </a:r>
          </a:p>
          <a:p>
            <a:pPr lvl="1"/>
            <a:r>
              <a:rPr lang="en-US" dirty="0"/>
              <a:t>Monitoring and evaluation</a:t>
            </a:r>
          </a:p>
        </p:txBody>
      </p:sp>
    </p:spTree>
    <p:extLst>
      <p:ext uri="{BB962C8B-B14F-4D97-AF65-F5344CB8AC3E}">
        <p14:creationId xmlns:p14="http://schemas.microsoft.com/office/powerpoint/2010/main" val="3085563455"/>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2118</TotalTime>
  <Words>2793</Words>
  <Application>Microsoft Office PowerPoint</Application>
  <PresentationFormat>Widescreen</PresentationFormat>
  <Paragraphs>309</Paragraphs>
  <Slides>56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맑은 고딕</vt:lpstr>
      <vt:lpstr>Arial</vt:lpstr>
      <vt:lpstr>Georgia</vt:lpstr>
      <vt:lpstr>Verdana</vt:lpstr>
      <vt:lpstr>Office 테마</vt:lpstr>
      <vt:lpstr>E-Business Training Content for Trainers</vt:lpstr>
      <vt:lpstr>Digital Marketing Core</vt:lpstr>
      <vt:lpstr>MODULE 1. DIFINITION AND PROCESS OF DIGITAL MARKETING </vt:lpstr>
      <vt:lpstr>Warm-up Activity</vt:lpstr>
      <vt:lpstr>What is marketing?</vt:lpstr>
      <vt:lpstr>The marketing processes</vt:lpstr>
      <vt:lpstr>PowerPoint Presentation</vt:lpstr>
      <vt:lpstr>Marketing in the Digital Age</vt:lpstr>
      <vt:lpstr>Defining Digital Marketing</vt:lpstr>
      <vt:lpstr>Forms of Direct and Digital Marketing</vt:lpstr>
      <vt:lpstr>PowerPoint Presentation</vt:lpstr>
      <vt:lpstr>Online Marketing</vt:lpstr>
      <vt:lpstr>Website and Branded Web Communities</vt:lpstr>
      <vt:lpstr>Online Advertising</vt:lpstr>
      <vt:lpstr>Email Marketing</vt:lpstr>
      <vt:lpstr>Online Videos</vt:lpstr>
      <vt:lpstr>Blogs and Other Online Forum</vt:lpstr>
      <vt:lpstr>Social Media Marketing</vt:lpstr>
      <vt:lpstr>Using Social Media</vt:lpstr>
      <vt:lpstr>Pros and Cons of Social Media Marketing</vt:lpstr>
      <vt:lpstr>Managing User-Generated Social Media Content</vt:lpstr>
      <vt:lpstr>Listening to Customer on Social Media</vt:lpstr>
      <vt:lpstr>Integrated Social Media Marketing</vt:lpstr>
      <vt:lpstr>Mobile Marketing</vt:lpstr>
      <vt:lpstr>Recap</vt:lpstr>
      <vt:lpstr>MODULE 2. DIGITAL MARKETING CHANNELS</vt:lpstr>
      <vt:lpstr>Group discussion</vt:lpstr>
      <vt:lpstr>Website as a Hub of Digital Marketing</vt:lpstr>
      <vt:lpstr>Building an Effective Website</vt:lpstr>
      <vt:lpstr>The Main Steps of Building Website</vt:lpstr>
      <vt:lpstr>Before Start</vt:lpstr>
      <vt:lpstr>Choosing Domain Name</vt:lpstr>
      <vt:lpstr>Choosing Web Designer/Developer</vt:lpstr>
      <vt:lpstr>Preparing Information </vt:lpstr>
      <vt:lpstr>Writing Effective Web Content </vt:lpstr>
      <vt:lpstr>Three Types of Media: Own, Paid and Earned</vt:lpstr>
      <vt:lpstr>Start from Your Own Website</vt:lpstr>
      <vt:lpstr>Measuring Paid Media</vt:lpstr>
      <vt:lpstr>Key Performance Index in Digital Marketing</vt:lpstr>
      <vt:lpstr>Return On Investment (ROI)</vt:lpstr>
      <vt:lpstr>Cost per Acquisition (CPA)</vt:lpstr>
      <vt:lpstr>Conversion Rate</vt:lpstr>
      <vt:lpstr>Customer Lifetime Value</vt:lpstr>
      <vt:lpstr>Recap</vt:lpstr>
      <vt:lpstr>MODULE 3. PLAN, IMPLEMENT, AND OPTIMIZE DIGITAL MARKETING</vt:lpstr>
      <vt:lpstr>Warm-up Activity </vt:lpstr>
      <vt:lpstr>The Micro-environment</vt:lpstr>
      <vt:lpstr>The Macro-environment</vt:lpstr>
      <vt:lpstr>SWOT Analysis</vt:lpstr>
      <vt:lpstr>Setting Digital Marketing Objective</vt:lpstr>
      <vt:lpstr>Formulating Digital Marketing Strategy</vt:lpstr>
      <vt:lpstr>Formulating Digital Marketing Strategy (cont.)</vt:lpstr>
      <vt:lpstr>Developing Digital Marketing Tactics </vt:lpstr>
      <vt:lpstr>Digital Marketing Plan Implementation</vt:lpstr>
      <vt:lpstr>Governance</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DEVELOPMENT</dc:title>
  <dc:creator>Jaehu Shim</dc:creator>
  <cp:lastModifiedBy>Kiengkay Ounmany</cp:lastModifiedBy>
  <cp:revision>26</cp:revision>
  <dcterms:created xsi:type="dcterms:W3CDTF">2022-12-25T10:16:46Z</dcterms:created>
  <dcterms:modified xsi:type="dcterms:W3CDTF">2023-05-29T06:59:04Z</dcterms:modified>
</cp:coreProperties>
</file>