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Open Sauce Light Bold" panose="020B0600000101010101" charset="0"/>
      <p:regular r:id="rId23"/>
    </p:embeddedFont>
    <p:embeddedFont>
      <p:font typeface="Calibri" panose="020F0502020204030204" pitchFamily="34" charset="0"/>
      <p:regular r:id="rId24"/>
      <p:bold r:id="rId25"/>
      <p:italic r:id="rId26"/>
      <p:boldItalic r:id="rId27"/>
    </p:embeddedFont>
    <p:embeddedFont>
      <p:font typeface="Open Sauce" panose="020B0600000101010101" charset="0"/>
      <p:regular r:id="rId28"/>
    </p:embeddedFont>
    <p:embeddedFont>
      <p:font typeface="Open Sauce Bold" panose="020B0600000101010101"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1" d="100"/>
          <a:sy n="41" d="100"/>
        </p:scale>
        <p:origin x="132" y="6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5.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27.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F04"/>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3027166" cy="1531183"/>
          </a:xfrm>
          <a:prstGeom prst="rect">
            <a:avLst/>
          </a:prstGeom>
        </p:spPr>
      </p:pic>
      <p:pic>
        <p:nvPicPr>
          <p:cNvPr id="3" name="Picture 3"/>
          <p:cNvPicPr>
            <a:picLocks noChangeAspect="1"/>
          </p:cNvPicPr>
          <p:nvPr/>
        </p:nvPicPr>
        <p:blipFill>
          <a:blip r:embed="rId3"/>
          <a:srcRect/>
          <a:stretch>
            <a:fillRect/>
          </a:stretch>
        </p:blipFill>
        <p:spPr>
          <a:xfrm>
            <a:off x="14257811" y="9084774"/>
            <a:ext cx="4030189" cy="120222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171990" y="681795"/>
            <a:ext cx="7725784" cy="7868854"/>
          </a:xfrm>
          <a:prstGeom prst="rect">
            <a:avLst/>
          </a:prstGeom>
        </p:spPr>
      </p:pic>
      <p:grpSp>
        <p:nvGrpSpPr>
          <p:cNvPr id="6" name="Group 6"/>
          <p:cNvGrpSpPr/>
          <p:nvPr/>
        </p:nvGrpSpPr>
        <p:grpSpPr>
          <a:xfrm>
            <a:off x="-3365525" y="2139303"/>
            <a:ext cx="4726214" cy="6278985"/>
            <a:chOff x="0" y="0"/>
            <a:chExt cx="812800" cy="1079841"/>
          </a:xfrm>
        </p:grpSpPr>
        <p:sp>
          <p:nvSpPr>
            <p:cNvPr id="7" name="Freeform 7"/>
            <p:cNvSpPr/>
            <p:nvPr/>
          </p:nvSpPr>
          <p:spPr>
            <a:xfrm>
              <a:off x="-131111" y="0"/>
              <a:ext cx="1075022" cy="1079841"/>
            </a:xfrm>
            <a:custGeom>
              <a:avLst/>
              <a:gdLst/>
              <a:ahLst/>
              <a:cxnLst/>
              <a:rect l="l" t="t" r="r" b="b"/>
              <a:pathLst>
                <a:path w="1075022" h="1079841">
                  <a:moveTo>
                    <a:pt x="537511" y="0"/>
                  </a:moveTo>
                  <a:cubicBezTo>
                    <a:pt x="834758" y="1329"/>
                    <a:pt x="1075022" y="242670"/>
                    <a:pt x="1075022" y="539920"/>
                  </a:cubicBezTo>
                  <a:cubicBezTo>
                    <a:pt x="1075022" y="837171"/>
                    <a:pt x="834758" y="1078511"/>
                    <a:pt x="537511" y="1079841"/>
                  </a:cubicBezTo>
                  <a:cubicBezTo>
                    <a:pt x="240264" y="1078511"/>
                    <a:pt x="0" y="837171"/>
                    <a:pt x="0" y="539920"/>
                  </a:cubicBezTo>
                  <a:cubicBezTo>
                    <a:pt x="0" y="242670"/>
                    <a:pt x="240264" y="1329"/>
                    <a:pt x="537511" y="0"/>
                  </a:cubicBezTo>
                  <a:close/>
                </a:path>
              </a:pathLst>
            </a:custGeom>
            <a:solidFill>
              <a:srgbClr val="55AB40"/>
            </a:solidFill>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513583" y="2322449"/>
            <a:ext cx="7630417" cy="5524500"/>
          </a:xfrm>
          <a:prstGeom prst="rect">
            <a:avLst/>
          </a:prstGeom>
        </p:spPr>
        <p:txBody>
          <a:bodyPr lIns="0" tIns="0" rIns="0" bIns="0" rtlCol="0" anchor="t">
            <a:spAutoFit/>
          </a:bodyPr>
          <a:lstStyle/>
          <a:p>
            <a:pPr>
              <a:lnSpc>
                <a:spcPts val="10921"/>
              </a:lnSpc>
            </a:pPr>
            <a:r>
              <a:rPr lang="en-US" sz="9100" dirty="0">
                <a:solidFill>
                  <a:srgbClr val="FFFFFF"/>
                </a:solidFill>
                <a:latin typeface="Open Sauce Bold"/>
              </a:rPr>
              <a:t>E-Business Training Content For Trainers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3027166" cy="1531183"/>
          </a:xfrm>
          <a:prstGeom prst="rect">
            <a:avLst/>
          </a:prstGeom>
        </p:spPr>
      </p:pic>
      <p:pic>
        <p:nvPicPr>
          <p:cNvPr id="3" name="Picture 3"/>
          <p:cNvPicPr>
            <a:picLocks noChangeAspect="1"/>
          </p:cNvPicPr>
          <p:nvPr/>
        </p:nvPicPr>
        <p:blipFill>
          <a:blip r:embed="rId3"/>
          <a:srcRect/>
          <a:stretch>
            <a:fillRect/>
          </a:stretch>
        </p:blipFill>
        <p:spPr>
          <a:xfrm>
            <a:off x="14257811" y="9084774"/>
            <a:ext cx="4030189" cy="1202226"/>
          </a:xfrm>
          <a:prstGeom prst="rect">
            <a:avLst/>
          </a:prstGeom>
        </p:spPr>
      </p:pic>
      <p:pic>
        <p:nvPicPr>
          <p:cNvPr id="4" name="Picture 4"/>
          <p:cNvPicPr>
            <a:picLocks noChangeAspect="1"/>
          </p:cNvPicPr>
          <p:nvPr/>
        </p:nvPicPr>
        <p:blipFill>
          <a:blip r:embed="rId4"/>
          <a:srcRect/>
          <a:stretch>
            <a:fillRect/>
          </a:stretch>
        </p:blipFill>
        <p:spPr>
          <a:xfrm>
            <a:off x="8300463" y="1531183"/>
            <a:ext cx="9987537" cy="6666681"/>
          </a:xfrm>
          <a:prstGeom prst="rect">
            <a:avLst/>
          </a:prstGeom>
        </p:spPr>
      </p:pic>
      <p:sp>
        <p:nvSpPr>
          <p:cNvPr id="5" name="TextBox 5"/>
          <p:cNvSpPr txBox="1"/>
          <p:nvPr/>
        </p:nvSpPr>
        <p:spPr>
          <a:xfrm>
            <a:off x="1607661" y="2000250"/>
            <a:ext cx="6850539" cy="4010025"/>
          </a:xfrm>
          <a:prstGeom prst="rect">
            <a:avLst/>
          </a:prstGeom>
        </p:spPr>
        <p:txBody>
          <a:bodyPr lIns="0" tIns="0" rIns="0" bIns="0" rtlCol="0" anchor="t">
            <a:spAutoFit/>
          </a:bodyPr>
          <a:lstStyle/>
          <a:p>
            <a:pPr marL="0" lvl="0" indent="0">
              <a:lnSpc>
                <a:spcPts val="10559"/>
              </a:lnSpc>
            </a:pPr>
            <a:r>
              <a:rPr lang="en-US" sz="8799">
                <a:solidFill>
                  <a:srgbClr val="272727"/>
                </a:solidFill>
                <a:latin typeface="Open Sauce Bold"/>
              </a:rPr>
              <a:t>Digital Marketing Advanced</a:t>
            </a:r>
          </a:p>
        </p:txBody>
      </p:sp>
      <p:sp>
        <p:nvSpPr>
          <p:cNvPr id="6" name="TextBox 6"/>
          <p:cNvSpPr txBox="1"/>
          <p:nvPr/>
        </p:nvSpPr>
        <p:spPr>
          <a:xfrm>
            <a:off x="1626711" y="6010275"/>
            <a:ext cx="2926239" cy="771525"/>
          </a:xfrm>
          <a:prstGeom prst="rect">
            <a:avLst/>
          </a:prstGeom>
        </p:spPr>
        <p:txBody>
          <a:bodyPr lIns="0" tIns="0" rIns="0" bIns="0" rtlCol="0" anchor="t">
            <a:spAutoFit/>
          </a:bodyPr>
          <a:lstStyle/>
          <a:p>
            <a:pPr algn="just">
              <a:lnSpc>
                <a:spcPts val="6000"/>
              </a:lnSpc>
              <a:spcBef>
                <a:spcPct val="0"/>
              </a:spcBef>
            </a:pPr>
            <a:r>
              <a:rPr lang="en-US" sz="5000">
                <a:solidFill>
                  <a:srgbClr val="272727"/>
                </a:solidFill>
                <a:latin typeface="Open Sauce Bold"/>
              </a:rPr>
              <a:t>MS-301</a:t>
            </a:r>
          </a:p>
        </p:txBody>
      </p:sp>
      <p:sp>
        <p:nvSpPr>
          <p:cNvPr id="7" name="TextBox 7"/>
          <p:cNvSpPr txBox="1"/>
          <p:nvPr/>
        </p:nvSpPr>
        <p:spPr>
          <a:xfrm>
            <a:off x="1626711" y="7743825"/>
            <a:ext cx="3113782" cy="485775"/>
          </a:xfrm>
          <a:prstGeom prst="rect">
            <a:avLst/>
          </a:prstGeom>
        </p:spPr>
        <p:txBody>
          <a:bodyPr lIns="0" tIns="0" rIns="0" bIns="0" rtlCol="0" anchor="t">
            <a:spAutoFit/>
          </a:bodyPr>
          <a:lstStyle/>
          <a:p>
            <a:pPr algn="ctr">
              <a:lnSpc>
                <a:spcPts val="3840"/>
              </a:lnSpc>
              <a:spcBef>
                <a:spcPct val="0"/>
              </a:spcBef>
            </a:pPr>
            <a:r>
              <a:rPr lang="en-US" sz="3200">
                <a:solidFill>
                  <a:srgbClr val="272727"/>
                </a:solidFill>
                <a:latin typeface="Open Sauce"/>
              </a:rPr>
              <a:t>Fani Pramuditya</a:t>
            </a:r>
          </a:p>
        </p:txBody>
      </p:sp>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8281087">
            <a:off x="-344733" y="8165320"/>
            <a:ext cx="2506939" cy="25069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4257811" y="9084774"/>
            <a:ext cx="4030189" cy="1202226"/>
          </a:xfrm>
          <a:prstGeom prst="rect">
            <a:avLst/>
          </a:prstGeom>
        </p:spPr>
      </p:pic>
      <p:grpSp>
        <p:nvGrpSpPr>
          <p:cNvPr id="3" name="Group 3"/>
          <p:cNvGrpSpPr/>
          <p:nvPr/>
        </p:nvGrpSpPr>
        <p:grpSpPr>
          <a:xfrm>
            <a:off x="-4561264" y="-200025"/>
            <a:ext cx="10687050" cy="10687050"/>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B31"/>
            </a:solidFill>
          </p:spPr>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29212" y="2990850"/>
            <a:ext cx="4726214" cy="4726214"/>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9144000" y="2981325"/>
            <a:ext cx="7524750" cy="4886325"/>
          </a:xfrm>
          <a:prstGeom prst="rect">
            <a:avLst/>
          </a:prstGeom>
        </p:spPr>
        <p:txBody>
          <a:bodyPr lIns="0" tIns="0" rIns="0" bIns="0" rtlCol="0" anchor="t">
            <a:spAutoFit/>
          </a:bodyPr>
          <a:lstStyle/>
          <a:p>
            <a:pPr algn="r">
              <a:lnSpc>
                <a:spcPts val="9600"/>
              </a:lnSpc>
            </a:pPr>
            <a:r>
              <a:rPr lang="en-US" sz="8000">
                <a:solidFill>
                  <a:srgbClr val="FFFFFF"/>
                </a:solidFill>
                <a:latin typeface="Open Sauce Bold"/>
              </a:rPr>
              <a:t>MODULE 2.</a:t>
            </a:r>
          </a:p>
          <a:p>
            <a:pPr algn="r">
              <a:lnSpc>
                <a:spcPts val="9600"/>
              </a:lnSpc>
            </a:pPr>
            <a:endParaRPr lang="en-US" sz="8000">
              <a:solidFill>
                <a:srgbClr val="FFFFFF"/>
              </a:solidFill>
              <a:latin typeface="Open Sauce Bold"/>
            </a:endParaRPr>
          </a:p>
          <a:p>
            <a:pPr marL="0" lvl="0" indent="0" algn="r">
              <a:lnSpc>
                <a:spcPts val="9600"/>
              </a:lnSpc>
            </a:pPr>
            <a:r>
              <a:rPr lang="en-US" sz="8000">
                <a:solidFill>
                  <a:srgbClr val="FFFFFF"/>
                </a:solidFill>
                <a:latin typeface="Open Sauce"/>
              </a:rPr>
              <a:t>Content Marketing</a:t>
            </a:r>
          </a:p>
        </p:txBody>
      </p:sp>
      <p:pic>
        <p:nvPicPr>
          <p:cNvPr id="10" name="Picture 10"/>
          <p:cNvPicPr>
            <a:picLocks noChangeAspect="1"/>
          </p:cNvPicPr>
          <p:nvPr/>
        </p:nvPicPr>
        <p:blipFill>
          <a:blip r:embed="rId3"/>
          <a:srcRect/>
          <a:stretch>
            <a:fillRect/>
          </a:stretch>
        </p:blipFill>
        <p:spPr>
          <a:xfrm>
            <a:off x="0" y="0"/>
            <a:ext cx="3027166" cy="15311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sp>
        <p:nvSpPr>
          <p:cNvPr id="2" name="TextBox 2"/>
          <p:cNvSpPr txBox="1"/>
          <p:nvPr/>
        </p:nvSpPr>
        <p:spPr>
          <a:xfrm>
            <a:off x="1028700" y="1028700"/>
            <a:ext cx="16230600" cy="2867025"/>
          </a:xfrm>
          <a:prstGeom prst="rect">
            <a:avLst/>
          </a:prstGeom>
        </p:spPr>
        <p:txBody>
          <a:bodyPr lIns="0" tIns="0" rIns="0" bIns="0" rtlCol="0" anchor="t">
            <a:spAutoFit/>
          </a:bodyPr>
          <a:lstStyle/>
          <a:p>
            <a:pPr>
              <a:lnSpc>
                <a:spcPts val="4799"/>
              </a:lnSpc>
            </a:pPr>
            <a:r>
              <a:rPr lang="en-US" sz="3999">
                <a:solidFill>
                  <a:srgbClr val="FFFFFF"/>
                </a:solidFill>
                <a:latin typeface="Open Sauce Bold"/>
              </a:rPr>
              <a:t>2-1. [Activity]</a:t>
            </a:r>
          </a:p>
          <a:p>
            <a:pPr marL="0" lvl="0" indent="0">
              <a:lnSpc>
                <a:spcPts val="8999"/>
              </a:lnSpc>
            </a:pPr>
            <a:r>
              <a:rPr lang="en-US" sz="7499">
                <a:solidFill>
                  <a:srgbClr val="FFFFFF"/>
                </a:solidFill>
                <a:latin typeface="Open Sauce Bold"/>
              </a:rPr>
              <a:t>Sharing Perception of </a:t>
            </a:r>
            <a:r>
              <a:rPr lang="en-US" sz="7499">
                <a:solidFill>
                  <a:srgbClr val="FFCF04"/>
                </a:solidFill>
                <a:latin typeface="Open Sauce Bold"/>
              </a:rPr>
              <a:t>Content Marketing</a:t>
            </a: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5400000">
            <a:off x="16052738" y="0"/>
            <a:ext cx="2235262" cy="2235262"/>
          </a:xfrm>
          <a:prstGeom prst="rect">
            <a:avLst/>
          </a:prstGeom>
        </p:spPr>
      </p:pic>
      <p:sp>
        <p:nvSpPr>
          <p:cNvPr id="4" name="TextBox 4"/>
          <p:cNvSpPr txBox="1"/>
          <p:nvPr/>
        </p:nvSpPr>
        <p:spPr>
          <a:xfrm>
            <a:off x="1028700" y="4286250"/>
            <a:ext cx="16230600" cy="4489450"/>
          </a:xfrm>
          <a:prstGeom prst="rect">
            <a:avLst/>
          </a:prstGeom>
        </p:spPr>
        <p:txBody>
          <a:bodyPr lIns="0" tIns="0" rIns="0" bIns="0" rtlCol="0" anchor="t">
            <a:spAutoFit/>
          </a:bodyPr>
          <a:lstStyle/>
          <a:p>
            <a:pPr>
              <a:lnSpc>
                <a:spcPts val="4899"/>
              </a:lnSpc>
            </a:pPr>
            <a:r>
              <a:rPr lang="en-US" sz="3499">
                <a:solidFill>
                  <a:srgbClr val="FFFFFF"/>
                </a:solidFill>
                <a:latin typeface="Open Sauce Bold"/>
              </a:rPr>
              <a:t>The trainer asks the participants to present their perception of content marketing. Participants are encouraged to share their perspectives on content marketing.</a:t>
            </a:r>
          </a:p>
          <a:p>
            <a:pPr>
              <a:lnSpc>
                <a:spcPts val="4899"/>
              </a:lnSpc>
            </a:pPr>
            <a:r>
              <a:rPr lang="en-US" sz="3499">
                <a:solidFill>
                  <a:srgbClr val="FFFFFF"/>
                </a:solidFill>
                <a:latin typeface="Open Sauce Bold"/>
              </a:rPr>
              <a:t>The instructor can ask 2-3 participants and each person has 1 minute to answer.</a:t>
            </a:r>
          </a:p>
          <a:p>
            <a:pPr>
              <a:lnSpc>
                <a:spcPts val="3600"/>
              </a:lnSpc>
            </a:pPr>
            <a:endParaRPr lang="en-US" sz="3499">
              <a:solidFill>
                <a:srgbClr val="FFFFFF"/>
              </a:solidFill>
              <a:latin typeface="Open Sauce Bold"/>
            </a:endParaRPr>
          </a:p>
          <a:p>
            <a:pPr>
              <a:lnSpc>
                <a:spcPts val="3600"/>
              </a:lnSpc>
              <a:spcBef>
                <a:spcPct val="0"/>
              </a:spcBef>
            </a:pPr>
            <a:r>
              <a:rPr lang="en-US" sz="3000">
                <a:solidFill>
                  <a:srgbClr val="FFFFFF"/>
                </a:solidFill>
                <a:latin typeface="Open Sauce"/>
              </a:rPr>
              <a:t>For example, the instructor can play a video showing viral advertising on social media (each country might have a different example of a video which popular in every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52550" y="1019175"/>
            <a:ext cx="14375289" cy="2447925"/>
          </a:xfrm>
          <a:prstGeom prst="rect">
            <a:avLst/>
          </a:prstGeom>
        </p:spPr>
        <p:txBody>
          <a:bodyPr lIns="0" tIns="0" rIns="0" bIns="0" rtlCol="0" anchor="t">
            <a:spAutoFit/>
          </a:bodyPr>
          <a:lstStyle/>
          <a:p>
            <a:pPr>
              <a:lnSpc>
                <a:spcPts val="9600"/>
              </a:lnSpc>
            </a:pPr>
            <a:r>
              <a:rPr lang="en-US" sz="8000">
                <a:solidFill>
                  <a:srgbClr val="272727"/>
                </a:solidFill>
                <a:latin typeface="Open Sauce Bold"/>
              </a:rPr>
              <a:t>2-2.</a:t>
            </a:r>
          </a:p>
          <a:p>
            <a:pPr marL="0" lvl="0" indent="0">
              <a:lnSpc>
                <a:spcPts val="9600"/>
              </a:lnSpc>
            </a:pPr>
            <a:r>
              <a:rPr lang="en-US" sz="8000">
                <a:solidFill>
                  <a:srgbClr val="272727"/>
                </a:solidFill>
                <a:latin typeface="Open Sauce Bold"/>
              </a:rPr>
              <a:t>What is </a:t>
            </a:r>
            <a:r>
              <a:rPr lang="en-US" sz="8000">
                <a:solidFill>
                  <a:srgbClr val="55AB40"/>
                </a:solidFill>
                <a:latin typeface="Open Sauce Bold"/>
              </a:rPr>
              <a:t>Content Marketing</a:t>
            </a:r>
            <a:r>
              <a:rPr lang="en-US" sz="8000">
                <a:solidFill>
                  <a:srgbClr val="272727"/>
                </a:solidFill>
                <a:latin typeface="Open Sauce Bold"/>
              </a:rPr>
              <a:t>?</a:t>
            </a: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259591">
            <a:off x="15608287" y="7737040"/>
            <a:ext cx="3042519" cy="3042519"/>
          </a:xfrm>
          <a:prstGeom prst="rect">
            <a:avLst/>
          </a:prstGeom>
        </p:spPr>
      </p:pic>
      <p:sp>
        <p:nvSpPr>
          <p:cNvPr id="4" name="TextBox 4"/>
          <p:cNvSpPr txBox="1"/>
          <p:nvPr/>
        </p:nvSpPr>
        <p:spPr>
          <a:xfrm>
            <a:off x="1028700" y="3924300"/>
            <a:ext cx="15906750" cy="5334000"/>
          </a:xfrm>
          <a:prstGeom prst="rect">
            <a:avLst/>
          </a:prstGeom>
        </p:spPr>
        <p:txBody>
          <a:bodyPr lIns="0" tIns="0" rIns="0" bIns="0" rtlCol="0" anchor="t">
            <a:spAutoFit/>
          </a:bodyPr>
          <a:lstStyle/>
          <a:p>
            <a:pPr marL="755651" lvl="1" indent="-377825">
              <a:lnSpc>
                <a:spcPts val="4200"/>
              </a:lnSpc>
              <a:spcBef>
                <a:spcPct val="0"/>
              </a:spcBef>
              <a:buFont typeface="Arial"/>
              <a:buChar char="•"/>
            </a:pPr>
            <a:r>
              <a:rPr lang="en-US" sz="3500">
                <a:solidFill>
                  <a:srgbClr val="000000"/>
                </a:solidFill>
                <a:latin typeface="Open Sauce Bold"/>
              </a:rPr>
              <a:t>Content marketing is a marketing and business process for </a:t>
            </a:r>
            <a:r>
              <a:rPr lang="en-US" sz="3500">
                <a:solidFill>
                  <a:srgbClr val="55AB40"/>
                </a:solidFill>
                <a:latin typeface="Open Sauce Bold"/>
              </a:rPr>
              <a:t>creating and distributing relevant content to attract, acquire, and engage a clearly defined and understood target audience</a:t>
            </a:r>
            <a:r>
              <a:rPr lang="en-US" sz="3500">
                <a:solidFill>
                  <a:srgbClr val="000000"/>
                </a:solidFill>
                <a:latin typeface="Open Sauce Bold"/>
              </a:rPr>
              <a:t> with the objective of driving profitable customer action (Rose, 2013).</a:t>
            </a:r>
          </a:p>
          <a:p>
            <a:pPr>
              <a:lnSpc>
                <a:spcPts val="4200"/>
              </a:lnSpc>
              <a:spcBef>
                <a:spcPct val="0"/>
              </a:spcBef>
            </a:pPr>
            <a:endParaRPr lang="en-US" sz="3500">
              <a:solidFill>
                <a:srgbClr val="000000"/>
              </a:solidFill>
              <a:latin typeface="Open Sauce Bold"/>
            </a:endParaRPr>
          </a:p>
          <a:p>
            <a:pPr marL="755651" lvl="1" indent="-377825">
              <a:lnSpc>
                <a:spcPts val="4200"/>
              </a:lnSpc>
              <a:spcBef>
                <a:spcPct val="0"/>
              </a:spcBef>
              <a:buFont typeface="Arial"/>
              <a:buChar char="•"/>
            </a:pPr>
            <a:r>
              <a:rPr lang="en-US" sz="3500">
                <a:solidFill>
                  <a:srgbClr val="000000"/>
                </a:solidFill>
                <a:latin typeface="Open Sauce Bold"/>
              </a:rPr>
              <a:t>The</a:t>
            </a:r>
            <a:r>
              <a:rPr lang="en-US" sz="3500">
                <a:solidFill>
                  <a:srgbClr val="55AB40"/>
                </a:solidFill>
                <a:latin typeface="Open Sauce Bold"/>
              </a:rPr>
              <a:t> key</a:t>
            </a:r>
            <a:r>
              <a:rPr lang="en-US" sz="3500">
                <a:solidFill>
                  <a:srgbClr val="000000"/>
                </a:solidFill>
                <a:latin typeface="Open Sauce Bold"/>
              </a:rPr>
              <a:t> to content marketing is </a:t>
            </a:r>
            <a:r>
              <a:rPr lang="en-US" sz="3500">
                <a:solidFill>
                  <a:srgbClr val="55AB40"/>
                </a:solidFill>
                <a:latin typeface="Open Sauce Bold"/>
              </a:rPr>
              <a:t>valuable content</a:t>
            </a:r>
            <a:r>
              <a:rPr lang="en-US" sz="3500">
                <a:solidFill>
                  <a:srgbClr val="000000"/>
                </a:solidFill>
                <a:latin typeface="Open Sauce Bold"/>
              </a:rPr>
              <a:t>.</a:t>
            </a:r>
          </a:p>
          <a:p>
            <a:pPr>
              <a:lnSpc>
                <a:spcPts val="4200"/>
              </a:lnSpc>
              <a:spcBef>
                <a:spcPct val="0"/>
              </a:spcBef>
            </a:pPr>
            <a:endParaRPr lang="en-US" sz="3500">
              <a:solidFill>
                <a:srgbClr val="000000"/>
              </a:solidFill>
              <a:latin typeface="Open Sauce Bold"/>
            </a:endParaRPr>
          </a:p>
          <a:p>
            <a:pPr marL="755651" lvl="1" indent="-377825">
              <a:lnSpc>
                <a:spcPts val="4200"/>
              </a:lnSpc>
              <a:buFont typeface="Arial"/>
              <a:buChar char="•"/>
            </a:pPr>
            <a:r>
              <a:rPr lang="en-US" sz="3500">
                <a:solidFill>
                  <a:srgbClr val="000000"/>
                </a:solidFill>
                <a:latin typeface="Open Sauce Bold"/>
              </a:rPr>
              <a:t>Content marketing examples: blogs, newsletters, whitepapers, videos, email, social media posts, etc.</a:t>
            </a:r>
          </a:p>
          <a:p>
            <a:pPr>
              <a:lnSpc>
                <a:spcPts val="4200"/>
              </a:lnSpc>
              <a:spcBef>
                <a:spcPct val="0"/>
              </a:spcBef>
            </a:pPr>
            <a:endParaRPr lang="en-US" sz="3500">
              <a:solidFill>
                <a:srgbClr val="000000"/>
              </a:solidFill>
              <a:latin typeface="Open Sauce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B3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023" b="4023"/>
          <a:stretch>
            <a:fillRect/>
          </a:stretch>
        </p:blipFill>
        <p:spPr>
          <a:xfrm>
            <a:off x="13564628" y="0"/>
            <a:ext cx="4723372" cy="4343237"/>
          </a:xfrm>
          <a:prstGeom prst="rect">
            <a:avLst/>
          </a:prstGeom>
        </p:spPr>
      </p:pic>
      <p:pic>
        <p:nvPicPr>
          <p:cNvPr id="3" name="Picture 3"/>
          <p:cNvPicPr>
            <a:picLocks noChangeAspect="1"/>
          </p:cNvPicPr>
          <p:nvPr/>
        </p:nvPicPr>
        <p:blipFill>
          <a:blip r:embed="rId3"/>
          <a:srcRect l="20713" t="13611" r="20121" b="18938"/>
          <a:stretch>
            <a:fillRect/>
          </a:stretch>
        </p:blipFill>
        <p:spPr>
          <a:xfrm>
            <a:off x="1252700" y="5467904"/>
            <a:ext cx="3493201" cy="3982396"/>
          </a:xfrm>
          <a:prstGeom prst="rect">
            <a:avLst/>
          </a:prstGeom>
        </p:spPr>
      </p:pic>
      <p:pic>
        <p:nvPicPr>
          <p:cNvPr id="4" name="Picture 4"/>
          <p:cNvPicPr>
            <a:picLocks noChangeAspect="1"/>
          </p:cNvPicPr>
          <p:nvPr/>
        </p:nvPicPr>
        <p:blipFill>
          <a:blip r:embed="rId4"/>
          <a:srcRect/>
          <a:stretch>
            <a:fillRect/>
          </a:stretch>
        </p:blipFill>
        <p:spPr>
          <a:xfrm>
            <a:off x="7047033" y="8223952"/>
            <a:ext cx="11240967" cy="2063048"/>
          </a:xfrm>
          <a:prstGeom prst="rect">
            <a:avLst/>
          </a:prstGeom>
        </p:spPr>
      </p:pic>
      <p:pic>
        <p:nvPicPr>
          <p:cNvPr id="5" name="Picture 5"/>
          <p:cNvPicPr>
            <a:picLocks noChangeAspect="1"/>
          </p:cNvPicPr>
          <p:nvPr/>
        </p:nvPicPr>
        <p:blipFill>
          <a:blip r:embed="rId5"/>
          <a:srcRect l="21519" r="19769"/>
          <a:stretch>
            <a:fillRect/>
          </a:stretch>
        </p:blipFill>
        <p:spPr>
          <a:xfrm>
            <a:off x="5282646" y="4524449"/>
            <a:ext cx="3861354" cy="3699503"/>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5069200" y="5005152"/>
            <a:ext cx="3218800" cy="3218800"/>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6736404" y="-95249"/>
            <a:ext cx="4815191" cy="4114800"/>
          </a:xfrm>
          <a:prstGeom prst="rect">
            <a:avLst/>
          </a:prstGeom>
        </p:spPr>
      </p:pic>
      <p:pic>
        <p:nvPicPr>
          <p:cNvPr id="8" name="Picture 8"/>
          <p:cNvPicPr>
            <a:picLocks noChangeAspect="1"/>
          </p:cNvPicPr>
          <p:nvPr/>
        </p:nvPicPr>
        <p:blipFill>
          <a:blip r:embed="rId10"/>
          <a:srcRect/>
          <a:stretch>
            <a:fillRect/>
          </a:stretch>
        </p:blipFill>
        <p:spPr>
          <a:xfrm>
            <a:off x="9912000" y="3924301"/>
            <a:ext cx="4108230" cy="4108230"/>
          </a:xfrm>
          <a:prstGeom prst="rect">
            <a:avLst/>
          </a:prstGeom>
        </p:spPr>
      </p:pic>
      <p:sp>
        <p:nvSpPr>
          <p:cNvPr id="9" name="TextBox 9"/>
          <p:cNvSpPr txBox="1"/>
          <p:nvPr/>
        </p:nvSpPr>
        <p:spPr>
          <a:xfrm>
            <a:off x="1028700" y="1019175"/>
            <a:ext cx="5432984" cy="3667125"/>
          </a:xfrm>
          <a:prstGeom prst="rect">
            <a:avLst/>
          </a:prstGeom>
        </p:spPr>
        <p:txBody>
          <a:bodyPr lIns="0" tIns="0" rIns="0" bIns="0" rtlCol="0" anchor="t">
            <a:spAutoFit/>
          </a:bodyPr>
          <a:lstStyle/>
          <a:p>
            <a:pPr algn="just">
              <a:lnSpc>
                <a:spcPts val="9600"/>
              </a:lnSpc>
              <a:spcBef>
                <a:spcPct val="0"/>
              </a:spcBef>
            </a:pPr>
            <a:r>
              <a:rPr lang="en-US" sz="8000">
                <a:solidFill>
                  <a:srgbClr val="000000"/>
                </a:solidFill>
                <a:latin typeface="Open Sauce Bold"/>
              </a:rPr>
              <a:t>Content Marketing Examples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1682087" y="3920406"/>
            <a:ext cx="5941216" cy="4344514"/>
          </a:xfrm>
          <a:prstGeom prst="rect">
            <a:avLst/>
          </a:prstGeom>
        </p:spPr>
      </p:pic>
      <p:sp>
        <p:nvSpPr>
          <p:cNvPr id="3" name="TextBox 3"/>
          <p:cNvSpPr txBox="1"/>
          <p:nvPr/>
        </p:nvSpPr>
        <p:spPr>
          <a:xfrm>
            <a:off x="1028700" y="1019175"/>
            <a:ext cx="13300145" cy="2447925"/>
          </a:xfrm>
          <a:prstGeom prst="rect">
            <a:avLst/>
          </a:prstGeom>
        </p:spPr>
        <p:txBody>
          <a:bodyPr lIns="0" tIns="0" rIns="0" bIns="0" rtlCol="0" anchor="t">
            <a:spAutoFit/>
          </a:bodyPr>
          <a:lstStyle/>
          <a:p>
            <a:pPr>
              <a:lnSpc>
                <a:spcPts val="9600"/>
              </a:lnSpc>
            </a:pPr>
            <a:r>
              <a:rPr lang="en-US" sz="8000">
                <a:solidFill>
                  <a:srgbClr val="000000"/>
                </a:solidFill>
                <a:latin typeface="Open Sauce Bold"/>
              </a:rPr>
              <a:t>2-3.</a:t>
            </a:r>
          </a:p>
          <a:p>
            <a:pPr marL="0" lvl="0" indent="0">
              <a:lnSpc>
                <a:spcPts val="9600"/>
              </a:lnSpc>
            </a:pPr>
            <a:r>
              <a:rPr lang="en-US" sz="8000">
                <a:solidFill>
                  <a:srgbClr val="000000"/>
                </a:solidFill>
                <a:latin typeface="Open Sauce Bold"/>
              </a:rPr>
              <a:t>Why </a:t>
            </a:r>
            <a:r>
              <a:rPr lang="en-US" sz="8000">
                <a:solidFill>
                  <a:srgbClr val="55AB40"/>
                </a:solidFill>
                <a:latin typeface="Open Sauce Bold"/>
              </a:rPr>
              <a:t>Content Marketing</a:t>
            </a:r>
            <a:r>
              <a:rPr lang="en-US" sz="8000">
                <a:solidFill>
                  <a:srgbClr val="000000"/>
                </a:solidFill>
                <a:latin typeface="Open Sauce Bold"/>
              </a:rPr>
              <a:t>?</a:t>
            </a:r>
          </a:p>
        </p:txBody>
      </p:sp>
      <p:sp>
        <p:nvSpPr>
          <p:cNvPr id="4" name="TextBox 4"/>
          <p:cNvSpPr txBox="1"/>
          <p:nvPr/>
        </p:nvSpPr>
        <p:spPr>
          <a:xfrm>
            <a:off x="1190625" y="3853731"/>
            <a:ext cx="10491462" cy="49307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000000"/>
                </a:solidFill>
                <a:latin typeface="Open Sauce Bold"/>
              </a:rPr>
              <a:t>Content marketing is crucial because it helps you </a:t>
            </a:r>
            <a:r>
              <a:rPr lang="en-US" sz="3500">
                <a:solidFill>
                  <a:srgbClr val="55AB40"/>
                </a:solidFill>
                <a:latin typeface="Open Sauce Bold"/>
              </a:rPr>
              <a:t>build trust, develop connections, enhance conversions, and generate leads</a:t>
            </a:r>
            <a:r>
              <a:rPr lang="en-US" sz="3500">
                <a:solidFill>
                  <a:srgbClr val="000000"/>
                </a:solidFill>
                <a:latin typeface="Open Sauce Bold"/>
              </a:rPr>
              <a:t> by answering your audience's questions.</a:t>
            </a:r>
          </a:p>
          <a:p>
            <a:pPr>
              <a:lnSpc>
                <a:spcPts val="4900"/>
              </a:lnSpc>
            </a:pPr>
            <a:endParaRPr lang="en-US" sz="3500">
              <a:solidFill>
                <a:srgbClr val="000000"/>
              </a:solidFill>
              <a:latin typeface="Open Sauce Bold"/>
            </a:endParaRPr>
          </a:p>
          <a:p>
            <a:pPr marL="755651" lvl="1" indent="-377825">
              <a:lnSpc>
                <a:spcPts val="4900"/>
              </a:lnSpc>
              <a:buFont typeface="Arial"/>
              <a:buChar char="•"/>
            </a:pPr>
            <a:r>
              <a:rPr lang="en-US" sz="3500">
                <a:solidFill>
                  <a:srgbClr val="55AB40"/>
                </a:solidFill>
                <a:latin typeface="Open Sauce Bold"/>
              </a:rPr>
              <a:t>Consistent, high-quality, and engaging content drives audience decision-making</a:t>
            </a:r>
            <a:r>
              <a:rPr lang="en-US" sz="3500">
                <a:solidFill>
                  <a:srgbClr val="000000"/>
                </a:solidFill>
                <a:latin typeface="Open Sauce Bold"/>
              </a:rPr>
              <a:t> more than any other strategy.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B3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306838" y="1071294"/>
            <a:ext cx="1456816" cy="1210482"/>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8306838" y="2830955"/>
            <a:ext cx="1456816" cy="1115127"/>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8306838" y="7843864"/>
            <a:ext cx="1456816" cy="1414436"/>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8366115" y="4393688"/>
            <a:ext cx="1338262" cy="1338262"/>
          </a:xfrm>
          <a:prstGeom prst="rect">
            <a:avLst/>
          </a:prstGeom>
        </p:spPr>
      </p:pic>
      <p:pic>
        <p:nvPicPr>
          <p:cNvPr id="6" name="Picture 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8372475" y="6081726"/>
            <a:ext cx="1543050" cy="1543050"/>
          </a:xfrm>
          <a:prstGeom prst="rect">
            <a:avLst/>
          </a:prstGeom>
        </p:spPr>
      </p:pic>
      <p:sp>
        <p:nvSpPr>
          <p:cNvPr id="7" name="TextBox 7"/>
          <p:cNvSpPr txBox="1"/>
          <p:nvPr/>
        </p:nvSpPr>
        <p:spPr>
          <a:xfrm>
            <a:off x="1621620" y="1843087"/>
            <a:ext cx="5733393" cy="6105525"/>
          </a:xfrm>
          <a:prstGeom prst="rect">
            <a:avLst/>
          </a:prstGeom>
        </p:spPr>
        <p:txBody>
          <a:bodyPr lIns="0" tIns="0" rIns="0" bIns="0" rtlCol="0" anchor="t">
            <a:spAutoFit/>
          </a:bodyPr>
          <a:lstStyle/>
          <a:p>
            <a:pPr>
              <a:lnSpc>
                <a:spcPts val="9600"/>
              </a:lnSpc>
            </a:pPr>
            <a:r>
              <a:rPr lang="en-US" sz="8000">
                <a:solidFill>
                  <a:srgbClr val="272727"/>
                </a:solidFill>
                <a:latin typeface="Open Sauce Bold"/>
              </a:rPr>
              <a:t>2-4.</a:t>
            </a:r>
          </a:p>
          <a:p>
            <a:pPr marL="0" lvl="0" indent="0">
              <a:lnSpc>
                <a:spcPts val="9600"/>
              </a:lnSpc>
            </a:pPr>
            <a:r>
              <a:rPr lang="en-US" sz="8000">
                <a:solidFill>
                  <a:srgbClr val="272727"/>
                </a:solidFill>
                <a:latin typeface="Open Sauce Bold"/>
              </a:rPr>
              <a:t>The Benefits of Content Marketing</a:t>
            </a:r>
          </a:p>
        </p:txBody>
      </p:sp>
      <p:sp>
        <p:nvSpPr>
          <p:cNvPr id="8" name="TextBox 8"/>
          <p:cNvSpPr txBox="1"/>
          <p:nvPr/>
        </p:nvSpPr>
        <p:spPr>
          <a:xfrm>
            <a:off x="10078045" y="1061769"/>
            <a:ext cx="7181255" cy="981075"/>
          </a:xfrm>
          <a:prstGeom prst="rect">
            <a:avLst/>
          </a:prstGeom>
        </p:spPr>
        <p:txBody>
          <a:bodyPr lIns="0" tIns="0" rIns="0" bIns="0" rtlCol="0" anchor="t">
            <a:spAutoFit/>
          </a:bodyPr>
          <a:lstStyle/>
          <a:p>
            <a:pPr>
              <a:lnSpc>
                <a:spcPts val="3839"/>
              </a:lnSpc>
              <a:spcBef>
                <a:spcPct val="0"/>
              </a:spcBef>
            </a:pPr>
            <a:r>
              <a:rPr lang="en-US" sz="3199">
                <a:solidFill>
                  <a:srgbClr val="272727"/>
                </a:solidFill>
                <a:latin typeface="Open Sauce Bold"/>
              </a:rPr>
              <a:t>Increased your sales and cost- saving.</a:t>
            </a:r>
          </a:p>
        </p:txBody>
      </p:sp>
      <p:sp>
        <p:nvSpPr>
          <p:cNvPr id="9" name="TextBox 9"/>
          <p:cNvSpPr txBox="1"/>
          <p:nvPr/>
        </p:nvSpPr>
        <p:spPr>
          <a:xfrm>
            <a:off x="10078045" y="2976428"/>
            <a:ext cx="7131695" cy="981075"/>
          </a:xfrm>
          <a:prstGeom prst="rect">
            <a:avLst/>
          </a:prstGeom>
        </p:spPr>
        <p:txBody>
          <a:bodyPr lIns="0" tIns="0" rIns="0" bIns="0" rtlCol="0" anchor="t">
            <a:spAutoFit/>
          </a:bodyPr>
          <a:lstStyle/>
          <a:p>
            <a:pPr>
              <a:lnSpc>
                <a:spcPts val="3839"/>
              </a:lnSpc>
              <a:spcBef>
                <a:spcPct val="0"/>
              </a:spcBef>
            </a:pPr>
            <a:r>
              <a:rPr lang="en-US" sz="3199">
                <a:solidFill>
                  <a:srgbClr val="272727"/>
                </a:solidFill>
                <a:latin typeface="Open Sauce Bold"/>
              </a:rPr>
              <a:t>Better customers with greater loyalty.</a:t>
            </a:r>
          </a:p>
        </p:txBody>
      </p:sp>
      <p:sp>
        <p:nvSpPr>
          <p:cNvPr id="10" name="TextBox 10"/>
          <p:cNvSpPr txBox="1"/>
          <p:nvPr/>
        </p:nvSpPr>
        <p:spPr>
          <a:xfrm>
            <a:off x="10127605" y="4891087"/>
            <a:ext cx="6349901" cy="495300"/>
          </a:xfrm>
          <a:prstGeom prst="rect">
            <a:avLst/>
          </a:prstGeom>
        </p:spPr>
        <p:txBody>
          <a:bodyPr lIns="0" tIns="0" rIns="0" bIns="0" rtlCol="0" anchor="t">
            <a:spAutoFit/>
          </a:bodyPr>
          <a:lstStyle/>
          <a:p>
            <a:pPr>
              <a:lnSpc>
                <a:spcPts val="3839"/>
              </a:lnSpc>
              <a:spcBef>
                <a:spcPct val="0"/>
              </a:spcBef>
            </a:pPr>
            <a:r>
              <a:rPr lang="en-US" sz="3199">
                <a:solidFill>
                  <a:srgbClr val="272727"/>
                </a:solidFill>
                <a:latin typeface="Open Sauce Bold"/>
              </a:rPr>
              <a:t>Better traction on social media.</a:t>
            </a:r>
          </a:p>
        </p:txBody>
      </p:sp>
      <p:sp>
        <p:nvSpPr>
          <p:cNvPr id="11" name="TextBox 11"/>
          <p:cNvSpPr txBox="1"/>
          <p:nvPr/>
        </p:nvSpPr>
        <p:spPr>
          <a:xfrm>
            <a:off x="10127605" y="6357951"/>
            <a:ext cx="7131695" cy="981075"/>
          </a:xfrm>
          <a:prstGeom prst="rect">
            <a:avLst/>
          </a:prstGeom>
        </p:spPr>
        <p:txBody>
          <a:bodyPr lIns="0" tIns="0" rIns="0" bIns="0" rtlCol="0" anchor="t">
            <a:spAutoFit/>
          </a:bodyPr>
          <a:lstStyle/>
          <a:p>
            <a:pPr>
              <a:lnSpc>
                <a:spcPts val="3839"/>
              </a:lnSpc>
              <a:spcBef>
                <a:spcPct val="0"/>
              </a:spcBef>
            </a:pPr>
            <a:r>
              <a:rPr lang="en-US" sz="3199">
                <a:solidFill>
                  <a:srgbClr val="272727"/>
                </a:solidFill>
                <a:latin typeface="Open Sauce Bold"/>
              </a:rPr>
              <a:t>Original content can improves conversions.</a:t>
            </a:r>
          </a:p>
        </p:txBody>
      </p:sp>
      <p:sp>
        <p:nvSpPr>
          <p:cNvPr id="12" name="TextBox 12"/>
          <p:cNvSpPr txBox="1"/>
          <p:nvPr/>
        </p:nvSpPr>
        <p:spPr>
          <a:xfrm>
            <a:off x="10127605" y="8203419"/>
            <a:ext cx="7131695" cy="495300"/>
          </a:xfrm>
          <a:prstGeom prst="rect">
            <a:avLst/>
          </a:prstGeom>
        </p:spPr>
        <p:txBody>
          <a:bodyPr lIns="0" tIns="0" rIns="0" bIns="0" rtlCol="0" anchor="t">
            <a:spAutoFit/>
          </a:bodyPr>
          <a:lstStyle/>
          <a:p>
            <a:pPr>
              <a:lnSpc>
                <a:spcPts val="3839"/>
              </a:lnSpc>
              <a:spcBef>
                <a:spcPct val="0"/>
              </a:spcBef>
            </a:pPr>
            <a:r>
              <a:rPr lang="en-US" sz="3199">
                <a:solidFill>
                  <a:srgbClr val="272727"/>
                </a:solidFill>
                <a:latin typeface="Open Sauce Bold"/>
              </a:rPr>
              <a:t>Brands build name awareness.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6616898" y="3257550"/>
            <a:ext cx="5054203" cy="6428104"/>
            <a:chOff x="0" y="0"/>
            <a:chExt cx="726081" cy="923454"/>
          </a:xfrm>
        </p:grpSpPr>
        <p:sp>
          <p:nvSpPr>
            <p:cNvPr id="3" name="Freeform 3"/>
            <p:cNvSpPr/>
            <p:nvPr/>
          </p:nvSpPr>
          <p:spPr>
            <a:xfrm>
              <a:off x="0" y="0"/>
              <a:ext cx="726081" cy="923454"/>
            </a:xfrm>
            <a:custGeom>
              <a:avLst/>
              <a:gdLst/>
              <a:ahLst/>
              <a:cxnLst/>
              <a:rect l="l" t="t" r="r" b="b"/>
              <a:pathLst>
                <a:path w="726081" h="923454">
                  <a:moveTo>
                    <a:pt x="242158" y="904385"/>
                  </a:moveTo>
                  <a:cubicBezTo>
                    <a:pt x="279382" y="915899"/>
                    <a:pt x="321701" y="923454"/>
                    <a:pt x="363236" y="923454"/>
                  </a:cubicBezTo>
                  <a:cubicBezTo>
                    <a:pt x="404772" y="923454"/>
                    <a:pt x="444740" y="916977"/>
                    <a:pt x="481572" y="905463"/>
                  </a:cubicBezTo>
                  <a:cubicBezTo>
                    <a:pt x="482356" y="905104"/>
                    <a:pt x="483140" y="905104"/>
                    <a:pt x="483923" y="904744"/>
                  </a:cubicBezTo>
                  <a:cubicBezTo>
                    <a:pt x="622243" y="858689"/>
                    <a:pt x="724122" y="737075"/>
                    <a:pt x="726081" y="592494"/>
                  </a:cubicBezTo>
                  <a:lnTo>
                    <a:pt x="726081" y="0"/>
                  </a:lnTo>
                  <a:lnTo>
                    <a:pt x="0" y="0"/>
                  </a:lnTo>
                  <a:lnTo>
                    <a:pt x="0" y="592054"/>
                  </a:lnTo>
                  <a:cubicBezTo>
                    <a:pt x="1959" y="737794"/>
                    <a:pt x="102270" y="859409"/>
                    <a:pt x="242158" y="904385"/>
                  </a:cubicBezTo>
                  <a:close/>
                </a:path>
              </a:pathLst>
            </a:custGeom>
            <a:solidFill>
              <a:srgbClr val="FFDB31"/>
            </a:solidFill>
          </p:spPr>
        </p:sp>
        <p:sp>
          <p:nvSpPr>
            <p:cNvPr id="4" name="TextBox 4"/>
            <p:cNvSpPr txBox="1"/>
            <p:nvPr/>
          </p:nvSpPr>
          <p:spPr>
            <a:xfrm>
              <a:off x="0" y="-47625"/>
              <a:ext cx="660400" cy="73342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876300"/>
            <a:ext cx="16230600" cy="2381250"/>
          </a:xfrm>
          <a:prstGeom prst="rect">
            <a:avLst/>
          </a:prstGeom>
        </p:spPr>
        <p:txBody>
          <a:bodyPr lIns="0" tIns="0" rIns="0" bIns="0" rtlCol="0" anchor="t">
            <a:spAutoFit/>
          </a:bodyPr>
          <a:lstStyle/>
          <a:p>
            <a:pPr>
              <a:lnSpc>
                <a:spcPts val="9600"/>
              </a:lnSpc>
            </a:pPr>
            <a:r>
              <a:rPr lang="en-US" sz="8000">
                <a:solidFill>
                  <a:srgbClr val="FFFFFF"/>
                </a:solidFill>
                <a:latin typeface="Open Sauce Bold"/>
              </a:rPr>
              <a:t>2-5.</a:t>
            </a:r>
          </a:p>
          <a:p>
            <a:pPr marL="0" lvl="0" indent="0">
              <a:lnSpc>
                <a:spcPts val="9120"/>
              </a:lnSpc>
            </a:pPr>
            <a:r>
              <a:rPr lang="en-US" sz="7600">
                <a:solidFill>
                  <a:srgbClr val="FFFFFF"/>
                </a:solidFill>
                <a:latin typeface="Open Sauce Bold"/>
              </a:rPr>
              <a:t>The Stages of Content Marketing</a:t>
            </a:r>
          </a:p>
        </p:txBody>
      </p:sp>
      <p:grpSp>
        <p:nvGrpSpPr>
          <p:cNvPr id="6" name="Group 6"/>
          <p:cNvGrpSpPr/>
          <p:nvPr/>
        </p:nvGrpSpPr>
        <p:grpSpPr>
          <a:xfrm rot="-10800000">
            <a:off x="1029295" y="3257550"/>
            <a:ext cx="5054203" cy="6428104"/>
            <a:chOff x="0" y="0"/>
            <a:chExt cx="726081" cy="923454"/>
          </a:xfrm>
        </p:grpSpPr>
        <p:sp>
          <p:nvSpPr>
            <p:cNvPr id="7" name="Freeform 7"/>
            <p:cNvSpPr/>
            <p:nvPr/>
          </p:nvSpPr>
          <p:spPr>
            <a:xfrm>
              <a:off x="0" y="0"/>
              <a:ext cx="726081" cy="923454"/>
            </a:xfrm>
            <a:custGeom>
              <a:avLst/>
              <a:gdLst/>
              <a:ahLst/>
              <a:cxnLst/>
              <a:rect l="l" t="t" r="r" b="b"/>
              <a:pathLst>
                <a:path w="726081" h="923454">
                  <a:moveTo>
                    <a:pt x="242158" y="904385"/>
                  </a:moveTo>
                  <a:cubicBezTo>
                    <a:pt x="279382" y="915899"/>
                    <a:pt x="321701" y="923454"/>
                    <a:pt x="363236" y="923454"/>
                  </a:cubicBezTo>
                  <a:cubicBezTo>
                    <a:pt x="404772" y="923454"/>
                    <a:pt x="444740" y="916977"/>
                    <a:pt x="481572" y="905463"/>
                  </a:cubicBezTo>
                  <a:cubicBezTo>
                    <a:pt x="482356" y="905104"/>
                    <a:pt x="483140" y="905104"/>
                    <a:pt x="483923" y="904744"/>
                  </a:cubicBezTo>
                  <a:cubicBezTo>
                    <a:pt x="622243" y="858689"/>
                    <a:pt x="724122" y="737075"/>
                    <a:pt x="726081" y="592494"/>
                  </a:cubicBezTo>
                  <a:lnTo>
                    <a:pt x="726081" y="0"/>
                  </a:lnTo>
                  <a:lnTo>
                    <a:pt x="0" y="0"/>
                  </a:lnTo>
                  <a:lnTo>
                    <a:pt x="0" y="592054"/>
                  </a:lnTo>
                  <a:cubicBezTo>
                    <a:pt x="1959" y="737794"/>
                    <a:pt x="102270" y="859409"/>
                    <a:pt x="242158" y="904385"/>
                  </a:cubicBezTo>
                  <a:close/>
                </a:path>
              </a:pathLst>
            </a:custGeom>
            <a:solidFill>
              <a:srgbClr val="FFDB31"/>
            </a:solidFill>
          </p:spPr>
        </p:sp>
        <p:sp>
          <p:nvSpPr>
            <p:cNvPr id="8" name="TextBox 8"/>
            <p:cNvSpPr txBox="1"/>
            <p:nvPr/>
          </p:nvSpPr>
          <p:spPr>
            <a:xfrm>
              <a:off x="0" y="-47625"/>
              <a:ext cx="660400" cy="73342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rot="-10800000">
            <a:off x="12204502" y="3257550"/>
            <a:ext cx="5054798" cy="6428104"/>
            <a:chOff x="0" y="0"/>
            <a:chExt cx="726166" cy="923454"/>
          </a:xfrm>
        </p:grpSpPr>
        <p:sp>
          <p:nvSpPr>
            <p:cNvPr id="10" name="Freeform 10"/>
            <p:cNvSpPr/>
            <p:nvPr/>
          </p:nvSpPr>
          <p:spPr>
            <a:xfrm>
              <a:off x="0" y="0"/>
              <a:ext cx="726166" cy="923454"/>
            </a:xfrm>
            <a:custGeom>
              <a:avLst/>
              <a:gdLst/>
              <a:ahLst/>
              <a:cxnLst/>
              <a:rect l="l" t="t" r="r" b="b"/>
              <a:pathLst>
                <a:path w="726166" h="923454">
                  <a:moveTo>
                    <a:pt x="242186" y="904385"/>
                  </a:moveTo>
                  <a:cubicBezTo>
                    <a:pt x="279415" y="915899"/>
                    <a:pt x="321739" y="923454"/>
                    <a:pt x="363279" y="923454"/>
                  </a:cubicBezTo>
                  <a:cubicBezTo>
                    <a:pt x="404820" y="923454"/>
                    <a:pt x="444792" y="916977"/>
                    <a:pt x="481628" y="905463"/>
                  </a:cubicBezTo>
                  <a:cubicBezTo>
                    <a:pt x="482413" y="905104"/>
                    <a:pt x="483197" y="905104"/>
                    <a:pt x="483980" y="904744"/>
                  </a:cubicBezTo>
                  <a:cubicBezTo>
                    <a:pt x="622316" y="858689"/>
                    <a:pt x="724207" y="737075"/>
                    <a:pt x="726166" y="592494"/>
                  </a:cubicBezTo>
                  <a:lnTo>
                    <a:pt x="726166" y="0"/>
                  </a:lnTo>
                  <a:lnTo>
                    <a:pt x="0" y="0"/>
                  </a:lnTo>
                  <a:lnTo>
                    <a:pt x="0" y="592054"/>
                  </a:lnTo>
                  <a:cubicBezTo>
                    <a:pt x="1959" y="737794"/>
                    <a:pt x="102282" y="859409"/>
                    <a:pt x="242186" y="904385"/>
                  </a:cubicBezTo>
                  <a:close/>
                </a:path>
              </a:pathLst>
            </a:custGeom>
            <a:solidFill>
              <a:srgbClr val="FFDB31"/>
            </a:solidFill>
          </p:spPr>
        </p:sp>
        <p:sp>
          <p:nvSpPr>
            <p:cNvPr id="11" name="TextBox 11"/>
            <p:cNvSpPr txBox="1"/>
            <p:nvPr/>
          </p:nvSpPr>
          <p:spPr>
            <a:xfrm>
              <a:off x="0" y="-47625"/>
              <a:ext cx="660400" cy="73342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666949" y="4162425"/>
            <a:ext cx="3816995" cy="495300"/>
          </a:xfrm>
          <a:prstGeom prst="rect">
            <a:avLst/>
          </a:prstGeom>
        </p:spPr>
        <p:txBody>
          <a:bodyPr lIns="0" tIns="0" rIns="0" bIns="0" rtlCol="0" anchor="t">
            <a:spAutoFit/>
          </a:bodyPr>
          <a:lstStyle/>
          <a:p>
            <a:pPr algn="ctr">
              <a:lnSpc>
                <a:spcPts val="3839"/>
              </a:lnSpc>
              <a:spcBef>
                <a:spcPct val="0"/>
              </a:spcBef>
            </a:pPr>
            <a:r>
              <a:rPr lang="en-US" sz="3199">
                <a:solidFill>
                  <a:srgbClr val="272727"/>
                </a:solidFill>
                <a:latin typeface="Open Sauce Bold"/>
              </a:rPr>
              <a:t>Awareness stage</a:t>
            </a:r>
          </a:p>
        </p:txBody>
      </p:sp>
      <p:sp>
        <p:nvSpPr>
          <p:cNvPr id="13" name="TextBox 13"/>
          <p:cNvSpPr txBox="1"/>
          <p:nvPr/>
        </p:nvSpPr>
        <p:spPr>
          <a:xfrm>
            <a:off x="7235800" y="3819525"/>
            <a:ext cx="3816995" cy="981075"/>
          </a:xfrm>
          <a:prstGeom prst="rect">
            <a:avLst/>
          </a:prstGeom>
        </p:spPr>
        <p:txBody>
          <a:bodyPr lIns="0" tIns="0" rIns="0" bIns="0" rtlCol="0" anchor="t">
            <a:spAutoFit/>
          </a:bodyPr>
          <a:lstStyle/>
          <a:p>
            <a:pPr algn="ctr">
              <a:lnSpc>
                <a:spcPts val="3839"/>
              </a:lnSpc>
              <a:spcBef>
                <a:spcPct val="0"/>
              </a:spcBef>
            </a:pPr>
            <a:r>
              <a:rPr lang="en-US" sz="3199">
                <a:solidFill>
                  <a:srgbClr val="272727"/>
                </a:solidFill>
                <a:latin typeface="Open Sauce Bold"/>
              </a:rPr>
              <a:t>Consideration stage</a:t>
            </a:r>
          </a:p>
        </p:txBody>
      </p:sp>
      <p:sp>
        <p:nvSpPr>
          <p:cNvPr id="14" name="TextBox 14"/>
          <p:cNvSpPr txBox="1"/>
          <p:nvPr/>
        </p:nvSpPr>
        <p:spPr>
          <a:xfrm>
            <a:off x="12823403" y="4162425"/>
            <a:ext cx="3816995" cy="495300"/>
          </a:xfrm>
          <a:prstGeom prst="rect">
            <a:avLst/>
          </a:prstGeom>
        </p:spPr>
        <p:txBody>
          <a:bodyPr lIns="0" tIns="0" rIns="0" bIns="0" rtlCol="0" anchor="t">
            <a:spAutoFit/>
          </a:bodyPr>
          <a:lstStyle/>
          <a:p>
            <a:pPr algn="ctr">
              <a:lnSpc>
                <a:spcPts val="3839"/>
              </a:lnSpc>
              <a:spcBef>
                <a:spcPct val="0"/>
              </a:spcBef>
            </a:pPr>
            <a:r>
              <a:rPr lang="en-US" sz="3199">
                <a:solidFill>
                  <a:srgbClr val="272727"/>
                </a:solidFill>
                <a:latin typeface="Open Sauce Bold"/>
              </a:rPr>
              <a:t>Closing stage</a:t>
            </a:r>
          </a:p>
        </p:txBody>
      </p:sp>
      <p:sp>
        <p:nvSpPr>
          <p:cNvPr id="15" name="TextBox 15"/>
          <p:cNvSpPr txBox="1"/>
          <p:nvPr/>
        </p:nvSpPr>
        <p:spPr>
          <a:xfrm>
            <a:off x="1400249" y="4981575"/>
            <a:ext cx="4312295" cy="4105275"/>
          </a:xfrm>
          <a:prstGeom prst="rect">
            <a:avLst/>
          </a:prstGeom>
        </p:spPr>
        <p:txBody>
          <a:bodyPr lIns="0" tIns="0" rIns="0" bIns="0" rtlCol="0" anchor="t">
            <a:spAutoFit/>
          </a:bodyPr>
          <a:lstStyle/>
          <a:p>
            <a:pPr>
              <a:lnSpc>
                <a:spcPts val="2760"/>
              </a:lnSpc>
              <a:spcBef>
                <a:spcPct val="0"/>
              </a:spcBef>
            </a:pPr>
            <a:r>
              <a:rPr lang="en-US" sz="2300">
                <a:solidFill>
                  <a:srgbClr val="000000"/>
                </a:solidFill>
                <a:latin typeface="Open Sauce"/>
              </a:rPr>
              <a:t>Your content should focus on the top concerns of your audience. Writing about their problems, difficulties, and concerns provides you the best chance of engaging with them.</a:t>
            </a:r>
          </a:p>
          <a:p>
            <a:pPr>
              <a:lnSpc>
                <a:spcPts val="2760"/>
              </a:lnSpc>
              <a:spcBef>
                <a:spcPct val="0"/>
              </a:spcBef>
            </a:pPr>
            <a:endParaRPr lang="en-US" sz="2300">
              <a:solidFill>
                <a:srgbClr val="000000"/>
              </a:solidFill>
              <a:latin typeface="Open Sauce"/>
            </a:endParaRPr>
          </a:p>
          <a:p>
            <a:pPr>
              <a:lnSpc>
                <a:spcPts val="2760"/>
              </a:lnSpc>
              <a:spcBef>
                <a:spcPct val="0"/>
              </a:spcBef>
            </a:pPr>
            <a:r>
              <a:rPr lang="en-US" sz="2300">
                <a:solidFill>
                  <a:srgbClr val="000000"/>
                </a:solidFill>
                <a:latin typeface="Open Sauce"/>
              </a:rPr>
              <a:t>Articles, blog entries, e-books, videos, and newsletters are excellent choices for this stage.</a:t>
            </a:r>
          </a:p>
        </p:txBody>
      </p:sp>
      <p:sp>
        <p:nvSpPr>
          <p:cNvPr id="16" name="TextBox 16"/>
          <p:cNvSpPr txBox="1"/>
          <p:nvPr/>
        </p:nvSpPr>
        <p:spPr>
          <a:xfrm>
            <a:off x="6897024" y="5153025"/>
            <a:ext cx="4494547" cy="3762375"/>
          </a:xfrm>
          <a:prstGeom prst="rect">
            <a:avLst/>
          </a:prstGeom>
        </p:spPr>
        <p:txBody>
          <a:bodyPr lIns="0" tIns="0" rIns="0" bIns="0" rtlCol="0" anchor="t">
            <a:spAutoFit/>
          </a:bodyPr>
          <a:lstStyle/>
          <a:p>
            <a:pPr>
              <a:lnSpc>
                <a:spcPts val="2760"/>
              </a:lnSpc>
            </a:pPr>
            <a:r>
              <a:rPr lang="en-US" sz="2300">
                <a:solidFill>
                  <a:srgbClr val="000000"/>
                </a:solidFill>
                <a:latin typeface="Open Sauce"/>
              </a:rPr>
              <a:t>Content in the consideration stage should include a mix of useful information and promotion. Your content should be oriented toward what your business has to offer.</a:t>
            </a:r>
          </a:p>
          <a:p>
            <a:pPr>
              <a:lnSpc>
                <a:spcPts val="2760"/>
              </a:lnSpc>
            </a:pPr>
            <a:endParaRPr lang="en-US" sz="2300">
              <a:solidFill>
                <a:srgbClr val="000000"/>
              </a:solidFill>
              <a:latin typeface="Open Sauce"/>
            </a:endParaRPr>
          </a:p>
          <a:p>
            <a:pPr>
              <a:lnSpc>
                <a:spcPts val="2760"/>
              </a:lnSpc>
              <a:spcBef>
                <a:spcPct val="0"/>
              </a:spcBef>
            </a:pPr>
            <a:r>
              <a:rPr lang="en-US" sz="2300">
                <a:solidFill>
                  <a:srgbClr val="000000"/>
                </a:solidFill>
                <a:latin typeface="Open Sauce"/>
              </a:rPr>
              <a:t>Case studies, how-to articles, how-to videos, and checklists or worksheets are ideal for this stage.</a:t>
            </a:r>
          </a:p>
        </p:txBody>
      </p:sp>
      <p:sp>
        <p:nvSpPr>
          <p:cNvPr id="17" name="TextBox 17"/>
          <p:cNvSpPr txBox="1"/>
          <p:nvPr/>
        </p:nvSpPr>
        <p:spPr>
          <a:xfrm>
            <a:off x="12485489" y="4981575"/>
            <a:ext cx="4492823" cy="4448175"/>
          </a:xfrm>
          <a:prstGeom prst="rect">
            <a:avLst/>
          </a:prstGeom>
        </p:spPr>
        <p:txBody>
          <a:bodyPr lIns="0" tIns="0" rIns="0" bIns="0" rtlCol="0" anchor="t">
            <a:spAutoFit/>
          </a:bodyPr>
          <a:lstStyle/>
          <a:p>
            <a:pPr algn="just">
              <a:lnSpc>
                <a:spcPts val="2760"/>
              </a:lnSpc>
              <a:spcBef>
                <a:spcPct val="0"/>
              </a:spcBef>
            </a:pPr>
            <a:r>
              <a:rPr lang="en-US" sz="2300">
                <a:solidFill>
                  <a:srgbClr val="000000"/>
                </a:solidFill>
                <a:latin typeface="Open Sauce"/>
              </a:rPr>
              <a:t>You can emphasize sales as long as you continue to highlight why you're the greatest option. Your main message should be your expertise, knowledge, and the unique benefits of what you sell.</a:t>
            </a:r>
          </a:p>
          <a:p>
            <a:pPr algn="just">
              <a:lnSpc>
                <a:spcPts val="2760"/>
              </a:lnSpc>
              <a:spcBef>
                <a:spcPct val="0"/>
              </a:spcBef>
            </a:pPr>
            <a:endParaRPr lang="en-US" sz="2300">
              <a:solidFill>
                <a:srgbClr val="000000"/>
              </a:solidFill>
              <a:latin typeface="Open Sauce"/>
            </a:endParaRPr>
          </a:p>
          <a:p>
            <a:pPr algn="just">
              <a:lnSpc>
                <a:spcPts val="2760"/>
              </a:lnSpc>
              <a:spcBef>
                <a:spcPct val="0"/>
              </a:spcBef>
            </a:pPr>
            <a:r>
              <a:rPr lang="en-US" sz="2300">
                <a:solidFill>
                  <a:srgbClr val="000000"/>
                </a:solidFill>
                <a:latin typeface="Open Sauce"/>
              </a:rPr>
              <a:t>Case studies, user-generated content, a buyer's guide, and a product film are good options for this stage.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95400" y="1523727"/>
            <a:ext cx="6640989" cy="7086600"/>
          </a:xfrm>
          <a:prstGeom prst="rect">
            <a:avLst/>
          </a:prstGeom>
        </p:spPr>
        <p:txBody>
          <a:bodyPr lIns="0" tIns="0" rIns="0" bIns="0" rtlCol="0" anchor="t">
            <a:spAutoFit/>
          </a:bodyPr>
          <a:lstStyle/>
          <a:p>
            <a:pPr>
              <a:lnSpc>
                <a:spcPts val="9330"/>
              </a:lnSpc>
            </a:pPr>
            <a:r>
              <a:rPr lang="en-US" sz="7775">
                <a:solidFill>
                  <a:srgbClr val="272727"/>
                </a:solidFill>
                <a:latin typeface="Open Sauce Bold"/>
              </a:rPr>
              <a:t>2-6.</a:t>
            </a:r>
          </a:p>
          <a:p>
            <a:pPr marL="0" lvl="0" indent="0">
              <a:lnSpc>
                <a:spcPts val="9330"/>
              </a:lnSpc>
            </a:pPr>
            <a:r>
              <a:rPr lang="en-US" sz="7775">
                <a:solidFill>
                  <a:srgbClr val="272727"/>
                </a:solidFill>
                <a:latin typeface="Open Sauce Bold"/>
              </a:rPr>
              <a:t>The </a:t>
            </a:r>
            <a:r>
              <a:rPr lang="en-US" sz="7775">
                <a:solidFill>
                  <a:srgbClr val="55AB40"/>
                </a:solidFill>
                <a:latin typeface="Open Sauce Bold"/>
              </a:rPr>
              <a:t>Types</a:t>
            </a:r>
            <a:r>
              <a:rPr lang="en-US" sz="7775">
                <a:solidFill>
                  <a:srgbClr val="272727"/>
                </a:solidFill>
                <a:latin typeface="Open Sauce Bold"/>
              </a:rPr>
              <a:t> and </a:t>
            </a:r>
            <a:r>
              <a:rPr lang="en-US" sz="7775">
                <a:solidFill>
                  <a:srgbClr val="FFCF04"/>
                </a:solidFill>
                <a:latin typeface="Open Sauce Bold"/>
              </a:rPr>
              <a:t>Channels</a:t>
            </a:r>
            <a:r>
              <a:rPr lang="en-US" sz="7775">
                <a:solidFill>
                  <a:srgbClr val="272727"/>
                </a:solidFill>
                <a:latin typeface="Open Sauce Bold"/>
              </a:rPr>
              <a:t> for Content Marketing</a:t>
            </a:r>
          </a:p>
        </p:txBody>
      </p:sp>
      <p:sp>
        <p:nvSpPr>
          <p:cNvPr id="3" name="TextBox 3"/>
          <p:cNvSpPr txBox="1"/>
          <p:nvPr/>
        </p:nvSpPr>
        <p:spPr>
          <a:xfrm>
            <a:off x="8393589" y="2440622"/>
            <a:ext cx="8370411" cy="5300980"/>
          </a:xfrm>
          <a:prstGeom prst="rect">
            <a:avLst/>
          </a:prstGeom>
        </p:spPr>
        <p:txBody>
          <a:bodyPr lIns="0" tIns="0" rIns="0" bIns="0" rtlCol="0" anchor="t">
            <a:spAutoFit/>
          </a:bodyPr>
          <a:lstStyle/>
          <a:p>
            <a:pPr marL="0" lvl="0" indent="0" algn="l">
              <a:lnSpc>
                <a:spcPts val="5284"/>
              </a:lnSpc>
            </a:pPr>
            <a:r>
              <a:rPr lang="en-US" sz="3499">
                <a:solidFill>
                  <a:srgbClr val="272727"/>
                </a:solidFill>
                <a:latin typeface="Open Sauce Light Bold"/>
              </a:rPr>
              <a:t>Attraction, authority, affinity, and action are the content categories used in content creation and marketing. It is crucial to remember that the content categories are not mutually exclusive and that a single piece of content can fit into numerous categories.</a:t>
            </a:r>
          </a:p>
        </p:txBody>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259591">
            <a:off x="15608287" y="7737040"/>
            <a:ext cx="3042519" cy="304251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85950" y="2914650"/>
            <a:ext cx="5832692" cy="6343650"/>
            <a:chOff x="0" y="0"/>
            <a:chExt cx="1536182" cy="1670756"/>
          </a:xfrm>
        </p:grpSpPr>
        <p:sp>
          <p:nvSpPr>
            <p:cNvPr id="3" name="Freeform 3"/>
            <p:cNvSpPr/>
            <p:nvPr/>
          </p:nvSpPr>
          <p:spPr>
            <a:xfrm>
              <a:off x="0" y="0"/>
              <a:ext cx="1536182" cy="1670756"/>
            </a:xfrm>
            <a:custGeom>
              <a:avLst/>
              <a:gdLst/>
              <a:ahLst/>
              <a:cxnLst/>
              <a:rect l="l" t="t" r="r" b="b"/>
              <a:pathLst>
                <a:path w="1536182" h="1670756">
                  <a:moveTo>
                    <a:pt x="67694" y="0"/>
                  </a:moveTo>
                  <a:lnTo>
                    <a:pt x="1468488" y="0"/>
                  </a:lnTo>
                  <a:cubicBezTo>
                    <a:pt x="1505875" y="0"/>
                    <a:pt x="1536182" y="30308"/>
                    <a:pt x="1536182" y="67694"/>
                  </a:cubicBezTo>
                  <a:lnTo>
                    <a:pt x="1536182" y="1603062"/>
                  </a:lnTo>
                  <a:cubicBezTo>
                    <a:pt x="1536182" y="1621015"/>
                    <a:pt x="1529050" y="1638233"/>
                    <a:pt x="1516355" y="1650928"/>
                  </a:cubicBezTo>
                  <a:cubicBezTo>
                    <a:pt x="1503660" y="1663624"/>
                    <a:pt x="1486442" y="1670756"/>
                    <a:pt x="1468488" y="1670756"/>
                  </a:cubicBezTo>
                  <a:lnTo>
                    <a:pt x="67694" y="1670756"/>
                  </a:lnTo>
                  <a:cubicBezTo>
                    <a:pt x="49740" y="1670756"/>
                    <a:pt x="32522" y="1663624"/>
                    <a:pt x="19827" y="1650928"/>
                  </a:cubicBezTo>
                  <a:cubicBezTo>
                    <a:pt x="7132" y="1638233"/>
                    <a:pt x="0" y="1621015"/>
                    <a:pt x="0" y="1603062"/>
                  </a:cubicBezTo>
                  <a:lnTo>
                    <a:pt x="0" y="67694"/>
                  </a:lnTo>
                  <a:cubicBezTo>
                    <a:pt x="0" y="30308"/>
                    <a:pt x="30308" y="0"/>
                    <a:pt x="67694" y="0"/>
                  </a:cubicBezTo>
                  <a:close/>
                </a:path>
              </a:pathLst>
            </a:custGeom>
            <a:solidFill>
              <a:srgbClr val="FFCF04"/>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426929" y="2914650"/>
            <a:ext cx="5978513" cy="6343650"/>
            <a:chOff x="0" y="0"/>
            <a:chExt cx="1574588" cy="1670756"/>
          </a:xfrm>
        </p:grpSpPr>
        <p:sp>
          <p:nvSpPr>
            <p:cNvPr id="6" name="Freeform 6"/>
            <p:cNvSpPr/>
            <p:nvPr/>
          </p:nvSpPr>
          <p:spPr>
            <a:xfrm>
              <a:off x="0" y="0"/>
              <a:ext cx="1574588" cy="1670756"/>
            </a:xfrm>
            <a:custGeom>
              <a:avLst/>
              <a:gdLst/>
              <a:ahLst/>
              <a:cxnLst/>
              <a:rect l="l" t="t" r="r" b="b"/>
              <a:pathLst>
                <a:path w="1574588" h="1670756">
                  <a:moveTo>
                    <a:pt x="66043" y="0"/>
                  </a:moveTo>
                  <a:lnTo>
                    <a:pt x="1508545" y="0"/>
                  </a:lnTo>
                  <a:cubicBezTo>
                    <a:pt x="1526061" y="0"/>
                    <a:pt x="1542859" y="6958"/>
                    <a:pt x="1555244" y="19343"/>
                  </a:cubicBezTo>
                  <a:cubicBezTo>
                    <a:pt x="1567630" y="31729"/>
                    <a:pt x="1574588" y="48527"/>
                    <a:pt x="1574588" y="66043"/>
                  </a:cubicBezTo>
                  <a:lnTo>
                    <a:pt x="1574588" y="1604713"/>
                  </a:lnTo>
                  <a:cubicBezTo>
                    <a:pt x="1574588" y="1622228"/>
                    <a:pt x="1567630" y="1639027"/>
                    <a:pt x="1555244" y="1651412"/>
                  </a:cubicBezTo>
                  <a:cubicBezTo>
                    <a:pt x="1542859" y="1663797"/>
                    <a:pt x="1526061" y="1670756"/>
                    <a:pt x="1508545" y="1670756"/>
                  </a:cubicBezTo>
                  <a:lnTo>
                    <a:pt x="66043" y="1670756"/>
                  </a:lnTo>
                  <a:cubicBezTo>
                    <a:pt x="48527" y="1670756"/>
                    <a:pt x="31729" y="1663797"/>
                    <a:pt x="19343" y="1651412"/>
                  </a:cubicBezTo>
                  <a:cubicBezTo>
                    <a:pt x="6958" y="1639027"/>
                    <a:pt x="0" y="1622228"/>
                    <a:pt x="0" y="1604713"/>
                  </a:cubicBezTo>
                  <a:lnTo>
                    <a:pt x="0" y="66043"/>
                  </a:lnTo>
                  <a:cubicBezTo>
                    <a:pt x="0" y="48527"/>
                    <a:pt x="6958" y="31729"/>
                    <a:pt x="19343" y="19343"/>
                  </a:cubicBezTo>
                  <a:cubicBezTo>
                    <a:pt x="31729" y="6958"/>
                    <a:pt x="48527" y="0"/>
                    <a:pt x="66043" y="0"/>
                  </a:cubicBezTo>
                  <a:close/>
                </a:path>
              </a:pathLst>
            </a:custGeom>
            <a:solidFill>
              <a:srgbClr val="55AB40"/>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885950" y="1485900"/>
            <a:ext cx="5455295" cy="1047750"/>
          </a:xfrm>
          <a:prstGeom prst="rect">
            <a:avLst/>
          </a:prstGeom>
        </p:spPr>
        <p:txBody>
          <a:bodyPr lIns="0" tIns="0" rIns="0" bIns="0" rtlCol="0" anchor="t">
            <a:spAutoFit/>
          </a:bodyPr>
          <a:lstStyle/>
          <a:p>
            <a:pPr algn="ctr">
              <a:lnSpc>
                <a:spcPts val="4199"/>
              </a:lnSpc>
              <a:spcBef>
                <a:spcPct val="0"/>
              </a:spcBef>
            </a:pPr>
            <a:r>
              <a:rPr lang="en-US" sz="3499">
                <a:solidFill>
                  <a:srgbClr val="272727"/>
                </a:solidFill>
                <a:latin typeface="Open Sauce Bold"/>
              </a:rPr>
              <a:t>The </a:t>
            </a:r>
            <a:r>
              <a:rPr lang="en-US" sz="3499">
                <a:solidFill>
                  <a:srgbClr val="FFCF04"/>
                </a:solidFill>
                <a:latin typeface="Open Sauce Bold"/>
              </a:rPr>
              <a:t>Types</a:t>
            </a:r>
            <a:r>
              <a:rPr lang="en-US" sz="3499">
                <a:solidFill>
                  <a:srgbClr val="272727"/>
                </a:solidFill>
                <a:latin typeface="Open Sauce Bold"/>
              </a:rPr>
              <a:t> of Content Marketing</a:t>
            </a:r>
          </a:p>
        </p:txBody>
      </p:sp>
      <p:sp>
        <p:nvSpPr>
          <p:cNvPr id="9" name="TextBox 9"/>
          <p:cNvSpPr txBox="1"/>
          <p:nvPr/>
        </p:nvSpPr>
        <p:spPr>
          <a:xfrm>
            <a:off x="10688538" y="1485900"/>
            <a:ext cx="5455295" cy="1047750"/>
          </a:xfrm>
          <a:prstGeom prst="rect">
            <a:avLst/>
          </a:prstGeom>
        </p:spPr>
        <p:txBody>
          <a:bodyPr lIns="0" tIns="0" rIns="0" bIns="0" rtlCol="0" anchor="t">
            <a:spAutoFit/>
          </a:bodyPr>
          <a:lstStyle/>
          <a:p>
            <a:pPr algn="ctr">
              <a:lnSpc>
                <a:spcPts val="4199"/>
              </a:lnSpc>
              <a:spcBef>
                <a:spcPct val="0"/>
              </a:spcBef>
            </a:pPr>
            <a:r>
              <a:rPr lang="en-US" sz="3499">
                <a:solidFill>
                  <a:srgbClr val="272727"/>
                </a:solidFill>
                <a:latin typeface="Open Sauce Bold"/>
              </a:rPr>
              <a:t>The </a:t>
            </a:r>
            <a:r>
              <a:rPr lang="en-US" sz="3499">
                <a:solidFill>
                  <a:srgbClr val="55AB40"/>
                </a:solidFill>
                <a:latin typeface="Open Sauce Bold"/>
              </a:rPr>
              <a:t>Channels</a:t>
            </a:r>
            <a:r>
              <a:rPr lang="en-US" sz="3499">
                <a:solidFill>
                  <a:srgbClr val="272727"/>
                </a:solidFill>
                <a:latin typeface="Open Sauce Bold"/>
              </a:rPr>
              <a:t> of Content Marketing</a:t>
            </a:r>
          </a:p>
        </p:txBody>
      </p:sp>
      <p:sp>
        <p:nvSpPr>
          <p:cNvPr id="10" name="TextBox 10"/>
          <p:cNvSpPr txBox="1"/>
          <p:nvPr/>
        </p:nvSpPr>
        <p:spPr>
          <a:xfrm>
            <a:off x="2074649" y="3735070"/>
            <a:ext cx="5455295" cy="4521836"/>
          </a:xfrm>
          <a:prstGeom prst="rect">
            <a:avLst/>
          </a:prstGeom>
        </p:spPr>
        <p:txBody>
          <a:bodyPr lIns="0" tIns="0" rIns="0" bIns="0" rtlCol="0" anchor="t">
            <a:spAutoFit/>
          </a:bodyPr>
          <a:lstStyle/>
          <a:p>
            <a:pPr marL="755647" lvl="1" indent="-377824">
              <a:lnSpc>
                <a:spcPts val="6019"/>
              </a:lnSpc>
              <a:buFont typeface="Arial"/>
              <a:buChar char="•"/>
            </a:pPr>
            <a:r>
              <a:rPr lang="en-US" sz="3499">
                <a:solidFill>
                  <a:srgbClr val="272727"/>
                </a:solidFill>
                <a:latin typeface="Open Sauce Bold"/>
              </a:rPr>
              <a:t>Infograpics</a:t>
            </a:r>
          </a:p>
          <a:p>
            <a:pPr marL="755647" lvl="1" indent="-377824">
              <a:lnSpc>
                <a:spcPts val="6019"/>
              </a:lnSpc>
              <a:buFont typeface="Arial"/>
              <a:buChar char="•"/>
            </a:pPr>
            <a:r>
              <a:rPr lang="en-US" sz="3499">
                <a:solidFill>
                  <a:srgbClr val="272727"/>
                </a:solidFill>
                <a:latin typeface="Open Sauce Bold"/>
              </a:rPr>
              <a:t>Whitepapers and e-Books</a:t>
            </a:r>
          </a:p>
          <a:p>
            <a:pPr marL="755647" lvl="1" indent="-377824">
              <a:lnSpc>
                <a:spcPts val="6019"/>
              </a:lnSpc>
              <a:buFont typeface="Arial"/>
              <a:buChar char="•"/>
            </a:pPr>
            <a:r>
              <a:rPr lang="en-US" sz="3499">
                <a:solidFill>
                  <a:srgbClr val="272727"/>
                </a:solidFill>
                <a:latin typeface="Open Sauce Bold"/>
              </a:rPr>
              <a:t>Video Content</a:t>
            </a:r>
          </a:p>
          <a:p>
            <a:pPr marL="755647" lvl="1" indent="-377824">
              <a:lnSpc>
                <a:spcPts val="6019"/>
              </a:lnSpc>
              <a:buFont typeface="Arial"/>
              <a:buChar char="•"/>
            </a:pPr>
            <a:r>
              <a:rPr lang="en-US" sz="3499">
                <a:solidFill>
                  <a:srgbClr val="272727"/>
                </a:solidFill>
                <a:latin typeface="Open Sauce Bold"/>
              </a:rPr>
              <a:t>Podcasts</a:t>
            </a:r>
          </a:p>
          <a:p>
            <a:pPr marL="755647" lvl="1" indent="-377824">
              <a:lnSpc>
                <a:spcPts val="6019"/>
              </a:lnSpc>
              <a:buFont typeface="Arial"/>
              <a:buChar char="•"/>
            </a:pPr>
            <a:r>
              <a:rPr lang="en-US" sz="3499">
                <a:solidFill>
                  <a:srgbClr val="272727"/>
                </a:solidFill>
                <a:latin typeface="Open Sauce Bold"/>
              </a:rPr>
              <a:t>Websites</a:t>
            </a:r>
          </a:p>
        </p:txBody>
      </p:sp>
      <p:sp>
        <p:nvSpPr>
          <p:cNvPr id="11" name="TextBox 11"/>
          <p:cNvSpPr txBox="1"/>
          <p:nvPr/>
        </p:nvSpPr>
        <p:spPr>
          <a:xfrm>
            <a:off x="10688538" y="4001770"/>
            <a:ext cx="5455295" cy="4521836"/>
          </a:xfrm>
          <a:prstGeom prst="rect">
            <a:avLst/>
          </a:prstGeom>
        </p:spPr>
        <p:txBody>
          <a:bodyPr lIns="0" tIns="0" rIns="0" bIns="0" rtlCol="0" anchor="t">
            <a:spAutoFit/>
          </a:bodyPr>
          <a:lstStyle/>
          <a:p>
            <a:pPr marL="755647" lvl="1" indent="-377824">
              <a:lnSpc>
                <a:spcPts val="6019"/>
              </a:lnSpc>
              <a:buFont typeface="Arial"/>
              <a:buChar char="•"/>
            </a:pPr>
            <a:r>
              <a:rPr lang="en-US" sz="3499">
                <a:solidFill>
                  <a:srgbClr val="FFFFFF"/>
                </a:solidFill>
                <a:latin typeface="Open Sauce Bold"/>
              </a:rPr>
              <a:t>Blogs</a:t>
            </a:r>
          </a:p>
          <a:p>
            <a:pPr marL="755647" lvl="1" indent="-377824">
              <a:lnSpc>
                <a:spcPts val="6019"/>
              </a:lnSpc>
              <a:buFont typeface="Arial"/>
              <a:buChar char="•"/>
            </a:pPr>
            <a:r>
              <a:rPr lang="en-US" sz="3499">
                <a:solidFill>
                  <a:srgbClr val="FFFFFF"/>
                </a:solidFill>
                <a:latin typeface="Open Sauce Bold"/>
              </a:rPr>
              <a:t>Case studies</a:t>
            </a:r>
          </a:p>
          <a:p>
            <a:pPr marL="755647" lvl="1" indent="-377824">
              <a:lnSpc>
                <a:spcPts val="6019"/>
              </a:lnSpc>
              <a:buFont typeface="Arial"/>
              <a:buChar char="•"/>
            </a:pPr>
            <a:r>
              <a:rPr lang="en-US" sz="3499">
                <a:solidFill>
                  <a:srgbClr val="FFFFFF"/>
                </a:solidFill>
                <a:latin typeface="Open Sauce Bold"/>
              </a:rPr>
              <a:t>Interactive content</a:t>
            </a:r>
          </a:p>
          <a:p>
            <a:pPr marL="755647" lvl="1" indent="-377824">
              <a:lnSpc>
                <a:spcPts val="6019"/>
              </a:lnSpc>
              <a:buFont typeface="Arial"/>
              <a:buChar char="•"/>
            </a:pPr>
            <a:r>
              <a:rPr lang="en-US" sz="3499">
                <a:solidFill>
                  <a:srgbClr val="FFFFFF"/>
                </a:solidFill>
                <a:latin typeface="Open Sauce Bold"/>
              </a:rPr>
              <a:t>Social media</a:t>
            </a:r>
          </a:p>
          <a:p>
            <a:pPr marL="755647" lvl="1" indent="-377824">
              <a:lnSpc>
                <a:spcPts val="6019"/>
              </a:lnSpc>
              <a:buFont typeface="Arial"/>
              <a:buChar char="•"/>
            </a:pPr>
            <a:r>
              <a:rPr lang="en-US" sz="3499">
                <a:solidFill>
                  <a:srgbClr val="FFFFFF"/>
                </a:solidFill>
                <a:latin typeface="Open Sauce Bold"/>
              </a:rPr>
              <a:t>User-Generated Content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0800000">
            <a:off x="1417103" y="7848600"/>
            <a:ext cx="2438400" cy="2438400"/>
          </a:xfrm>
          <a:prstGeom prst="rect">
            <a:avLst/>
          </a:prstGeom>
        </p:spPr>
      </p:pic>
      <p:sp>
        <p:nvSpPr>
          <p:cNvPr id="3" name="TextBox 3"/>
          <p:cNvSpPr txBox="1"/>
          <p:nvPr/>
        </p:nvSpPr>
        <p:spPr>
          <a:xfrm>
            <a:off x="1295400" y="1523727"/>
            <a:ext cx="5472438" cy="4724400"/>
          </a:xfrm>
          <a:prstGeom prst="rect">
            <a:avLst/>
          </a:prstGeom>
        </p:spPr>
        <p:txBody>
          <a:bodyPr lIns="0" tIns="0" rIns="0" bIns="0" rtlCol="0" anchor="t">
            <a:spAutoFit/>
          </a:bodyPr>
          <a:lstStyle/>
          <a:p>
            <a:pPr>
              <a:lnSpc>
                <a:spcPts val="9330"/>
              </a:lnSpc>
            </a:pPr>
            <a:r>
              <a:rPr lang="en-US" sz="7775">
                <a:solidFill>
                  <a:srgbClr val="272727"/>
                </a:solidFill>
                <a:latin typeface="Open Sauce Bold"/>
              </a:rPr>
              <a:t>2-7.</a:t>
            </a:r>
          </a:p>
          <a:p>
            <a:pPr marL="0" lvl="0" indent="0">
              <a:lnSpc>
                <a:spcPts val="9330"/>
              </a:lnSpc>
            </a:pPr>
            <a:r>
              <a:rPr lang="en-US" sz="7775">
                <a:solidFill>
                  <a:srgbClr val="272727"/>
                </a:solidFill>
                <a:latin typeface="Open Sauce Bold"/>
              </a:rPr>
              <a:t>Content Marketing Strategy</a:t>
            </a:r>
          </a:p>
        </p:txBody>
      </p:sp>
      <p:sp>
        <p:nvSpPr>
          <p:cNvPr id="4" name="TextBox 4"/>
          <p:cNvSpPr txBox="1"/>
          <p:nvPr/>
        </p:nvSpPr>
        <p:spPr>
          <a:xfrm>
            <a:off x="6767838" y="1377950"/>
            <a:ext cx="10491462" cy="7958455"/>
          </a:xfrm>
          <a:prstGeom prst="rect">
            <a:avLst/>
          </a:prstGeom>
        </p:spPr>
        <p:txBody>
          <a:bodyPr lIns="0" tIns="0" rIns="0" bIns="0" rtlCol="0" anchor="t">
            <a:spAutoFit/>
          </a:bodyPr>
          <a:lstStyle/>
          <a:p>
            <a:pPr marL="755651" lvl="1" indent="-377825">
              <a:lnSpc>
                <a:spcPts val="5285"/>
              </a:lnSpc>
              <a:buFont typeface="Arial"/>
              <a:buChar char="•"/>
            </a:pPr>
            <a:r>
              <a:rPr lang="en-US" sz="3500">
                <a:solidFill>
                  <a:srgbClr val="000000"/>
                </a:solidFill>
                <a:latin typeface="Open Sauce Bold"/>
              </a:rPr>
              <a:t>Content marketing's goal is </a:t>
            </a:r>
            <a:r>
              <a:rPr lang="en-US" sz="3500">
                <a:solidFill>
                  <a:srgbClr val="55AB40"/>
                </a:solidFill>
                <a:latin typeface="Open Sauce Bold"/>
              </a:rPr>
              <a:t>to grow, engage, and retain your audience</a:t>
            </a:r>
            <a:r>
              <a:rPr lang="en-US" sz="3500">
                <a:solidFill>
                  <a:srgbClr val="000000"/>
                </a:solidFill>
                <a:latin typeface="Open Sauce Bold"/>
              </a:rPr>
              <a:t>.</a:t>
            </a:r>
          </a:p>
          <a:p>
            <a:pPr marL="755651" lvl="1" indent="-377825">
              <a:lnSpc>
                <a:spcPts val="5285"/>
              </a:lnSpc>
              <a:buFont typeface="Arial"/>
              <a:buChar char="•"/>
            </a:pPr>
            <a:r>
              <a:rPr lang="en-US" sz="3500">
                <a:solidFill>
                  <a:srgbClr val="000000"/>
                </a:solidFill>
                <a:latin typeface="Open Sauce Bold"/>
              </a:rPr>
              <a:t>Content marketing strategy is all about </a:t>
            </a:r>
            <a:r>
              <a:rPr lang="en-US" sz="3500">
                <a:solidFill>
                  <a:srgbClr val="55AB40"/>
                </a:solidFill>
                <a:latin typeface="Open Sauce Bold"/>
              </a:rPr>
              <a:t>creating and distributing content to grow your audience</a:t>
            </a:r>
            <a:r>
              <a:rPr lang="en-US" sz="3500">
                <a:solidFill>
                  <a:srgbClr val="000000"/>
                </a:solidFill>
                <a:latin typeface="Open Sauce Bold"/>
              </a:rPr>
              <a:t>.</a:t>
            </a:r>
          </a:p>
          <a:p>
            <a:pPr>
              <a:lnSpc>
                <a:spcPts val="5285"/>
              </a:lnSpc>
            </a:pPr>
            <a:endParaRPr lang="en-US" sz="3500">
              <a:solidFill>
                <a:srgbClr val="000000"/>
              </a:solidFill>
              <a:latin typeface="Open Sauce Bold"/>
            </a:endParaRPr>
          </a:p>
          <a:p>
            <a:pPr>
              <a:lnSpc>
                <a:spcPts val="5285"/>
              </a:lnSpc>
            </a:pPr>
            <a:r>
              <a:rPr lang="en-US" sz="3500">
                <a:solidFill>
                  <a:srgbClr val="000000"/>
                </a:solidFill>
                <a:latin typeface="Open Sauce Bold"/>
              </a:rPr>
              <a:t>The </a:t>
            </a:r>
            <a:r>
              <a:rPr lang="en-US" sz="3500">
                <a:solidFill>
                  <a:srgbClr val="FFCF04"/>
                </a:solidFill>
                <a:latin typeface="Open Sauce Bold"/>
              </a:rPr>
              <a:t>benefits of a content marketing plan</a:t>
            </a:r>
            <a:r>
              <a:rPr lang="en-US" sz="3500">
                <a:solidFill>
                  <a:srgbClr val="000000"/>
                </a:solidFill>
                <a:latin typeface="Open Sauce Bold"/>
              </a:rPr>
              <a:t>:</a:t>
            </a:r>
          </a:p>
          <a:p>
            <a:pPr marL="755651" lvl="1" indent="-377825">
              <a:lnSpc>
                <a:spcPts val="5285"/>
              </a:lnSpc>
              <a:buFont typeface="Arial"/>
              <a:buChar char="•"/>
            </a:pPr>
            <a:r>
              <a:rPr lang="en-US" sz="3500">
                <a:solidFill>
                  <a:srgbClr val="000000"/>
                </a:solidFill>
                <a:latin typeface="Open Sauce Bold"/>
              </a:rPr>
              <a:t>More online visibility</a:t>
            </a:r>
          </a:p>
          <a:p>
            <a:pPr marL="755651" lvl="1" indent="-377825">
              <a:lnSpc>
                <a:spcPts val="5285"/>
              </a:lnSpc>
              <a:buFont typeface="Arial"/>
              <a:buChar char="•"/>
            </a:pPr>
            <a:r>
              <a:rPr lang="en-US" sz="3500">
                <a:solidFill>
                  <a:srgbClr val="000000"/>
                </a:solidFill>
                <a:latin typeface="Open Sauce Bold"/>
              </a:rPr>
              <a:t>More leads</a:t>
            </a:r>
          </a:p>
          <a:p>
            <a:pPr marL="755651" lvl="1" indent="-377825">
              <a:lnSpc>
                <a:spcPts val="5285"/>
              </a:lnSpc>
              <a:buFont typeface="Arial"/>
              <a:buChar char="•"/>
            </a:pPr>
            <a:r>
              <a:rPr lang="en-US" sz="3500">
                <a:solidFill>
                  <a:srgbClr val="000000"/>
                </a:solidFill>
                <a:latin typeface="Open Sauce Bold"/>
              </a:rPr>
              <a:t>More authority</a:t>
            </a:r>
          </a:p>
          <a:p>
            <a:pPr marL="755651" lvl="1" indent="-377825">
              <a:lnSpc>
                <a:spcPts val="5285"/>
              </a:lnSpc>
              <a:buFont typeface="Arial"/>
              <a:buChar char="•"/>
            </a:pPr>
            <a:r>
              <a:rPr lang="en-US" sz="3500">
                <a:solidFill>
                  <a:srgbClr val="000000"/>
                </a:solidFill>
                <a:latin typeface="Open Sauce Bold"/>
              </a:rPr>
              <a:t>More customer engagement</a:t>
            </a:r>
          </a:p>
          <a:p>
            <a:pPr marL="755651" lvl="1" indent="-377825">
              <a:lnSpc>
                <a:spcPts val="5285"/>
              </a:lnSpc>
              <a:buFont typeface="Arial"/>
              <a:buChar char="•"/>
            </a:pPr>
            <a:r>
              <a:rPr lang="en-US" sz="3500">
                <a:solidFill>
                  <a:srgbClr val="000000"/>
                </a:solidFill>
                <a:latin typeface="Open Sauce Bold"/>
              </a:rPr>
              <a:t>More budget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DB3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6630" t="5553" r="5683" b="8078"/>
          <a:stretch>
            <a:fillRect/>
          </a:stretch>
        </p:blipFill>
        <p:spPr>
          <a:xfrm>
            <a:off x="7543800" y="655631"/>
            <a:ext cx="9715500" cy="8975738"/>
          </a:xfrm>
          <a:prstGeom prst="rect">
            <a:avLst/>
          </a:prstGeom>
        </p:spPr>
      </p:pic>
      <p:sp>
        <p:nvSpPr>
          <p:cNvPr id="3" name="TextBox 3"/>
          <p:cNvSpPr txBox="1"/>
          <p:nvPr/>
        </p:nvSpPr>
        <p:spPr>
          <a:xfrm>
            <a:off x="1028700" y="2068195"/>
            <a:ext cx="6057900" cy="6868947"/>
          </a:xfrm>
          <a:prstGeom prst="rect">
            <a:avLst/>
          </a:prstGeom>
        </p:spPr>
        <p:txBody>
          <a:bodyPr lIns="0" tIns="0" rIns="0" bIns="0" rtlCol="0" anchor="t">
            <a:spAutoFit/>
          </a:bodyPr>
          <a:lstStyle/>
          <a:p>
            <a:pPr>
              <a:lnSpc>
                <a:spcPts val="9024"/>
              </a:lnSpc>
            </a:pPr>
            <a:r>
              <a:rPr lang="en-US" sz="7779">
                <a:solidFill>
                  <a:srgbClr val="272727"/>
                </a:solidFill>
                <a:latin typeface="Open Sauce Bold"/>
              </a:rPr>
              <a:t>2-8.</a:t>
            </a:r>
          </a:p>
          <a:p>
            <a:pPr marL="0" lvl="0" indent="0">
              <a:lnSpc>
                <a:spcPts val="9024"/>
              </a:lnSpc>
            </a:pPr>
            <a:r>
              <a:rPr lang="en-US" sz="7779">
                <a:solidFill>
                  <a:srgbClr val="272727"/>
                </a:solidFill>
                <a:latin typeface="Open Sauce Bold"/>
              </a:rPr>
              <a:t>Five Core Elements of Content Marketing Strategy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60298" t="1872" r="7163" b="3245"/>
          <a:stretch>
            <a:fillRect/>
          </a:stretch>
        </p:blipFill>
        <p:spPr>
          <a:xfrm>
            <a:off x="-324737" y="0"/>
            <a:ext cx="6268267" cy="10287000"/>
          </a:xfrm>
          <a:prstGeom prst="rect">
            <a:avLst/>
          </a:prstGeom>
        </p:spPr>
      </p:pic>
      <p:sp>
        <p:nvSpPr>
          <p:cNvPr id="3" name="TextBox 3"/>
          <p:cNvSpPr txBox="1"/>
          <p:nvPr/>
        </p:nvSpPr>
        <p:spPr>
          <a:xfrm>
            <a:off x="6196690" y="341006"/>
            <a:ext cx="11062610" cy="3101875"/>
          </a:xfrm>
          <a:prstGeom prst="rect">
            <a:avLst/>
          </a:prstGeom>
        </p:spPr>
        <p:txBody>
          <a:bodyPr lIns="0" tIns="0" rIns="0" bIns="0" rtlCol="0" anchor="t">
            <a:spAutoFit/>
          </a:bodyPr>
          <a:lstStyle/>
          <a:p>
            <a:pPr>
              <a:lnSpc>
                <a:spcPts val="13381"/>
              </a:lnSpc>
              <a:spcBef>
                <a:spcPct val="0"/>
              </a:spcBef>
            </a:pPr>
            <a:r>
              <a:rPr lang="en-US" sz="7779">
                <a:solidFill>
                  <a:srgbClr val="FFFFFF"/>
                </a:solidFill>
                <a:latin typeface="Open Sauce Bold"/>
              </a:rPr>
              <a:t>2-9.</a:t>
            </a:r>
          </a:p>
          <a:p>
            <a:pPr>
              <a:lnSpc>
                <a:spcPts val="10891"/>
              </a:lnSpc>
            </a:pPr>
            <a:r>
              <a:rPr lang="en-US" sz="7779">
                <a:solidFill>
                  <a:srgbClr val="FFFFFF"/>
                </a:solidFill>
                <a:latin typeface="Open Sauce Bold"/>
              </a:rPr>
              <a:t>(1) Audience Personas</a:t>
            </a:r>
          </a:p>
        </p:txBody>
      </p:sp>
      <p:sp>
        <p:nvSpPr>
          <p:cNvPr id="4" name="TextBox 4"/>
          <p:cNvSpPr txBox="1"/>
          <p:nvPr/>
        </p:nvSpPr>
        <p:spPr>
          <a:xfrm>
            <a:off x="6196690" y="3974464"/>
            <a:ext cx="11206056" cy="5283836"/>
          </a:xfrm>
          <a:prstGeom prst="rect">
            <a:avLst/>
          </a:prstGeom>
        </p:spPr>
        <p:txBody>
          <a:bodyPr lIns="0" tIns="0" rIns="0" bIns="0" rtlCol="0" anchor="t">
            <a:spAutoFit/>
          </a:bodyPr>
          <a:lstStyle/>
          <a:p>
            <a:pPr>
              <a:lnSpc>
                <a:spcPts val="6019"/>
              </a:lnSpc>
              <a:spcBef>
                <a:spcPct val="0"/>
              </a:spcBef>
            </a:pPr>
            <a:r>
              <a:rPr lang="en-US" sz="3499">
                <a:solidFill>
                  <a:srgbClr val="FFFFFF"/>
                </a:solidFill>
                <a:latin typeface="Open Sauce Bold"/>
              </a:rPr>
              <a:t>Identify the audience you like to target. Here are a few tips to do that:</a:t>
            </a:r>
          </a:p>
          <a:p>
            <a:pPr marL="755647" lvl="1" indent="-377824">
              <a:lnSpc>
                <a:spcPts val="6019"/>
              </a:lnSpc>
              <a:buFont typeface="Arial"/>
              <a:buChar char="•"/>
            </a:pPr>
            <a:r>
              <a:rPr lang="en-US" sz="3499">
                <a:solidFill>
                  <a:srgbClr val="FFFFFF"/>
                </a:solidFill>
                <a:latin typeface="Open Sauce Bold"/>
              </a:rPr>
              <a:t>Survey your existing customers</a:t>
            </a:r>
          </a:p>
          <a:p>
            <a:pPr marL="755647" lvl="1" indent="-377824">
              <a:lnSpc>
                <a:spcPts val="6019"/>
              </a:lnSpc>
              <a:spcBef>
                <a:spcPct val="0"/>
              </a:spcBef>
              <a:buFont typeface="Arial"/>
              <a:buChar char="•"/>
            </a:pPr>
            <a:r>
              <a:rPr lang="en-US" sz="3499">
                <a:solidFill>
                  <a:srgbClr val="FFFFFF"/>
                </a:solidFill>
                <a:latin typeface="Open Sauce Bold"/>
              </a:rPr>
              <a:t>Research the latest trends</a:t>
            </a:r>
          </a:p>
          <a:p>
            <a:pPr marL="755647" lvl="1" indent="-377824">
              <a:lnSpc>
                <a:spcPts val="6019"/>
              </a:lnSpc>
              <a:spcBef>
                <a:spcPct val="0"/>
              </a:spcBef>
              <a:buFont typeface="Arial"/>
              <a:buChar char="•"/>
            </a:pPr>
            <a:r>
              <a:rPr lang="en-US" sz="3499">
                <a:solidFill>
                  <a:srgbClr val="FFFFFF"/>
                </a:solidFill>
                <a:latin typeface="Open Sauce Bold"/>
              </a:rPr>
              <a:t>Identify whom you do not want to target</a:t>
            </a:r>
          </a:p>
          <a:p>
            <a:pPr marL="755647" lvl="1" indent="-377824">
              <a:lnSpc>
                <a:spcPts val="6019"/>
              </a:lnSpc>
              <a:spcBef>
                <a:spcPct val="0"/>
              </a:spcBef>
              <a:buFont typeface="Arial"/>
              <a:buChar char="•"/>
            </a:pPr>
            <a:r>
              <a:rPr lang="en-US" sz="3499">
                <a:solidFill>
                  <a:srgbClr val="FFFFFF"/>
                </a:solidFill>
                <a:latin typeface="Open Sauce Bold"/>
              </a:rPr>
              <a:t>Keep track of whom your competitors are targeting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28700" y="4547415"/>
            <a:ext cx="3815542" cy="4114800"/>
          </a:xfrm>
          <a:prstGeom prst="rect">
            <a:avLst/>
          </a:prstGeom>
        </p:spPr>
      </p:pic>
      <p:sp>
        <p:nvSpPr>
          <p:cNvPr id="3" name="TextBox 3"/>
          <p:cNvSpPr txBox="1"/>
          <p:nvPr/>
        </p:nvSpPr>
        <p:spPr>
          <a:xfrm>
            <a:off x="1028700" y="660500"/>
            <a:ext cx="16230600" cy="3101875"/>
          </a:xfrm>
          <a:prstGeom prst="rect">
            <a:avLst/>
          </a:prstGeom>
        </p:spPr>
        <p:txBody>
          <a:bodyPr lIns="0" tIns="0" rIns="0" bIns="0" rtlCol="0" anchor="t">
            <a:spAutoFit/>
          </a:bodyPr>
          <a:lstStyle/>
          <a:p>
            <a:pPr>
              <a:lnSpc>
                <a:spcPts val="13381"/>
              </a:lnSpc>
              <a:spcBef>
                <a:spcPct val="0"/>
              </a:spcBef>
            </a:pPr>
            <a:r>
              <a:rPr lang="en-US" sz="7779">
                <a:solidFill>
                  <a:srgbClr val="FFFFFF"/>
                </a:solidFill>
                <a:latin typeface="Open Sauce Bold"/>
              </a:rPr>
              <a:t>2-10.</a:t>
            </a:r>
          </a:p>
          <a:p>
            <a:pPr>
              <a:lnSpc>
                <a:spcPts val="10891"/>
              </a:lnSpc>
            </a:pPr>
            <a:r>
              <a:rPr lang="en-US" sz="7779">
                <a:solidFill>
                  <a:srgbClr val="FFFFFF"/>
                </a:solidFill>
                <a:latin typeface="Open Sauce Bold"/>
              </a:rPr>
              <a:t>(2) Brand Story and Positioning</a:t>
            </a:r>
          </a:p>
        </p:txBody>
      </p:sp>
      <p:sp>
        <p:nvSpPr>
          <p:cNvPr id="4" name="TextBox 4"/>
          <p:cNvSpPr txBox="1"/>
          <p:nvPr/>
        </p:nvSpPr>
        <p:spPr>
          <a:xfrm>
            <a:off x="5439339" y="4023540"/>
            <a:ext cx="11819961" cy="5324475"/>
          </a:xfrm>
          <a:prstGeom prst="rect">
            <a:avLst/>
          </a:prstGeom>
        </p:spPr>
        <p:txBody>
          <a:bodyPr lIns="0" tIns="0" rIns="0" bIns="0" rtlCol="0" anchor="t">
            <a:spAutoFit/>
          </a:bodyPr>
          <a:lstStyle/>
          <a:p>
            <a:pPr>
              <a:lnSpc>
                <a:spcPts val="4200"/>
              </a:lnSpc>
            </a:pPr>
            <a:r>
              <a:rPr lang="en-US" sz="3000">
                <a:solidFill>
                  <a:srgbClr val="FFFFFF"/>
                </a:solidFill>
                <a:latin typeface="Open Sauce Bold"/>
              </a:rPr>
              <a:t>Summary of your business's history, mission, purpose, and values.</a:t>
            </a:r>
          </a:p>
          <a:p>
            <a:pPr>
              <a:lnSpc>
                <a:spcPts val="4200"/>
              </a:lnSpc>
            </a:pPr>
            <a:endParaRPr lang="en-US" sz="3000">
              <a:solidFill>
                <a:srgbClr val="FFFFFF"/>
              </a:solidFill>
              <a:latin typeface="Open Sauce Bold"/>
            </a:endParaRPr>
          </a:p>
          <a:p>
            <a:pPr>
              <a:lnSpc>
                <a:spcPts val="4200"/>
              </a:lnSpc>
            </a:pPr>
            <a:r>
              <a:rPr lang="en-US" sz="3000">
                <a:solidFill>
                  <a:srgbClr val="FFFFFF"/>
                </a:solidFill>
                <a:latin typeface="Open Sauce Bold"/>
              </a:rPr>
              <a:t>Your story should focus on:</a:t>
            </a:r>
          </a:p>
          <a:p>
            <a:pPr marL="647700" lvl="1" indent="-323850">
              <a:lnSpc>
                <a:spcPts val="4200"/>
              </a:lnSpc>
              <a:buFont typeface="Arial"/>
              <a:buChar char="•"/>
            </a:pPr>
            <a:r>
              <a:rPr lang="en-US" sz="3000">
                <a:solidFill>
                  <a:srgbClr val="FFFFFF"/>
                </a:solidFill>
                <a:latin typeface="Open Sauce Bold"/>
              </a:rPr>
              <a:t> The hero of your story (your customer) and their goals and challenges</a:t>
            </a:r>
          </a:p>
          <a:p>
            <a:pPr marL="647700" lvl="1" indent="-323850">
              <a:lnSpc>
                <a:spcPts val="4200"/>
              </a:lnSpc>
              <a:buFont typeface="Arial"/>
              <a:buChar char="•"/>
            </a:pPr>
            <a:r>
              <a:rPr lang="en-US" sz="3000">
                <a:solidFill>
                  <a:srgbClr val="FFFFFF"/>
                </a:solidFill>
                <a:latin typeface="Open Sauce Bold"/>
              </a:rPr>
              <a:t>Your brand’s personality</a:t>
            </a:r>
          </a:p>
          <a:p>
            <a:pPr marL="647700" lvl="1" indent="-323850">
              <a:lnSpc>
                <a:spcPts val="4200"/>
              </a:lnSpc>
              <a:buFont typeface="Arial"/>
              <a:buChar char="•"/>
            </a:pPr>
            <a:r>
              <a:rPr lang="en-US" sz="3000">
                <a:solidFill>
                  <a:srgbClr val="FFFFFF"/>
                </a:solidFill>
                <a:latin typeface="Open Sauce Bold"/>
              </a:rPr>
              <a:t>The purpose of your brand and key brand values</a:t>
            </a:r>
          </a:p>
          <a:p>
            <a:pPr marL="647700" lvl="1" indent="-323850">
              <a:lnSpc>
                <a:spcPts val="4200"/>
              </a:lnSpc>
              <a:buFont typeface="Arial"/>
              <a:buChar char="•"/>
            </a:pPr>
            <a:r>
              <a:rPr lang="en-US" sz="3000">
                <a:solidFill>
                  <a:srgbClr val="FFFFFF"/>
                </a:solidFill>
                <a:latin typeface="Open Sauce Bold"/>
              </a:rPr>
              <a:t>Your product or service, as well as your content, can help to reinforce all of the above and empower your hero.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DB3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409" t="12132" r="12770" b="17879"/>
          <a:stretch>
            <a:fillRect/>
          </a:stretch>
        </p:blipFill>
        <p:spPr>
          <a:xfrm>
            <a:off x="10322357" y="3086514"/>
            <a:ext cx="8022793" cy="7606406"/>
          </a:xfrm>
          <a:prstGeom prst="rect">
            <a:avLst/>
          </a:prstGeom>
        </p:spPr>
      </p:pic>
      <p:sp>
        <p:nvSpPr>
          <p:cNvPr id="3" name="TextBox 3"/>
          <p:cNvSpPr txBox="1"/>
          <p:nvPr/>
        </p:nvSpPr>
        <p:spPr>
          <a:xfrm>
            <a:off x="1028700" y="272846"/>
            <a:ext cx="15730699" cy="3101875"/>
          </a:xfrm>
          <a:prstGeom prst="rect">
            <a:avLst/>
          </a:prstGeom>
        </p:spPr>
        <p:txBody>
          <a:bodyPr lIns="0" tIns="0" rIns="0" bIns="0" rtlCol="0" anchor="t">
            <a:spAutoFit/>
          </a:bodyPr>
          <a:lstStyle/>
          <a:p>
            <a:pPr>
              <a:lnSpc>
                <a:spcPts val="13381"/>
              </a:lnSpc>
              <a:spcBef>
                <a:spcPct val="0"/>
              </a:spcBef>
            </a:pPr>
            <a:r>
              <a:rPr lang="en-US" sz="7779">
                <a:solidFill>
                  <a:srgbClr val="000000"/>
                </a:solidFill>
                <a:latin typeface="Open Sauce Bold"/>
              </a:rPr>
              <a:t>2-11.</a:t>
            </a:r>
          </a:p>
          <a:p>
            <a:pPr>
              <a:lnSpc>
                <a:spcPts val="10891"/>
              </a:lnSpc>
            </a:pPr>
            <a:r>
              <a:rPr lang="en-US" sz="7779">
                <a:solidFill>
                  <a:srgbClr val="000000"/>
                </a:solidFill>
                <a:latin typeface="Open Sauce Bold"/>
              </a:rPr>
              <a:t>(3) Content Marketing Mission</a:t>
            </a:r>
          </a:p>
        </p:txBody>
      </p:sp>
      <p:sp>
        <p:nvSpPr>
          <p:cNvPr id="4" name="TextBox 4"/>
          <p:cNvSpPr txBox="1"/>
          <p:nvPr/>
        </p:nvSpPr>
        <p:spPr>
          <a:xfrm>
            <a:off x="1028700" y="3860768"/>
            <a:ext cx="10291360" cy="5953125"/>
          </a:xfrm>
          <a:prstGeom prst="rect">
            <a:avLst/>
          </a:prstGeom>
        </p:spPr>
        <p:txBody>
          <a:bodyPr lIns="0" tIns="0" rIns="0" bIns="0" rtlCol="0" anchor="t">
            <a:spAutoFit/>
          </a:bodyPr>
          <a:lstStyle/>
          <a:p>
            <a:pPr>
              <a:lnSpc>
                <a:spcPts val="3960"/>
              </a:lnSpc>
            </a:pPr>
            <a:r>
              <a:rPr lang="en-US" sz="3300">
                <a:solidFill>
                  <a:srgbClr val="000000"/>
                </a:solidFill>
                <a:latin typeface="Open Sauce Bold"/>
              </a:rPr>
              <a:t>Define your owned media value proposition to build your brand as a trustworthy content creator.</a:t>
            </a:r>
          </a:p>
          <a:p>
            <a:pPr>
              <a:lnSpc>
                <a:spcPts val="3960"/>
              </a:lnSpc>
            </a:pPr>
            <a:endParaRPr lang="en-US" sz="3300">
              <a:solidFill>
                <a:srgbClr val="000000"/>
              </a:solidFill>
              <a:latin typeface="Open Sauce Bold"/>
            </a:endParaRPr>
          </a:p>
          <a:p>
            <a:pPr>
              <a:lnSpc>
                <a:spcPts val="3960"/>
              </a:lnSpc>
            </a:pPr>
            <a:r>
              <a:rPr lang="en-US" sz="3300">
                <a:solidFill>
                  <a:srgbClr val="000000"/>
                </a:solidFill>
                <a:latin typeface="Open Sauce Bold"/>
              </a:rPr>
              <a:t>Make sure your content marketing mission statement has the following components:</a:t>
            </a:r>
          </a:p>
          <a:p>
            <a:pPr marL="712470" lvl="1" indent="-356235">
              <a:lnSpc>
                <a:spcPts val="3960"/>
              </a:lnSpc>
              <a:buFont typeface="Arial"/>
              <a:buChar char="•"/>
            </a:pPr>
            <a:r>
              <a:rPr lang="en-US" sz="3300">
                <a:solidFill>
                  <a:srgbClr val="000000"/>
                </a:solidFill>
                <a:latin typeface="Open Sauce Bold"/>
              </a:rPr>
              <a:t>Your audience: Who are you creating content for?</a:t>
            </a:r>
          </a:p>
          <a:p>
            <a:pPr marL="712470" lvl="1" indent="-356235">
              <a:lnSpc>
                <a:spcPts val="3960"/>
              </a:lnSpc>
              <a:buFont typeface="Arial"/>
              <a:buChar char="•"/>
            </a:pPr>
            <a:r>
              <a:rPr lang="en-US" sz="3300">
                <a:solidFill>
                  <a:srgbClr val="000000"/>
                </a:solidFill>
                <a:latin typeface="Open Sauce Bold"/>
              </a:rPr>
              <a:t>The benefit: What information or answer will you provide</a:t>
            </a:r>
          </a:p>
          <a:p>
            <a:pPr marL="712470" lvl="1" indent="-356235">
              <a:lnSpc>
                <a:spcPts val="3960"/>
              </a:lnSpc>
              <a:buFont typeface="Arial"/>
              <a:buChar char="•"/>
            </a:pPr>
            <a:r>
              <a:rPr lang="en-US" sz="3300">
                <a:solidFill>
                  <a:srgbClr val="000000"/>
                </a:solidFill>
                <a:latin typeface="Open Sauce Bold"/>
              </a:rPr>
              <a:t>The outcome: How will your content help your audience achieve their goals?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DB3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489"/>
          <a:stretch>
            <a:fillRect/>
          </a:stretch>
        </p:blipFill>
        <p:spPr>
          <a:xfrm>
            <a:off x="0" y="6214565"/>
            <a:ext cx="18288000" cy="4072435"/>
          </a:xfrm>
          <a:prstGeom prst="rect">
            <a:avLst/>
          </a:prstGeom>
        </p:spPr>
      </p:pic>
      <p:sp>
        <p:nvSpPr>
          <p:cNvPr id="3" name="TextBox 3"/>
          <p:cNvSpPr txBox="1"/>
          <p:nvPr/>
        </p:nvSpPr>
        <p:spPr>
          <a:xfrm>
            <a:off x="1028700" y="1084688"/>
            <a:ext cx="6150968" cy="4483000"/>
          </a:xfrm>
          <a:prstGeom prst="rect">
            <a:avLst/>
          </a:prstGeom>
        </p:spPr>
        <p:txBody>
          <a:bodyPr lIns="0" tIns="0" rIns="0" bIns="0" rtlCol="0" anchor="t">
            <a:spAutoFit/>
          </a:bodyPr>
          <a:lstStyle/>
          <a:p>
            <a:pPr>
              <a:lnSpc>
                <a:spcPts val="13381"/>
              </a:lnSpc>
              <a:spcBef>
                <a:spcPct val="0"/>
              </a:spcBef>
            </a:pPr>
            <a:r>
              <a:rPr lang="en-US" sz="7779">
                <a:solidFill>
                  <a:srgbClr val="000000"/>
                </a:solidFill>
                <a:latin typeface="Open Sauce Bold"/>
              </a:rPr>
              <a:t>2-12.</a:t>
            </a:r>
          </a:p>
          <a:p>
            <a:pPr>
              <a:lnSpc>
                <a:spcPts val="10891"/>
              </a:lnSpc>
            </a:pPr>
            <a:r>
              <a:rPr lang="en-US" sz="7779">
                <a:solidFill>
                  <a:srgbClr val="000000"/>
                </a:solidFill>
                <a:latin typeface="Open Sauce Bold"/>
              </a:rPr>
              <a:t>(4) Business Case</a:t>
            </a:r>
          </a:p>
        </p:txBody>
      </p:sp>
      <p:sp>
        <p:nvSpPr>
          <p:cNvPr id="4" name="TextBox 4"/>
          <p:cNvSpPr txBox="1"/>
          <p:nvPr/>
        </p:nvSpPr>
        <p:spPr>
          <a:xfrm>
            <a:off x="7956047" y="1143502"/>
            <a:ext cx="9303253" cy="4708271"/>
          </a:xfrm>
          <a:prstGeom prst="rect">
            <a:avLst/>
          </a:prstGeom>
        </p:spPr>
        <p:txBody>
          <a:bodyPr lIns="0" tIns="0" rIns="0" bIns="0" rtlCol="0" anchor="t">
            <a:spAutoFit/>
          </a:bodyPr>
          <a:lstStyle/>
          <a:p>
            <a:pPr marL="690879" lvl="1" indent="-345439">
              <a:lnSpc>
                <a:spcPts val="4191"/>
              </a:lnSpc>
              <a:buFont typeface="Arial"/>
              <a:buChar char="•"/>
            </a:pPr>
            <a:r>
              <a:rPr lang="en-US" sz="3199">
                <a:solidFill>
                  <a:srgbClr val="000000"/>
                </a:solidFill>
                <a:latin typeface="Open Sauce Bold"/>
              </a:rPr>
              <a:t>Creating a business case will help you better understand the benefits, costs, and risks of implementing a content marketing strategy in your company.</a:t>
            </a:r>
          </a:p>
          <a:p>
            <a:pPr>
              <a:lnSpc>
                <a:spcPts val="4191"/>
              </a:lnSpc>
            </a:pPr>
            <a:endParaRPr lang="en-US" sz="3199">
              <a:solidFill>
                <a:srgbClr val="000000"/>
              </a:solidFill>
              <a:latin typeface="Open Sauce Bold"/>
            </a:endParaRPr>
          </a:p>
          <a:p>
            <a:pPr marL="690879" lvl="1" indent="-345439">
              <a:lnSpc>
                <a:spcPts val="4191"/>
              </a:lnSpc>
              <a:buFont typeface="Arial"/>
              <a:buChar char="•"/>
            </a:pPr>
            <a:r>
              <a:rPr lang="en-US" sz="3199">
                <a:solidFill>
                  <a:srgbClr val="000000"/>
                </a:solidFill>
                <a:latin typeface="Open Sauce Bold"/>
              </a:rPr>
              <a:t>A project management document that explains why specific tasks should be completed and how the benefits exceed the costs.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28700" y="4778171"/>
            <a:ext cx="7476232" cy="4771196"/>
          </a:xfrm>
          <a:prstGeom prst="rect">
            <a:avLst/>
          </a:prstGeom>
        </p:spPr>
      </p:pic>
      <p:sp>
        <p:nvSpPr>
          <p:cNvPr id="3" name="TextBox 3"/>
          <p:cNvSpPr txBox="1"/>
          <p:nvPr/>
        </p:nvSpPr>
        <p:spPr>
          <a:xfrm>
            <a:off x="1028700" y="1188197"/>
            <a:ext cx="8115300" cy="3101875"/>
          </a:xfrm>
          <a:prstGeom prst="rect">
            <a:avLst/>
          </a:prstGeom>
        </p:spPr>
        <p:txBody>
          <a:bodyPr lIns="0" tIns="0" rIns="0" bIns="0" rtlCol="0" anchor="t">
            <a:spAutoFit/>
          </a:bodyPr>
          <a:lstStyle/>
          <a:p>
            <a:pPr>
              <a:lnSpc>
                <a:spcPts val="13381"/>
              </a:lnSpc>
              <a:spcBef>
                <a:spcPct val="0"/>
              </a:spcBef>
            </a:pPr>
            <a:r>
              <a:rPr lang="en-US" sz="7779">
                <a:solidFill>
                  <a:srgbClr val="000000"/>
                </a:solidFill>
                <a:latin typeface="Open Sauce Bold"/>
              </a:rPr>
              <a:t>2-13.</a:t>
            </a:r>
          </a:p>
          <a:p>
            <a:pPr>
              <a:lnSpc>
                <a:spcPts val="10891"/>
              </a:lnSpc>
            </a:pPr>
            <a:r>
              <a:rPr lang="en-US" sz="7779">
                <a:solidFill>
                  <a:srgbClr val="000000"/>
                </a:solidFill>
                <a:latin typeface="Open Sauce Bold"/>
              </a:rPr>
              <a:t>(5) Action Plan</a:t>
            </a:r>
          </a:p>
        </p:txBody>
      </p:sp>
      <p:sp>
        <p:nvSpPr>
          <p:cNvPr id="4" name="TextBox 4"/>
          <p:cNvSpPr txBox="1"/>
          <p:nvPr/>
        </p:nvSpPr>
        <p:spPr>
          <a:xfrm>
            <a:off x="9559379" y="2296795"/>
            <a:ext cx="7699921" cy="6961505"/>
          </a:xfrm>
          <a:prstGeom prst="rect">
            <a:avLst/>
          </a:prstGeom>
        </p:spPr>
        <p:txBody>
          <a:bodyPr lIns="0" tIns="0" rIns="0" bIns="0" rtlCol="0" anchor="t">
            <a:spAutoFit/>
          </a:bodyPr>
          <a:lstStyle/>
          <a:p>
            <a:pPr>
              <a:lnSpc>
                <a:spcPts val="4584"/>
              </a:lnSpc>
            </a:pPr>
            <a:r>
              <a:rPr lang="en-US" sz="3499">
                <a:solidFill>
                  <a:srgbClr val="000000"/>
                </a:solidFill>
                <a:latin typeface="Open Sauce Bold"/>
              </a:rPr>
              <a:t>Include your main marketing campaigns and projects in your content plan.</a:t>
            </a:r>
          </a:p>
          <a:p>
            <a:pPr>
              <a:lnSpc>
                <a:spcPts val="4584"/>
              </a:lnSpc>
            </a:pPr>
            <a:endParaRPr lang="en-US" sz="3499">
              <a:solidFill>
                <a:srgbClr val="000000"/>
              </a:solidFill>
              <a:latin typeface="Open Sauce Bold"/>
            </a:endParaRPr>
          </a:p>
          <a:p>
            <a:pPr>
              <a:lnSpc>
                <a:spcPts val="4584"/>
              </a:lnSpc>
            </a:pPr>
            <a:r>
              <a:rPr lang="en-US" sz="3499">
                <a:solidFill>
                  <a:srgbClr val="000000"/>
                </a:solidFill>
                <a:latin typeface="Open Sauce Bold"/>
              </a:rPr>
              <a:t>On planning your content, make sure to include the following:</a:t>
            </a:r>
          </a:p>
          <a:p>
            <a:pPr marL="755649" lvl="1" indent="-377824">
              <a:lnSpc>
                <a:spcPts val="4584"/>
              </a:lnSpc>
              <a:buFont typeface="Arial"/>
              <a:buChar char="•"/>
            </a:pPr>
            <a:r>
              <a:rPr lang="en-US" sz="3499">
                <a:solidFill>
                  <a:srgbClr val="000000"/>
                </a:solidFill>
                <a:latin typeface="Open Sauce Bold"/>
              </a:rPr>
              <a:t>Select content topics for each campaign.</a:t>
            </a:r>
          </a:p>
          <a:p>
            <a:pPr marL="755649" lvl="1" indent="-377824">
              <a:lnSpc>
                <a:spcPts val="4584"/>
              </a:lnSpc>
              <a:buFont typeface="Arial"/>
              <a:buChar char="•"/>
            </a:pPr>
            <a:r>
              <a:rPr lang="en-US" sz="3499">
                <a:solidFill>
                  <a:srgbClr val="000000"/>
                </a:solidFill>
                <a:latin typeface="Open Sauce Bold"/>
              </a:rPr>
              <a:t>Determine which content types you will produce.</a:t>
            </a:r>
          </a:p>
          <a:p>
            <a:pPr marL="755649" lvl="1" indent="-377824">
              <a:lnSpc>
                <a:spcPts val="4584"/>
              </a:lnSpc>
              <a:buFont typeface="Arial"/>
              <a:buChar char="•"/>
            </a:pPr>
            <a:r>
              <a:rPr lang="en-US" sz="3499">
                <a:solidFill>
                  <a:srgbClr val="000000"/>
                </a:solidFill>
                <a:latin typeface="Open Sauce Bold"/>
              </a:rPr>
              <a:t>Choose the distribution channels for your material.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0800000">
            <a:off x="1417103" y="7055306"/>
            <a:ext cx="3231694" cy="3231694"/>
          </a:xfrm>
          <a:prstGeom prst="rect">
            <a:avLst/>
          </a:prstGeom>
        </p:spPr>
      </p:pic>
      <p:sp>
        <p:nvSpPr>
          <p:cNvPr id="3" name="TextBox 3"/>
          <p:cNvSpPr txBox="1"/>
          <p:nvPr/>
        </p:nvSpPr>
        <p:spPr>
          <a:xfrm>
            <a:off x="1417103" y="2742978"/>
            <a:ext cx="4295736" cy="3101875"/>
          </a:xfrm>
          <a:prstGeom prst="rect">
            <a:avLst/>
          </a:prstGeom>
        </p:spPr>
        <p:txBody>
          <a:bodyPr lIns="0" tIns="0" rIns="0" bIns="0" rtlCol="0" anchor="t">
            <a:spAutoFit/>
          </a:bodyPr>
          <a:lstStyle/>
          <a:p>
            <a:pPr>
              <a:lnSpc>
                <a:spcPts val="13381"/>
              </a:lnSpc>
              <a:spcBef>
                <a:spcPct val="0"/>
              </a:spcBef>
            </a:pPr>
            <a:r>
              <a:rPr lang="en-US" sz="7779">
                <a:solidFill>
                  <a:srgbClr val="000000"/>
                </a:solidFill>
                <a:latin typeface="Open Sauce Bold"/>
              </a:rPr>
              <a:t>2-14.</a:t>
            </a:r>
          </a:p>
          <a:p>
            <a:pPr>
              <a:lnSpc>
                <a:spcPts val="10891"/>
              </a:lnSpc>
            </a:pPr>
            <a:r>
              <a:rPr lang="en-US" sz="7779">
                <a:solidFill>
                  <a:srgbClr val="000000"/>
                </a:solidFill>
                <a:latin typeface="Open Sauce Bold"/>
              </a:rPr>
              <a:t>Recap</a:t>
            </a:r>
          </a:p>
        </p:txBody>
      </p:sp>
      <p:sp>
        <p:nvSpPr>
          <p:cNvPr id="4" name="TextBox 4"/>
          <p:cNvSpPr txBox="1"/>
          <p:nvPr/>
        </p:nvSpPr>
        <p:spPr>
          <a:xfrm>
            <a:off x="7129194" y="1096963"/>
            <a:ext cx="9780047" cy="8026400"/>
          </a:xfrm>
          <a:prstGeom prst="rect">
            <a:avLst/>
          </a:prstGeom>
        </p:spPr>
        <p:txBody>
          <a:bodyPr lIns="0" tIns="0" rIns="0" bIns="0" rtlCol="0" anchor="t">
            <a:spAutoFit/>
          </a:bodyPr>
          <a:lstStyle/>
          <a:p>
            <a:pPr algn="just">
              <a:lnSpc>
                <a:spcPts val="4900"/>
              </a:lnSpc>
            </a:pPr>
            <a:r>
              <a:rPr lang="en-US" sz="3500">
                <a:solidFill>
                  <a:srgbClr val="000000"/>
                </a:solidFill>
                <a:latin typeface="Open Sauce Bold"/>
              </a:rPr>
              <a:t>Content marketing is a </a:t>
            </a:r>
            <a:r>
              <a:rPr lang="en-US" sz="3500">
                <a:solidFill>
                  <a:srgbClr val="55AB40"/>
                </a:solidFill>
                <a:latin typeface="Open Sauce Bold"/>
              </a:rPr>
              <a:t>strategy used to attract, engage, and retain audiences</a:t>
            </a:r>
            <a:r>
              <a:rPr lang="en-US" sz="3500">
                <a:solidFill>
                  <a:srgbClr val="000000"/>
                </a:solidFill>
                <a:latin typeface="Open Sauce Bold"/>
              </a:rPr>
              <a:t> by creating and sharing relevant articles, videos, infographics, podcasts, and other media.</a:t>
            </a:r>
          </a:p>
          <a:p>
            <a:pPr algn="just">
              <a:lnSpc>
                <a:spcPts val="4900"/>
              </a:lnSpc>
            </a:pPr>
            <a:endParaRPr lang="en-US" sz="3500">
              <a:solidFill>
                <a:srgbClr val="000000"/>
              </a:solidFill>
              <a:latin typeface="Open Sauce Bold"/>
            </a:endParaRPr>
          </a:p>
          <a:p>
            <a:pPr algn="just">
              <a:lnSpc>
                <a:spcPts val="4900"/>
              </a:lnSpc>
            </a:pPr>
            <a:r>
              <a:rPr lang="en-US" sz="3500">
                <a:solidFill>
                  <a:srgbClr val="000000"/>
                </a:solidFill>
                <a:latin typeface="Open Sauce Bold"/>
              </a:rPr>
              <a:t>The </a:t>
            </a:r>
            <a:r>
              <a:rPr lang="en-US" sz="3500">
                <a:solidFill>
                  <a:srgbClr val="55AB40"/>
                </a:solidFill>
                <a:latin typeface="Open Sauce Bold"/>
              </a:rPr>
              <a:t>five core elements</a:t>
            </a:r>
            <a:r>
              <a:rPr lang="en-US" sz="3500">
                <a:solidFill>
                  <a:srgbClr val="000000"/>
                </a:solidFill>
                <a:latin typeface="Open Sauce Bold"/>
              </a:rPr>
              <a:t> of content marketing strategy:</a:t>
            </a:r>
          </a:p>
          <a:p>
            <a:pPr marL="755651" lvl="1" indent="-377825" algn="just">
              <a:lnSpc>
                <a:spcPts val="4900"/>
              </a:lnSpc>
              <a:buFont typeface="Arial"/>
              <a:buChar char="•"/>
            </a:pPr>
            <a:r>
              <a:rPr lang="en-US" sz="3500">
                <a:solidFill>
                  <a:srgbClr val="000000"/>
                </a:solidFill>
                <a:latin typeface="Open Sauce Bold"/>
              </a:rPr>
              <a:t>Audience personas</a:t>
            </a:r>
          </a:p>
          <a:p>
            <a:pPr marL="755651" lvl="1" indent="-377825" algn="just">
              <a:lnSpc>
                <a:spcPts val="4900"/>
              </a:lnSpc>
              <a:buFont typeface="Arial"/>
              <a:buChar char="•"/>
            </a:pPr>
            <a:r>
              <a:rPr lang="en-US" sz="3500">
                <a:solidFill>
                  <a:srgbClr val="000000"/>
                </a:solidFill>
                <a:latin typeface="Open Sauce Bold"/>
              </a:rPr>
              <a:t>Positioning and brand storytelling</a:t>
            </a:r>
          </a:p>
          <a:p>
            <a:pPr marL="755651" lvl="1" indent="-377825" algn="just">
              <a:lnSpc>
                <a:spcPts val="4900"/>
              </a:lnSpc>
              <a:buFont typeface="Arial"/>
              <a:buChar char="•"/>
            </a:pPr>
            <a:r>
              <a:rPr lang="en-US" sz="3500">
                <a:solidFill>
                  <a:srgbClr val="000000"/>
                </a:solidFill>
                <a:latin typeface="Open Sauce Bold"/>
              </a:rPr>
              <a:t>Content marketing mission</a:t>
            </a:r>
          </a:p>
          <a:p>
            <a:pPr marL="755651" lvl="1" indent="-377825" algn="just">
              <a:lnSpc>
                <a:spcPts val="4900"/>
              </a:lnSpc>
              <a:buFont typeface="Arial"/>
              <a:buChar char="•"/>
            </a:pPr>
            <a:r>
              <a:rPr lang="en-US" sz="3500">
                <a:solidFill>
                  <a:srgbClr val="000000"/>
                </a:solidFill>
                <a:latin typeface="Open Sauce Bold"/>
              </a:rPr>
              <a:t>Business case</a:t>
            </a:r>
          </a:p>
          <a:p>
            <a:pPr marL="755651" lvl="1" indent="-377825" algn="just">
              <a:lnSpc>
                <a:spcPts val="4900"/>
              </a:lnSpc>
              <a:buFont typeface="Arial"/>
              <a:buChar char="•"/>
            </a:pPr>
            <a:r>
              <a:rPr lang="en-US" sz="3500">
                <a:solidFill>
                  <a:srgbClr val="000000"/>
                </a:solidFill>
                <a:latin typeface="Open Sauce Bold"/>
              </a:rPr>
              <a:t>Action plan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5AB40"/>
        </a:solidFill>
        <a:effectLst/>
      </p:bgPr>
    </p:bg>
    <p:spTree>
      <p:nvGrpSpPr>
        <p:cNvPr id="1" name=""/>
        <p:cNvGrpSpPr/>
        <p:nvPr/>
      </p:nvGrpSpPr>
      <p:grpSpPr>
        <a:xfrm>
          <a:off x="0" y="0"/>
          <a:ext cx="0" cy="0"/>
          <a:chOff x="0" y="0"/>
          <a:chExt cx="0" cy="0"/>
        </a:xfrm>
      </p:grpSpPr>
      <p:sp>
        <p:nvSpPr>
          <p:cNvPr id="2" name="TextBox 2"/>
          <p:cNvSpPr txBox="1"/>
          <p:nvPr/>
        </p:nvSpPr>
        <p:spPr>
          <a:xfrm>
            <a:off x="1028700" y="1019175"/>
            <a:ext cx="13792200" cy="2085975"/>
          </a:xfrm>
          <a:prstGeom prst="rect">
            <a:avLst/>
          </a:prstGeom>
        </p:spPr>
        <p:txBody>
          <a:bodyPr lIns="0" tIns="0" rIns="0" bIns="0" rtlCol="0" anchor="t">
            <a:spAutoFit/>
          </a:bodyPr>
          <a:lstStyle/>
          <a:p>
            <a:pPr>
              <a:lnSpc>
                <a:spcPts val="7920"/>
              </a:lnSpc>
            </a:pPr>
            <a:r>
              <a:rPr lang="en-US" sz="6600">
                <a:solidFill>
                  <a:srgbClr val="FFFFFF"/>
                </a:solidFill>
                <a:latin typeface="Open Sauce Bold"/>
              </a:rPr>
              <a:t>2-15. [Activity]</a:t>
            </a:r>
          </a:p>
          <a:p>
            <a:pPr marL="0" lvl="0" indent="0">
              <a:lnSpc>
                <a:spcPts val="8519"/>
              </a:lnSpc>
            </a:pPr>
            <a:r>
              <a:rPr lang="en-US" sz="7099">
                <a:solidFill>
                  <a:srgbClr val="FFFFFF"/>
                </a:solidFill>
                <a:latin typeface="Open Sauce Bold"/>
              </a:rPr>
              <a:t>Discussing Content Marketing</a:t>
            </a:r>
          </a:p>
        </p:txBody>
      </p:sp>
      <p:sp>
        <p:nvSpPr>
          <p:cNvPr id="3" name="TextBox 3"/>
          <p:cNvSpPr txBox="1"/>
          <p:nvPr/>
        </p:nvSpPr>
        <p:spPr>
          <a:xfrm>
            <a:off x="1028700" y="3862187"/>
            <a:ext cx="15868650" cy="2381250"/>
          </a:xfrm>
          <a:prstGeom prst="rect">
            <a:avLst/>
          </a:prstGeom>
        </p:spPr>
        <p:txBody>
          <a:bodyPr lIns="0" tIns="0" rIns="0" bIns="0" rtlCol="0" anchor="t">
            <a:spAutoFit/>
          </a:bodyPr>
          <a:lstStyle/>
          <a:p>
            <a:pPr marL="755651" lvl="1" indent="-377825">
              <a:lnSpc>
                <a:spcPts val="4725"/>
              </a:lnSpc>
              <a:buFont typeface="Arial"/>
              <a:buChar char="•"/>
            </a:pPr>
            <a:r>
              <a:rPr lang="en-US" sz="3500">
                <a:solidFill>
                  <a:srgbClr val="FFFFFF"/>
                </a:solidFill>
                <a:latin typeface="Open Sauce Bold"/>
              </a:rPr>
              <a:t>Share your direct and indirect experiences with content marketing in your business.</a:t>
            </a:r>
          </a:p>
          <a:p>
            <a:pPr marL="755651" lvl="1" indent="-377825">
              <a:lnSpc>
                <a:spcPts val="4725"/>
              </a:lnSpc>
              <a:buFont typeface="Arial"/>
              <a:buChar char="•"/>
            </a:pPr>
            <a:r>
              <a:rPr lang="en-US" sz="3500">
                <a:solidFill>
                  <a:srgbClr val="FFFFFF"/>
                </a:solidFill>
                <a:latin typeface="Open Sauce Bold"/>
              </a:rPr>
              <a:t>Share your ideas regarding how to design and improve your content marketing strategy for your businesses.</a:t>
            </a:r>
          </a:p>
        </p:txBody>
      </p:sp>
      <p:sp>
        <p:nvSpPr>
          <p:cNvPr id="4" name="TextBox 4"/>
          <p:cNvSpPr txBox="1"/>
          <p:nvPr/>
        </p:nvSpPr>
        <p:spPr>
          <a:xfrm>
            <a:off x="1390650" y="7034012"/>
            <a:ext cx="15506700" cy="1381125"/>
          </a:xfrm>
          <a:prstGeom prst="rect">
            <a:avLst/>
          </a:prstGeom>
        </p:spPr>
        <p:txBody>
          <a:bodyPr lIns="0" tIns="0" rIns="0" bIns="0" rtlCol="0" anchor="t">
            <a:spAutoFit/>
          </a:bodyPr>
          <a:lstStyle/>
          <a:p>
            <a:pPr>
              <a:lnSpc>
                <a:spcPts val="3600"/>
              </a:lnSpc>
              <a:spcBef>
                <a:spcPct val="0"/>
              </a:spcBef>
            </a:pPr>
            <a:r>
              <a:rPr lang="en-US" sz="3000">
                <a:solidFill>
                  <a:srgbClr val="FFFFFF"/>
                </a:solidFill>
                <a:latin typeface="Open Sauce"/>
              </a:rPr>
              <a:t>The instructor asks the participants to form discussion groups (4 – 7 members per group). Considering the similarity of the [intended] businesses, the instructor needs to prepare a guide to form the discussion groups.</a:t>
            </a: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5400000">
            <a:off x="14820900" y="0"/>
            <a:ext cx="3467100" cy="34671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5400000">
            <a:off x="10946606" y="1472803"/>
            <a:ext cx="7341394" cy="7341394"/>
          </a:xfrm>
          <a:prstGeom prst="rect">
            <a:avLst/>
          </a:prstGeom>
        </p:spPr>
      </p:pic>
      <p:sp>
        <p:nvSpPr>
          <p:cNvPr id="3" name="TextBox 3"/>
          <p:cNvSpPr txBox="1"/>
          <p:nvPr/>
        </p:nvSpPr>
        <p:spPr>
          <a:xfrm>
            <a:off x="1531461" y="4524375"/>
            <a:ext cx="7193439" cy="1228725"/>
          </a:xfrm>
          <a:prstGeom prst="rect">
            <a:avLst/>
          </a:prstGeom>
        </p:spPr>
        <p:txBody>
          <a:bodyPr lIns="0" tIns="0" rIns="0" bIns="0" rtlCol="0" anchor="t">
            <a:spAutoFit/>
          </a:bodyPr>
          <a:lstStyle/>
          <a:p>
            <a:pPr marL="0" lvl="0" indent="0">
              <a:lnSpc>
                <a:spcPts val="9600"/>
              </a:lnSpc>
            </a:pPr>
            <a:r>
              <a:rPr lang="en-US" sz="8000">
                <a:solidFill>
                  <a:srgbClr val="272727"/>
                </a:solidFill>
                <a:latin typeface="Open Sauce Bold"/>
              </a:rPr>
              <a:t>Thank You!</a:t>
            </a:r>
          </a:p>
        </p:txBody>
      </p:sp>
      <p:pic>
        <p:nvPicPr>
          <p:cNvPr id="4" name="Picture 4"/>
          <p:cNvPicPr>
            <a:picLocks noChangeAspect="1"/>
          </p:cNvPicPr>
          <p:nvPr/>
        </p:nvPicPr>
        <p:blipFill>
          <a:blip r:embed="rId4"/>
          <a:srcRect/>
          <a:stretch>
            <a:fillRect/>
          </a:stretch>
        </p:blipFill>
        <p:spPr>
          <a:xfrm>
            <a:off x="0" y="0"/>
            <a:ext cx="3027166" cy="1531183"/>
          </a:xfrm>
          <a:prstGeom prst="rect">
            <a:avLst/>
          </a:prstGeom>
        </p:spPr>
      </p:pic>
      <p:pic>
        <p:nvPicPr>
          <p:cNvPr id="5" name="Picture 5"/>
          <p:cNvPicPr>
            <a:picLocks noChangeAspect="1"/>
          </p:cNvPicPr>
          <p:nvPr/>
        </p:nvPicPr>
        <p:blipFill>
          <a:blip r:embed="rId5"/>
          <a:srcRect/>
          <a:stretch>
            <a:fillRect/>
          </a:stretch>
        </p:blipFill>
        <p:spPr>
          <a:xfrm>
            <a:off x="14248286" y="9084774"/>
            <a:ext cx="4030189" cy="120222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1013</Words>
  <Application>Microsoft Office PowerPoint</Application>
  <PresentationFormat>사용자 지정</PresentationFormat>
  <Paragraphs>128</Paragraphs>
  <Slides>21</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21</vt:i4>
      </vt:variant>
    </vt:vector>
  </HeadingPairs>
  <TitlesOfParts>
    <vt:vector size="27" baseType="lpstr">
      <vt:lpstr>Arial</vt:lpstr>
      <vt:lpstr>Open Sauce Light Bold</vt:lpstr>
      <vt:lpstr>Calibri</vt:lpstr>
      <vt:lpstr>Open Sauce</vt:lpstr>
      <vt:lpstr>Open Sauce Bold</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MS301-DIGITAL MARKETING ADVANCED_MODULE 2</dc:title>
  <cp:lastModifiedBy>조선정</cp:lastModifiedBy>
  <cp:revision>2</cp:revision>
  <dcterms:created xsi:type="dcterms:W3CDTF">2006-08-16T00:00:00Z</dcterms:created>
  <dcterms:modified xsi:type="dcterms:W3CDTF">2024-02-14T05:52:07Z</dcterms:modified>
  <dc:identifier>DAFclTQFFqE</dc:identifier>
</cp:coreProperties>
</file>