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2a8753d518_2_0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2a8753d51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12f19b0abd_1_76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12f19b0abd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12f19b0abd_1_83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12f19b0abd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12f19b0abd_1_94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12f19b0abd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41c6da3c9c_0_155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41c6da3c9c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12f19b0abd_1_11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12f19b0abd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Relationship Id="rId3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 picture containing sky, water, boat, outdoor" id="11" name="Google Shape;11;p2"/>
          <p:cNvPicPr preferRelativeResize="0"/>
          <p:nvPr/>
        </p:nvPicPr>
        <p:blipFill rotWithShape="1">
          <a:blip r:embed="rId2">
            <a:alphaModFix/>
          </a:blip>
          <a:srcRect b="8876" l="0" r="0" t="17760"/>
          <a:stretch/>
        </p:blipFill>
        <p:spPr>
          <a:xfrm>
            <a:off x="-56675" y="1370006"/>
            <a:ext cx="9257372" cy="377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F6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A0C2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 picture containing sky, water, boat, outdoor" id="60" name="Google Shape;60;p15"/>
          <p:cNvPicPr preferRelativeResize="0"/>
          <p:nvPr/>
        </p:nvPicPr>
        <p:blipFill rotWithShape="1">
          <a:blip r:embed="rId2">
            <a:alphaModFix/>
          </a:blip>
          <a:srcRect b="8876" l="0" r="0" t="17760"/>
          <a:stretch/>
        </p:blipFill>
        <p:spPr>
          <a:xfrm>
            <a:off x="-56675" y="1370006"/>
            <a:ext cx="9257372" cy="377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" name="Google Shape;6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F6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A0C2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GNITE_1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81725" y="715250"/>
            <a:ext cx="543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400"/>
              <a:buFont typeface="Source Sans Pro"/>
              <a:buNone/>
              <a:defRPr b="1" sz="24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75600" y="1889900"/>
            <a:ext cx="7996800" cy="24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0"/>
              <a:buFont typeface="Source Sans Pro"/>
              <a:buChar char="●"/>
              <a:defRPr sz="1500"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8"/>
          <p:cNvSpPr txBox="1"/>
          <p:nvPr>
            <p:ph idx="2" type="title"/>
          </p:nvPr>
        </p:nvSpPr>
        <p:spPr>
          <a:xfrm>
            <a:off x="481725" y="1358075"/>
            <a:ext cx="75654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1800"/>
              <a:buFont typeface="Source Sans Pro"/>
              <a:buNone/>
              <a:defRPr sz="18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GNITE_1 body 1">
  <p:cSld name="TITLE_AND_BODY_2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481725" y="715250"/>
            <a:ext cx="543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400"/>
              <a:buFont typeface="Source Sans Pro"/>
              <a:buNone/>
              <a:defRPr b="1" sz="24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9"/>
          <p:cNvSpPr txBox="1"/>
          <p:nvPr>
            <p:ph idx="2" type="title"/>
          </p:nvPr>
        </p:nvSpPr>
        <p:spPr>
          <a:xfrm>
            <a:off x="481725" y="1358075"/>
            <a:ext cx="75654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0"/>
              <a:buFont typeface="Source Sans Pro"/>
              <a:buNone/>
              <a:defRPr sz="1500"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None/>
              <a:defRPr sz="1400">
                <a:solidFill>
                  <a:srgbClr val="6C6463"/>
                </a:solidFill>
              </a:defRPr>
            </a:lvl9pPr>
          </a:lstStyle>
          <a:p/>
        </p:txBody>
      </p:sp>
      <p:pic>
        <p:nvPicPr>
          <p:cNvPr id="79" name="Google Shape;79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GNITE_2 body">
  <p:cSld name="TITLE_AND_BODY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481725" y="715250"/>
            <a:ext cx="543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400"/>
              <a:buFont typeface="Source Sans Pro"/>
              <a:buNone/>
              <a:defRPr b="1" sz="24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" type="body"/>
          </p:nvPr>
        </p:nvSpPr>
        <p:spPr>
          <a:xfrm>
            <a:off x="475600" y="1889900"/>
            <a:ext cx="3421500" cy="24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0"/>
              <a:buFont typeface="Source Sans Pro"/>
              <a:buChar char="●"/>
              <a:defRPr sz="1500"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20"/>
          <p:cNvSpPr txBox="1"/>
          <p:nvPr>
            <p:ph idx="2" type="title"/>
          </p:nvPr>
        </p:nvSpPr>
        <p:spPr>
          <a:xfrm>
            <a:off x="481725" y="1358075"/>
            <a:ext cx="3787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1800"/>
              <a:buFont typeface="Source Sans Pro"/>
              <a:buNone/>
              <a:defRPr sz="18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" name="Google Shape;8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20"/>
          <p:cNvSpPr txBox="1"/>
          <p:nvPr>
            <p:ph idx="3" type="body"/>
          </p:nvPr>
        </p:nvSpPr>
        <p:spPr>
          <a:xfrm>
            <a:off x="4678525" y="1889900"/>
            <a:ext cx="3421500" cy="24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0"/>
              <a:buFont typeface="Source Sans Pro"/>
              <a:buChar char="●"/>
              <a:defRPr sz="1500"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4" type="title"/>
          </p:nvPr>
        </p:nvSpPr>
        <p:spPr>
          <a:xfrm>
            <a:off x="4684650" y="1358075"/>
            <a:ext cx="3787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1800"/>
              <a:buFont typeface="Source Sans Pro"/>
              <a:buNone/>
              <a:defRPr sz="18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GNITE_body with image">
  <p:cSld name="TITLE_AND_BODY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type="title"/>
          </p:nvPr>
        </p:nvSpPr>
        <p:spPr>
          <a:xfrm>
            <a:off x="481725" y="715250"/>
            <a:ext cx="543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400"/>
              <a:buFont typeface="Source Sans Pro"/>
              <a:buNone/>
              <a:defRPr b="1" sz="24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" type="body"/>
          </p:nvPr>
        </p:nvSpPr>
        <p:spPr>
          <a:xfrm>
            <a:off x="475600" y="1889900"/>
            <a:ext cx="8112000" cy="24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0"/>
              <a:buFont typeface="Source Sans Pro"/>
              <a:buChar char="●"/>
              <a:defRPr sz="1500"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21"/>
          <p:cNvSpPr txBox="1"/>
          <p:nvPr>
            <p:ph idx="2" type="title"/>
          </p:nvPr>
        </p:nvSpPr>
        <p:spPr>
          <a:xfrm>
            <a:off x="481725" y="1358075"/>
            <a:ext cx="3787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1800"/>
              <a:buFont typeface="Source Sans Pro"/>
              <a:buNone/>
              <a:defRPr sz="18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3" name="Google Shape;93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1"/>
          <p:cNvSpPr/>
          <p:nvPr>
            <p:ph idx="3" type="pic"/>
          </p:nvPr>
        </p:nvSpPr>
        <p:spPr>
          <a:xfrm>
            <a:off x="152400" y="2571750"/>
            <a:ext cx="8839200" cy="2421300"/>
          </a:xfrm>
          <a:prstGeom prst="rect">
            <a:avLst/>
          </a:prstGeom>
          <a:solidFill>
            <a:srgbClr val="E7E7E5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GNITE - Cover for Section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type="title"/>
          </p:nvPr>
        </p:nvSpPr>
        <p:spPr>
          <a:xfrm>
            <a:off x="4833150" y="2055075"/>
            <a:ext cx="328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3000"/>
              <a:buFont typeface="Source Sans Pro"/>
              <a:buNone/>
              <a:defRPr b="1" sz="30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800"/>
              <a:buFont typeface="Source Sans Pro"/>
              <a:buNone/>
              <a:defRPr b="1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8" name="Google Shape;9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2"/>
          <p:cNvSpPr/>
          <p:nvPr>
            <p:ph idx="2" type="pic"/>
          </p:nvPr>
        </p:nvSpPr>
        <p:spPr>
          <a:xfrm>
            <a:off x="152400" y="152761"/>
            <a:ext cx="4419600" cy="4838100"/>
          </a:xfrm>
          <a:prstGeom prst="rect">
            <a:avLst/>
          </a:prstGeom>
          <a:solidFill>
            <a:srgbClr val="E7E7E5"/>
          </a:solidFill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4"/>
          <p:cNvPicPr preferRelativeResize="0"/>
          <p:nvPr/>
        </p:nvPicPr>
        <p:blipFill rotWithShape="1">
          <a:blip r:embed="rId2">
            <a:alphaModFix/>
          </a:blip>
          <a:srcRect b="4095" l="18159" r="35657" t="0"/>
          <a:stretch/>
        </p:blipFill>
        <p:spPr>
          <a:xfrm>
            <a:off x="152700" y="152700"/>
            <a:ext cx="3563126" cy="483810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4"/>
          <p:cNvSpPr/>
          <p:nvPr/>
        </p:nvSpPr>
        <p:spPr>
          <a:xfrm>
            <a:off x="3585125" y="909800"/>
            <a:ext cx="5368800" cy="340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2F6C"/>
              </a:solidFill>
            </a:endParaRPr>
          </a:p>
        </p:txBody>
      </p:sp>
      <p:sp>
        <p:nvSpPr>
          <p:cNvPr id="105" name="Google Shape;105;p24"/>
          <p:cNvSpPr/>
          <p:nvPr/>
        </p:nvSpPr>
        <p:spPr>
          <a:xfrm>
            <a:off x="4026525" y="2441125"/>
            <a:ext cx="702000" cy="36000"/>
          </a:xfrm>
          <a:prstGeom prst="rect">
            <a:avLst/>
          </a:prstGeom>
          <a:solidFill>
            <a:srgbClr val="BA0C2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4"/>
          <p:cNvSpPr txBox="1"/>
          <p:nvPr>
            <p:ph type="title"/>
          </p:nvPr>
        </p:nvSpPr>
        <p:spPr>
          <a:xfrm>
            <a:off x="3878250" y="1802575"/>
            <a:ext cx="4698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700"/>
              <a:buFont typeface="Source Sans Pro"/>
              <a:buNone/>
              <a:defRPr b="1" sz="27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7" name="Google Shape;10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4"/>
          <p:cNvSpPr txBox="1"/>
          <p:nvPr>
            <p:ph idx="1" type="subTitle"/>
          </p:nvPr>
        </p:nvSpPr>
        <p:spPr>
          <a:xfrm>
            <a:off x="3954450" y="2619175"/>
            <a:ext cx="4564200" cy="13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4"/>
          <p:cNvSpPr txBox="1"/>
          <p:nvPr>
            <p:ph idx="2" type="title"/>
          </p:nvPr>
        </p:nvSpPr>
        <p:spPr>
          <a:xfrm>
            <a:off x="3874125" y="1153675"/>
            <a:ext cx="134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4300"/>
              <a:buFont typeface="Source Sans Pro"/>
              <a:buNone/>
              <a:defRPr b="1" sz="43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Red/Gray 1 Content + Right Photo">
  <p:cSld name="1_Red/Gray 1 Content + Right Photo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/>
          <p:nvPr>
            <p:ph idx="2" type="pic"/>
          </p:nvPr>
        </p:nvSpPr>
        <p:spPr>
          <a:xfrm>
            <a:off x="4652525" y="73625"/>
            <a:ext cx="4419600" cy="4999500"/>
          </a:xfrm>
          <a:prstGeom prst="rect">
            <a:avLst/>
          </a:prstGeom>
          <a:solidFill>
            <a:srgbClr val="E7E7E5"/>
          </a:solidFill>
          <a:ln>
            <a:noFill/>
          </a:ln>
        </p:spPr>
      </p:sp>
      <p:pic>
        <p:nvPicPr>
          <p:cNvPr id="112" name="Google Shape;11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 txBox="1"/>
          <p:nvPr>
            <p:ph type="title"/>
          </p:nvPr>
        </p:nvSpPr>
        <p:spPr>
          <a:xfrm>
            <a:off x="481725" y="715250"/>
            <a:ext cx="4103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400"/>
              <a:buFont typeface="Source Sans Pro"/>
              <a:buNone/>
              <a:defRPr b="1" sz="24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5"/>
          <p:cNvSpPr txBox="1"/>
          <p:nvPr>
            <p:ph idx="1" type="body"/>
          </p:nvPr>
        </p:nvSpPr>
        <p:spPr>
          <a:xfrm>
            <a:off x="475600" y="1889900"/>
            <a:ext cx="4041900" cy="24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0"/>
              <a:buFont typeface="Source Sans Pro"/>
              <a:buChar char="●"/>
              <a:defRPr sz="1500"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15" name="Google Shape;115;p25"/>
          <p:cNvSpPr txBox="1"/>
          <p:nvPr>
            <p:ph idx="3" type="title"/>
          </p:nvPr>
        </p:nvSpPr>
        <p:spPr>
          <a:xfrm>
            <a:off x="481725" y="1358075"/>
            <a:ext cx="3787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1800"/>
              <a:buFont typeface="Source Sans Pro"/>
              <a:buNone/>
              <a:defRPr sz="18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Red/Gray 1 Content + Right small photo">
  <p:cSld name="1_Red/Gray 1 Content + Right Photo_1"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/>
          <p:nvPr>
            <p:ph idx="2" type="pic"/>
          </p:nvPr>
        </p:nvSpPr>
        <p:spPr>
          <a:xfrm>
            <a:off x="4116950" y="1549300"/>
            <a:ext cx="4677000" cy="3212700"/>
          </a:xfrm>
          <a:prstGeom prst="rect">
            <a:avLst/>
          </a:prstGeom>
          <a:solidFill>
            <a:srgbClr val="E7E7E5"/>
          </a:solidFill>
          <a:ln>
            <a:noFill/>
          </a:ln>
        </p:spPr>
      </p:sp>
      <p:pic>
        <p:nvPicPr>
          <p:cNvPr id="118" name="Google Shape;11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>
            <p:ph type="title"/>
          </p:nvPr>
        </p:nvSpPr>
        <p:spPr>
          <a:xfrm>
            <a:off x="481725" y="715250"/>
            <a:ext cx="4103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2400"/>
              <a:buFont typeface="Source Sans Pro"/>
              <a:buNone/>
              <a:defRPr b="1" sz="24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6"/>
          <p:cNvSpPr txBox="1"/>
          <p:nvPr>
            <p:ph idx="1" type="body"/>
          </p:nvPr>
        </p:nvSpPr>
        <p:spPr>
          <a:xfrm>
            <a:off x="475600" y="1889900"/>
            <a:ext cx="3339300" cy="24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0"/>
              <a:buFont typeface="Source Sans Pro"/>
              <a:buChar char="●"/>
              <a:defRPr sz="1500"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●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○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Source Sans Pro"/>
              <a:buChar char="■"/>
              <a:defRPr>
                <a:solidFill>
                  <a:srgbClr val="6C646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21" name="Google Shape;121;p26"/>
          <p:cNvSpPr txBox="1"/>
          <p:nvPr>
            <p:ph idx="3" type="title"/>
          </p:nvPr>
        </p:nvSpPr>
        <p:spPr>
          <a:xfrm>
            <a:off x="481725" y="1358075"/>
            <a:ext cx="3787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F6C"/>
              </a:buClr>
              <a:buSzPts val="1800"/>
              <a:buFont typeface="Source Sans Pro"/>
              <a:buNone/>
              <a:defRPr sz="18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4.jp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7"/>
          <p:cNvPicPr preferRelativeResize="0"/>
          <p:nvPr/>
        </p:nvPicPr>
        <p:blipFill rotWithShape="1">
          <a:blip r:embed="rId3">
            <a:alphaModFix/>
          </a:blip>
          <a:srcRect b="0" l="3007" r="2998" t="0"/>
          <a:stretch/>
        </p:blipFill>
        <p:spPr>
          <a:xfrm>
            <a:off x="5118451" y="944913"/>
            <a:ext cx="4025550" cy="325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7"/>
          <p:cNvSpPr/>
          <p:nvPr/>
        </p:nvSpPr>
        <p:spPr>
          <a:xfrm>
            <a:off x="-32850" y="287550"/>
            <a:ext cx="5151300" cy="4568400"/>
          </a:xfrm>
          <a:prstGeom prst="rect">
            <a:avLst/>
          </a:prstGeom>
          <a:solidFill>
            <a:srgbClr val="002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7"/>
          <p:cNvSpPr txBox="1"/>
          <p:nvPr/>
        </p:nvSpPr>
        <p:spPr>
          <a:xfrm>
            <a:off x="468775" y="1748250"/>
            <a:ext cx="41661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00" lIns="83800" spcFirstLastPara="1" rIns="83800" wrap="square" tIns="83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" sz="4800">
                <a:solidFill>
                  <a:srgbClr val="F3F3F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Future-proof Your Business</a:t>
            </a:r>
            <a:endParaRPr b="1" sz="4800">
              <a:solidFill>
                <a:srgbClr val="F3F3F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29" name="Google Shape;12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9399" r="19405" t="0"/>
          <a:stretch/>
        </p:blipFill>
        <p:spPr>
          <a:xfrm>
            <a:off x="5044725" y="73625"/>
            <a:ext cx="4027403" cy="499950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8"/>
          <p:cNvSpPr txBox="1"/>
          <p:nvPr/>
        </p:nvSpPr>
        <p:spPr>
          <a:xfrm>
            <a:off x="475588" y="733838"/>
            <a:ext cx="341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BA0C2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Welcome to the course!</a:t>
            </a:r>
            <a:endParaRPr b="1" sz="2400">
              <a:solidFill>
                <a:srgbClr val="BA0C2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6" name="Google Shape;136;p28"/>
          <p:cNvSpPr txBox="1"/>
          <p:nvPr/>
        </p:nvSpPr>
        <p:spPr>
          <a:xfrm>
            <a:off x="481725" y="1358075"/>
            <a:ext cx="4400100" cy="27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course is built on easy-to-follow learning modules that you can go through at your own pace. </a:t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Each module comes with the following:</a:t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Virtual conversations (Pre-recorded webinars)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Videos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Interactive lessons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Handout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Supplementary resources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Quizzes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37" name="Google Shape;13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-3976" l="20265" r="-3184" t="-7718"/>
          <a:stretch/>
        </p:blipFill>
        <p:spPr>
          <a:xfrm>
            <a:off x="5879843" y="1499550"/>
            <a:ext cx="3890400" cy="3722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3" name="Google Shape;143;p29"/>
          <p:cNvSpPr txBox="1"/>
          <p:nvPr/>
        </p:nvSpPr>
        <p:spPr>
          <a:xfrm>
            <a:off x="475588" y="733838"/>
            <a:ext cx="341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BA0C2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Learning Outcomes</a:t>
            </a:r>
            <a:endParaRPr b="1" sz="2400">
              <a:solidFill>
                <a:srgbClr val="BA0C2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4" name="Google Shape;144;p29"/>
          <p:cNvSpPr txBox="1"/>
          <p:nvPr/>
        </p:nvSpPr>
        <p:spPr>
          <a:xfrm>
            <a:off x="481726" y="1358075"/>
            <a:ext cx="4671600" cy="29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By the end of this course, you’ll be able to future-proof your business through proven, practical business approaches that enable you to:</a:t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Utilize social media and mobile in increasing brand awareness and customer engagement 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Recognize the benefits of adopting sustainability approaches and  eco-friendly consumerism in business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Identify IR4.0 and fintech tools suitable for business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Analyze the trend and business strategies in 21st century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45" name="Google Shape;14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723584">
            <a:off x="5784217" y="1355736"/>
            <a:ext cx="3986166" cy="400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94626" y="1358073"/>
            <a:ext cx="201724" cy="207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97325" y="1309025"/>
            <a:ext cx="297300" cy="305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0126" y="4949572"/>
            <a:ext cx="14004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/>
        </p:nvSpPr>
        <p:spPr>
          <a:xfrm>
            <a:off x="475588" y="733838"/>
            <a:ext cx="341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BA0C2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Course Outline</a:t>
            </a:r>
            <a:endParaRPr b="1" sz="2400">
              <a:solidFill>
                <a:srgbClr val="BA0C2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5" name="Google Shape;155;p30"/>
          <p:cNvSpPr txBox="1"/>
          <p:nvPr/>
        </p:nvSpPr>
        <p:spPr>
          <a:xfrm>
            <a:off x="481726" y="1358075"/>
            <a:ext cx="4470000" cy="22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 this course, you will go through four learning modules with three lessons each. </a:t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modules are:</a:t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Harness the Power of Social Media and Mobile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Sustainability and Climate Change Disruptors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Practical Fintech and IR4.0 Applications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400"/>
              <a:buFont typeface="Source Sans Pro"/>
              <a:buChar char="●"/>
            </a:pPr>
            <a:r>
              <a:rPr lang="en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Business Strategies in the 21st Century</a:t>
            </a:r>
            <a:endParaRPr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56" name="Google Shape;1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0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30337" r="0" t="0"/>
          <a:stretch/>
        </p:blipFill>
        <p:spPr>
          <a:xfrm>
            <a:off x="6048995" y="3318525"/>
            <a:ext cx="2595600" cy="2483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8" name="Google Shape;15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723590">
            <a:off x="6017068" y="3222660"/>
            <a:ext cx="2659461" cy="2675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46391" y="2481655"/>
            <a:ext cx="160927" cy="165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09221" y="2442527"/>
            <a:ext cx="237171" cy="243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6192" y="5346747"/>
            <a:ext cx="111725" cy="114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0"/>
          <p:cNvPicPr preferRelativeResize="0"/>
          <p:nvPr>
            <p:ph idx="3" type="pic"/>
          </p:nvPr>
        </p:nvPicPr>
        <p:blipFill rotWithShape="1">
          <a:blip r:embed="rId7">
            <a:alphaModFix/>
          </a:blip>
          <a:srcRect b="0" l="20606" r="20600" t="0"/>
          <a:stretch/>
        </p:blipFill>
        <p:spPr>
          <a:xfrm>
            <a:off x="7164753" y="1045075"/>
            <a:ext cx="2360100" cy="2258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3" name="Google Shape;16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723588">
            <a:off x="7135626" y="957833"/>
            <a:ext cx="2418349" cy="2432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33111" y="959244"/>
            <a:ext cx="122383" cy="125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52743" y="929487"/>
            <a:ext cx="180368" cy="18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0401" y="3138152"/>
            <a:ext cx="84967" cy="87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00825" y="3357835"/>
            <a:ext cx="786948" cy="807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 txBox="1"/>
          <p:nvPr/>
        </p:nvSpPr>
        <p:spPr>
          <a:xfrm>
            <a:off x="475588" y="733838"/>
            <a:ext cx="341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BA0C2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Table of Contents</a:t>
            </a:r>
            <a:endParaRPr b="1" sz="2400">
              <a:solidFill>
                <a:srgbClr val="BA0C2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557526" y="1367950"/>
            <a:ext cx="36768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</a:t>
            </a:r>
            <a:endParaRPr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Welcoming Slide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Pre-quiz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 Video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6C646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74" name="Google Shape;1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6192" y="5346747"/>
            <a:ext cx="111725" cy="11468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1"/>
          <p:cNvSpPr txBox="1"/>
          <p:nvPr/>
        </p:nvSpPr>
        <p:spPr>
          <a:xfrm>
            <a:off x="4849975" y="1367950"/>
            <a:ext cx="43044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Module 3: </a:t>
            </a: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Practical Fintech &amp; IR 4.0 Applications</a:t>
            </a:r>
            <a:endParaRPr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Navigating Industry 4.0 for MSMEs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Supply Chain Innovation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Fintech Tools and Applications for MSMEs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6C646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7" name="Google Shape;177;p31"/>
          <p:cNvSpPr txBox="1"/>
          <p:nvPr/>
        </p:nvSpPr>
        <p:spPr>
          <a:xfrm>
            <a:off x="557525" y="2419350"/>
            <a:ext cx="3846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Module 1: </a:t>
            </a: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Harness The Power of Social Media &amp; Mobile</a:t>
            </a:r>
            <a:endParaRPr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Get Social on Social Media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Growing Your Online Community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Mobile-first Engagements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6C646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8" name="Google Shape;178;p31"/>
          <p:cNvSpPr txBox="1"/>
          <p:nvPr/>
        </p:nvSpPr>
        <p:spPr>
          <a:xfrm>
            <a:off x="4849975" y="2419350"/>
            <a:ext cx="4220700" cy="15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Module 4: </a:t>
            </a: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Business Strategies in the 21st Century</a:t>
            </a:r>
            <a:endParaRPr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Diversity and Inclusivity</a:t>
            </a:r>
            <a:endParaRPr sz="12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Talent Attraction &amp; Retention Through Brand Value Alignment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Leveraging ESG’s for Enhanced Access to Financing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6C646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9" name="Google Shape;179;p31"/>
          <p:cNvSpPr/>
          <p:nvPr/>
        </p:nvSpPr>
        <p:spPr>
          <a:xfrm flipH="1">
            <a:off x="4792500" y="1287950"/>
            <a:ext cx="16200" cy="3393900"/>
          </a:xfrm>
          <a:prstGeom prst="rect">
            <a:avLst/>
          </a:prstGeom>
          <a:solidFill>
            <a:srgbClr val="E7E7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180" name="Google Shape;180;p31"/>
          <p:cNvSpPr txBox="1"/>
          <p:nvPr/>
        </p:nvSpPr>
        <p:spPr>
          <a:xfrm>
            <a:off x="557525" y="3718550"/>
            <a:ext cx="43044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Module 2: </a:t>
            </a: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Sustainability &amp; Climate Change Disruption</a:t>
            </a:r>
            <a:endParaRPr sz="1500"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Global and Local Sustainability Agenda 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Rise of the Environmentally Conscious Consumer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Benefits for MSME to Adopt Sustainable Approaches</a:t>
            </a:r>
            <a:endParaRPr sz="1300">
              <a:solidFill>
                <a:srgbClr val="6C646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1" name="Google Shape;181;p31"/>
          <p:cNvSpPr txBox="1"/>
          <p:nvPr/>
        </p:nvSpPr>
        <p:spPr>
          <a:xfrm>
            <a:off x="4849976" y="3718550"/>
            <a:ext cx="36768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F6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Closure</a:t>
            </a:r>
            <a:endParaRPr>
              <a:solidFill>
                <a:srgbClr val="002F6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Handouts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Supplementary Resources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721"/>
              </a:buClr>
              <a:buSzPts val="1300"/>
              <a:buFont typeface="Source Sans Pro"/>
              <a:buChar char="●"/>
            </a:pPr>
            <a:r>
              <a:rPr lang="en" sz="1300">
                <a:solidFill>
                  <a:srgbClr val="21272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Post-Quiz</a:t>
            </a:r>
            <a:endParaRPr sz="1300">
              <a:solidFill>
                <a:srgbClr val="21272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6C646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2"/>
          <p:cNvPicPr preferRelativeResize="0"/>
          <p:nvPr/>
        </p:nvPicPr>
        <p:blipFill rotWithShape="1">
          <a:blip r:embed="rId3">
            <a:alphaModFix/>
          </a:blip>
          <a:srcRect b="12286" l="0" r="0" t="12286"/>
          <a:stretch/>
        </p:blipFill>
        <p:spPr>
          <a:xfrm flipH="1">
            <a:off x="1" y="-48033"/>
            <a:ext cx="9143999" cy="52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5463" y="-80600"/>
            <a:ext cx="1514849" cy="10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2"/>
          <p:cNvSpPr txBox="1"/>
          <p:nvPr/>
        </p:nvSpPr>
        <p:spPr>
          <a:xfrm>
            <a:off x="0" y="1348050"/>
            <a:ext cx="9144000" cy="2447400"/>
          </a:xfrm>
          <a:prstGeom prst="rect">
            <a:avLst/>
          </a:prstGeom>
          <a:solidFill>
            <a:srgbClr val="002F6C"/>
          </a:solidFill>
          <a:ln>
            <a:noFill/>
          </a:ln>
        </p:spPr>
        <p:txBody>
          <a:bodyPr anchorCtr="0" anchor="t" bIns="83800" lIns="83800" spcFirstLastPara="1" rIns="83800" wrap="square" tIns="83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" sz="3700">
                <a:solidFill>
                  <a:srgbClr val="F3F3F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Are you ready?</a:t>
            </a:r>
            <a:endParaRPr b="1" sz="3700">
              <a:solidFill>
                <a:srgbClr val="F3F3F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3700">
              <a:solidFill>
                <a:srgbClr val="F3F3F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" sz="3700">
                <a:solidFill>
                  <a:srgbClr val="F3F3F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Let's begin by assessing your current understanding of this topic.</a:t>
            </a:r>
            <a:endParaRPr b="1" sz="3400">
              <a:solidFill>
                <a:srgbClr val="F3F3F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